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8"/>
  </p:notesMasterIdLst>
  <p:sldIdLst>
    <p:sldId id="29189" r:id="rId3"/>
    <p:sldId id="427" r:id="rId4"/>
    <p:sldId id="29206" r:id="rId5"/>
    <p:sldId id="29207" r:id="rId6"/>
    <p:sldId id="426" r:id="rId7"/>
    <p:sldId id="29204" r:id="rId8"/>
    <p:sldId id="401" r:id="rId9"/>
    <p:sldId id="29202" r:id="rId10"/>
    <p:sldId id="1042653494" r:id="rId11"/>
    <p:sldId id="1042653495" r:id="rId12"/>
    <p:sldId id="29205" r:id="rId13"/>
    <p:sldId id="379" r:id="rId14"/>
    <p:sldId id="1042653496" r:id="rId15"/>
    <p:sldId id="29196" r:id="rId16"/>
    <p:sldId id="2919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C91AC1B-0889-0732-881D-1377CAFEFECE}" name="Soto Ramos, Inia M. (GSFC-616.0)[MORGAN STATE UNIV.]" initials="SU" userId="S::isotoram@ndc.nasa.gov::b27fe408-2a98-4755-a084-1880240c72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oto Ramos, Inia M. (GSFC-616.0)[USRA]" initials="S(" lastIdx="2" clrIdx="0">
    <p:extLst>
      <p:ext uri="{19B8F6BF-5375-455C-9EA6-DF929625EA0E}">
        <p15:presenceInfo xmlns:p15="http://schemas.microsoft.com/office/powerpoint/2012/main" userId="S::isotoram@ndc.nasa.gov::b27fe408-2a98-4755-a084-1880240c725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FD70A5-6533-4D28-09D5-86C35ABDE793}" v="265" dt="2023-05-04T18:58:43.922"/>
    <p1510:client id="{60744EB3-F722-0842-90B9-EE986337C0D0}" v="79" dt="2023-05-05T03:36:57.472"/>
    <p1510:client id="{656A56C3-E6C9-A499-9C2A-57A8388AAC8C}" v="154" dt="2023-05-05T13:49:44.318"/>
    <p1510:client id="{76607559-B413-11B5-1116-73ED4A95460E}" v="5" dt="2023-05-04T16:24:36.1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480"/>
    <p:restoredTop sz="94660"/>
  </p:normalViewPr>
  <p:slideViewPr>
    <p:cSldViewPr snapToGrid="0">
      <p:cViewPr varScale="1">
        <p:scale>
          <a:sx n="108" d="100"/>
          <a:sy n="108" d="100"/>
        </p:scale>
        <p:origin x="208" y="4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PlaceHolder 1"/>
          <p:cNvSpPr>
            <a:spLocks noGrp="1"/>
          </p:cNvSpPr>
          <p:nvPr>
            <p:ph type="body"/>
          </p:nvPr>
        </p:nvSpPr>
        <p:spPr>
          <a:xfrm>
            <a:off x="777240" y="4777560"/>
            <a:ext cx="6217560" cy="452592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149" name="PlaceHolder 2"/>
          <p:cNvSpPr>
            <a:spLocks noGrp="1"/>
          </p:cNvSpPr>
          <p:nvPr>
            <p:ph type="hdr"/>
          </p:nvPr>
        </p:nvSpPr>
        <p:spPr>
          <a:xfrm>
            <a:off x="0" y="0"/>
            <a:ext cx="3372840" cy="502560"/>
          </a:xfrm>
          <a:prstGeom prst="rect">
            <a:avLst/>
          </a:prstGeom>
        </p:spPr>
        <p:txBody>
          <a:bodyPr lIns="0" tIns="0" rIns="0" bIns="0"/>
          <a:lstStyle/>
          <a:p>
            <a:r>
              <a:rPr lang="en-US" sz="1400" b="0" strike="noStrike" spc="-1">
                <a:solidFill>
                  <a:srgbClr val="000000"/>
                </a:solidFill>
                <a:uFill>
                  <a:solidFill>
                    <a:srgbClr val="FFFFFF"/>
                  </a:solidFill>
                </a:uFill>
                <a:latin typeface="Times New Roman"/>
              </a:rPr>
              <a:t>&lt;header&gt;</a:t>
            </a:r>
          </a:p>
        </p:txBody>
      </p:sp>
      <p:sp>
        <p:nvSpPr>
          <p:cNvPr id="150" name="PlaceHolder 3"/>
          <p:cNvSpPr>
            <a:spLocks noGrp="1"/>
          </p:cNvSpPr>
          <p:nvPr>
            <p:ph type="dt"/>
          </p:nvPr>
        </p:nvSpPr>
        <p:spPr>
          <a:xfrm>
            <a:off x="4399200" y="0"/>
            <a:ext cx="3372840" cy="502560"/>
          </a:xfrm>
          <a:prstGeom prst="rect">
            <a:avLst/>
          </a:prstGeom>
        </p:spPr>
        <p:txBody>
          <a:bodyPr lIns="0" tIns="0" rIns="0" bIns="0"/>
          <a:lstStyle/>
          <a:p>
            <a:pPr algn="r"/>
            <a:r>
              <a:rPr lang="en-US" sz="1400" b="0" strike="noStrike" spc="-1">
                <a:solidFill>
                  <a:srgbClr val="000000"/>
                </a:solidFill>
                <a:uFill>
                  <a:solidFill>
                    <a:srgbClr val="FFFFFF"/>
                  </a:solidFill>
                </a:uFill>
                <a:latin typeface="Times New Roman"/>
              </a:rPr>
              <a:t>&lt;date/time&gt;</a:t>
            </a:r>
          </a:p>
        </p:txBody>
      </p:sp>
      <p:sp>
        <p:nvSpPr>
          <p:cNvPr id="151" name="PlaceHolder 4"/>
          <p:cNvSpPr>
            <a:spLocks noGrp="1"/>
          </p:cNvSpPr>
          <p:nvPr>
            <p:ph type="ftr"/>
          </p:nvPr>
        </p:nvSpPr>
        <p:spPr>
          <a:xfrm>
            <a:off x="0" y="9555480"/>
            <a:ext cx="3372840" cy="502560"/>
          </a:xfrm>
          <a:prstGeom prst="rect">
            <a:avLst/>
          </a:prstGeom>
        </p:spPr>
        <p:txBody>
          <a:bodyPr lIns="0" tIns="0" rIns="0" bIns="0" anchor="b"/>
          <a:lstStyle/>
          <a:p>
            <a:r>
              <a:rPr lang="en-US" sz="1400" b="0" strike="noStrike" spc="-1">
                <a:solidFill>
                  <a:srgbClr val="000000"/>
                </a:solidFill>
                <a:uFill>
                  <a:solidFill>
                    <a:srgbClr val="FFFFFF"/>
                  </a:solidFill>
                </a:uFill>
                <a:latin typeface="Times New Roman"/>
              </a:rPr>
              <a:t>&lt;footer&gt;</a:t>
            </a:r>
          </a:p>
        </p:txBody>
      </p:sp>
      <p:sp>
        <p:nvSpPr>
          <p:cNvPr id="152" name="PlaceHolder 5"/>
          <p:cNvSpPr>
            <a:spLocks noGrp="1"/>
          </p:cNvSpPr>
          <p:nvPr>
            <p:ph type="sldNum"/>
          </p:nvPr>
        </p:nvSpPr>
        <p:spPr>
          <a:xfrm>
            <a:off x="4399200" y="9555480"/>
            <a:ext cx="3372840" cy="502560"/>
          </a:xfrm>
          <a:prstGeom prst="rect">
            <a:avLst/>
          </a:prstGeom>
        </p:spPr>
        <p:txBody>
          <a:bodyPr lIns="0" tIns="0" rIns="0" bIns="0" anchor="b"/>
          <a:lstStyle/>
          <a:p>
            <a:pPr algn="r"/>
            <a:fld id="{E9AEC08B-09A5-44BD-A709-8B08BD7DDF4D}" type="slidenum">
              <a:rPr lang="en-US" sz="1400" b="0" strike="noStrike" spc="-1">
                <a:solidFill>
                  <a:srgbClr val="000000"/>
                </a:solidFill>
                <a:uFill>
                  <a:solidFill>
                    <a:srgbClr val="FFFFFF"/>
                  </a:solidFill>
                </a:uFill>
                <a:latin typeface="Times New Roman"/>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CustomShape 1"/>
          <p:cNvSpPr/>
          <p:nvPr/>
        </p:nvSpPr>
        <p:spPr>
          <a:xfrm>
            <a:off x="3886200" y="8686800"/>
            <a:ext cx="2969280" cy="45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3C5F992E-E4C0-4379-A873-233FB67876E7}" type="slidenum">
              <a:rPr lang="en-US" sz="1200" b="0" strike="noStrike" spc="-1">
                <a:solidFill>
                  <a:srgbClr val="000000"/>
                </a:solidFill>
                <a:uFill>
                  <a:solidFill>
                    <a:srgbClr val="FFFFFF"/>
                  </a:solidFill>
                </a:uFill>
                <a:latin typeface="Arial"/>
                <a:ea typeface="Arial"/>
              </a:rPr>
              <a:t>1</a:t>
            </a:fld>
            <a:endParaRPr lang="en-US" sz="1800" b="0" strike="noStrike" spc="-1">
              <a:solidFill>
                <a:srgbClr val="000000"/>
              </a:solidFill>
              <a:uFill>
                <a:solidFill>
                  <a:srgbClr val="FFFFFF"/>
                </a:solidFill>
              </a:uFill>
              <a:latin typeface="Arial"/>
            </a:endParaRPr>
          </a:p>
        </p:txBody>
      </p:sp>
      <p:sp>
        <p:nvSpPr>
          <p:cNvPr id="281" name="PlaceHolder 2"/>
          <p:cNvSpPr>
            <a:spLocks noGrp="1"/>
          </p:cNvSpPr>
          <p:nvPr>
            <p:ph type="body"/>
          </p:nvPr>
        </p:nvSpPr>
        <p:spPr>
          <a:xfrm>
            <a:off x="914400" y="4343400"/>
            <a:ext cx="5026680" cy="4112280"/>
          </a:xfrm>
          <a:prstGeom prst="rect">
            <a:avLst/>
          </a:prstGeom>
        </p:spPr>
        <p:txBody>
          <a:bodyPr lIns="0" tIns="0" rIns="0" bIns="0"/>
          <a:lstStyle/>
          <a:p>
            <a:endParaRPr lang="en-US" sz="2000"/>
          </a:p>
          <a:p>
            <a:endParaRPr lang="en-US" sz="20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785253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7C332-CE9B-0C0C-D38C-2D947593E1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01DFDA-52F5-7BFA-0A31-534EEF84B6CE}"/>
              </a:ext>
            </a:extLst>
          </p:cNvPr>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2C95B1F4-869F-8894-7003-7C05223BB8D4}"/>
              </a:ext>
            </a:extLst>
          </p:cNvPr>
          <p:cNvSpPr>
            <a:spLocks noGrp="1"/>
          </p:cNvSpPr>
          <p:nvPr>
            <p:ph type="body" idx="1"/>
          </p:nvPr>
        </p:nvSpPr>
        <p:spPr/>
        <p:txBody>
          <a:bodyPr/>
          <a:lstStyle/>
          <a:p>
            <a:pPr marL="285750" indent="-2857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D03080F5-095A-A096-4A71-8D8709A553EC}"/>
              </a:ext>
            </a:extLst>
          </p:cNvPr>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11</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0738352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rPr>
              <a:t>What do you like? What could we do better? </a:t>
            </a:r>
          </a:p>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12</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365417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A0409-7115-7E77-2935-D60CEFCB07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2FF430-FDAD-D5DF-B315-56DED1212121}"/>
              </a:ext>
            </a:extLst>
          </p:cNvPr>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5BCB4035-F0FA-B633-5612-6375CA745E56}"/>
              </a:ext>
            </a:extLst>
          </p:cNvPr>
          <p:cNvSpPr>
            <a:spLocks noGrp="1"/>
          </p:cNvSpPr>
          <p:nvPr>
            <p:ph type="body" idx="1"/>
          </p:nvPr>
        </p:nvSpPr>
        <p:spPr/>
        <p:txBody>
          <a:bodyPr/>
          <a:lstStyle/>
          <a:p>
            <a:pPr marL="285750" indent="-2857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5B033EBC-ACBD-D11C-5D37-56E1DE9E3E90}"/>
              </a:ext>
            </a:extLst>
          </p:cNvPr>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13</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173115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14</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5153676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15</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377790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rPr>
              <a:t>Presentation covers with news, recent updates, and plans relevant to familiar users. My hope is to facilitate conversation - almost all the time is for conversation.</a:t>
            </a:r>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2</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203671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CFB300-50F9-9B9F-0602-CD4C8B6602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857AB9-321E-648B-4987-F820B8BE249B}"/>
              </a:ext>
            </a:extLst>
          </p:cNvPr>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7C8E1C0C-6586-3F55-6FA9-57BC2D25AA16}"/>
              </a:ext>
            </a:extLst>
          </p:cNvPr>
          <p:cNvSpPr>
            <a:spLocks noGrp="1"/>
          </p:cNvSpPr>
          <p:nvPr>
            <p:ph type="body" idx="1"/>
          </p:nvPr>
        </p:nvSpPr>
        <p:spPr/>
        <p:txBody>
          <a:bodyPr/>
          <a:lstStyle/>
          <a:p>
            <a:pPr marL="285750" indent="-285750">
              <a:buFont typeface="Arial" panose="020B0604020202020204" pitchFamily="34" charset="0"/>
              <a:buChar char="•"/>
            </a:pPr>
            <a:r>
              <a:rPr lang="en-US" dirty="0"/>
              <a:t>18,000 data files from 400+ cruises archived April 2023-2024 </a:t>
            </a:r>
          </a:p>
          <a:p>
            <a:pPr marL="285750" indent="-285750">
              <a:buFont typeface="Arial" panose="020B0604020202020204" pitchFamily="34" charset="0"/>
              <a:buChar char="•"/>
            </a:pPr>
            <a:r>
              <a:rPr lang="en-US" dirty="0"/>
              <a:t>6,600 data files from 60 cruises archived April 2022-2023</a:t>
            </a:r>
          </a:p>
        </p:txBody>
      </p:sp>
      <p:sp>
        <p:nvSpPr>
          <p:cNvPr id="4" name="Slide Number Placeholder 3">
            <a:extLst>
              <a:ext uri="{FF2B5EF4-FFF2-40B4-BE49-F238E27FC236}">
                <a16:creationId xmlns:a16="http://schemas.microsoft.com/office/drawing/2014/main" id="{969299A5-4D09-AAB4-5246-2F2B336AF59C}"/>
              </a:ext>
            </a:extLst>
          </p:cNvPr>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3</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285387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cs typeface="Calibri"/>
              </a:rPr>
              <a:t>24 NASA-funded Team devoted to PACE Validation</a:t>
            </a:r>
            <a:endParaRPr lang="en-US" sz="1200" dirty="0"/>
          </a:p>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4</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537643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5</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966324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dirty="0"/>
              <a:t>Dataset submissions go through multiple review cycles, and I wanted to share some of how that works so that data submitters are informed. There’s the upfront back and forth between submitters and the SeaBASS data manager. That’s where the majority of format issues are solved.</a:t>
            </a:r>
          </a:p>
          <a:p>
            <a:pPr marL="0" lvl="0" indent="0">
              <a:spcBef>
                <a:spcPts val="0"/>
              </a:spcBef>
              <a:spcAft>
                <a:spcPts val="0"/>
              </a:spcAft>
              <a:buNone/>
            </a:pPr>
            <a:endParaRPr lang="en-US" dirty="0"/>
          </a:p>
          <a:p>
            <a:pPr marL="0" lvl="0" indent="0">
              <a:spcBef>
                <a:spcPts val="0"/>
              </a:spcBef>
              <a:spcAft>
                <a:spcPts val="0"/>
              </a:spcAft>
              <a:buNone/>
            </a:pPr>
            <a:r>
              <a:rPr lang="en-US" dirty="0"/>
              <a:t>After submission, we recheck the data formats, make sure the submission and types of documentation appear complete, and perform basic checks (mainly locations), then dataset is archived and available to the public.</a:t>
            </a:r>
          </a:p>
          <a:p>
            <a:pPr marL="0" lvl="0" indent="0">
              <a:spcBef>
                <a:spcPts val="0"/>
              </a:spcBef>
              <a:spcAft>
                <a:spcPts val="0"/>
              </a:spcAft>
              <a:buNone/>
            </a:pPr>
            <a:br>
              <a:rPr lang="en-US" dirty="0"/>
            </a:br>
            <a:r>
              <a:rPr lang="en-US" dirty="0"/>
              <a:t>Submissions are then divided by measurement types and assigned to a relevant subject matter experts (field support group). They internally reviews submissions, taking a deeper look at data and documentation. QA/QC is performed for types of measurements that can be used standard ocean color satellite validation. </a:t>
            </a:r>
            <a:br>
              <a:rPr lang="en-US" dirty="0"/>
            </a:br>
            <a:br>
              <a:rPr lang="en-US" dirty="0"/>
            </a:br>
            <a:r>
              <a:rPr lang="en-US" dirty="0"/>
              <a:t>Those are labeled for their suitability in further validation processing. However, if there are questions about datasets, anything major is missing or flagged, they pass that info back to our data manager, who might reach out to you to ask for clarification, or to discuss if any portions of the dataset might need to be resubmitted for an update</a:t>
            </a:r>
          </a:p>
          <a:p>
            <a:pPr marL="0" lvl="0" indent="0">
              <a:spcBef>
                <a:spcPts val="0"/>
              </a:spcBef>
              <a:spcAft>
                <a:spcPts val="0"/>
              </a:spcAft>
              <a:buNone/>
            </a:pPr>
            <a:endParaRPr lang="en-US" dirty="0"/>
          </a:p>
          <a:p>
            <a:pPr marL="0" lvl="0" indent="0">
              <a:spcBef>
                <a:spcPts val="0"/>
              </a:spcBef>
              <a:spcAft>
                <a:spcPts val="0"/>
              </a:spcAft>
              <a:buNone/>
            </a:pPr>
            <a:endParaRPr lang="en-US" dirty="0"/>
          </a:p>
          <a:p>
            <a:pPr marL="0" lvl="0" indent="0">
              <a:spcBef>
                <a:spcPts val="0"/>
              </a:spcBef>
              <a:spcAft>
                <a:spcPts val="0"/>
              </a:spcAft>
              <a:buNone/>
            </a:pPr>
            <a:r>
              <a:rPr lang="en-US" dirty="0"/>
              <a:t>Data are then passed to analysts for validation processing. We’ve spent a lot of time this past year building up the software and workflows for these processes</a:t>
            </a:r>
          </a:p>
          <a:p>
            <a:pPr marL="0" lvl="0" indent="0">
              <a:spcBef>
                <a:spcPts val="0"/>
              </a:spcBef>
              <a:spcAft>
                <a:spcPts val="0"/>
              </a:spcAft>
              <a:buNone/>
            </a:pPr>
            <a:endParaRPr lang="en-US" dirty="0"/>
          </a:p>
          <a:p>
            <a:pPr marL="0" lvl="0" indent="0">
              <a:spcBef>
                <a:spcPts val="0"/>
              </a:spcBef>
              <a:spcAft>
                <a:spcPts val="0"/>
              </a:spcAft>
              <a:buNone/>
            </a:pPr>
            <a:endParaRPr dirty="0"/>
          </a:p>
        </p:txBody>
      </p:sp>
      <p:sp>
        <p:nvSpPr>
          <p:cNvPr id="153" name="Shape 15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10072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a:t>More rapid turn-around for PVST</a:t>
            </a:r>
          </a:p>
          <a:p>
            <a:pPr marL="285750" indent="-285750">
              <a:buFont typeface="Arial" panose="020B0604020202020204" pitchFamily="34" charset="0"/>
              <a:buChar char="•"/>
            </a:pPr>
            <a:r>
              <a:rPr lang="en-US" dirty="0"/>
              <a:t>The 31% statistic has a few caveats. I expect the percentage will increase in the coming months as there are datasets archived recently that are still in the queue.</a:t>
            </a:r>
          </a:p>
          <a:p>
            <a:pPr marL="285750" indent="-285750">
              <a:buFont typeface="Arial" panose="020B0604020202020204" pitchFamily="34" charset="0"/>
              <a:buChar char="•"/>
            </a:pPr>
            <a:r>
              <a:rPr lang="en-US" dirty="0"/>
              <a:t>These enhanced feedback cycles have also </a:t>
            </a:r>
            <a:r>
              <a:rPr lang="en-US" dirty="0" err="1"/>
              <a:t>benifitted</a:t>
            </a:r>
            <a:r>
              <a:rPr lang="en-US" dirty="0"/>
              <a:t> submissions by detecting and requesting fixes for Better tracking documentation and provenance</a:t>
            </a:r>
          </a:p>
          <a:p>
            <a:pPr marL="285750" indent="-285750">
              <a:buFont typeface="Arial" panose="020B0604020202020204" pitchFamily="34" charset="0"/>
              <a:buChar char="•"/>
            </a:pPr>
            <a:r>
              <a:rPr lang="en-US" dirty="0"/>
              <a:t>They have fed into our review process, and led to updates to our specialized submission requirements</a:t>
            </a:r>
          </a:p>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8</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272102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9</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66875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9DE680-A1A5-EC22-45C2-86C9278B8B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116BA8-CD65-5248-3E40-C46E878BECC9}"/>
              </a:ext>
            </a:extLst>
          </p:cNvPr>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A245D269-2C1A-8FAD-CC65-E125594419D7}"/>
              </a:ext>
            </a:extLst>
          </p:cNvPr>
          <p:cNvSpPr>
            <a:spLocks noGrp="1"/>
          </p:cNvSpPr>
          <p:nvPr>
            <p:ph type="body" idx="1"/>
          </p:nvPr>
        </p:nvSpPr>
        <p:spPr/>
        <p:txBody>
          <a:bodyPr/>
          <a:lstStyle/>
          <a:p>
            <a:pPr marL="285750" indent="-2857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4A16AFEC-52B5-5BB8-DBBC-D84536EC9CFE}"/>
              </a:ext>
            </a:extLst>
          </p:cNvPr>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10</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988032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5" name="PlaceHolder 2"/>
          <p:cNvSpPr>
            <a:spLocks noGrp="1"/>
          </p:cNvSpPr>
          <p:nvPr>
            <p:ph type="body"/>
          </p:nvPr>
        </p:nvSpPr>
        <p:spPr>
          <a:xfrm>
            <a:off x="457200" y="160452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6" name="PlaceHolder 3"/>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8"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9"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0"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1" name="PlaceHolder 5"/>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3"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4" name="PlaceHolder 3"/>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35" name="Picture 34"/>
          <p:cNvPicPr/>
          <p:nvPr/>
        </p:nvPicPr>
        <p:blipFill>
          <a:blip r:embed="rId2"/>
          <a:stretch/>
        </p:blipFill>
        <p:spPr>
          <a:xfrm>
            <a:off x="2079000" y="1604520"/>
            <a:ext cx="4984920" cy="3977280"/>
          </a:xfrm>
          <a:prstGeom prst="rect">
            <a:avLst/>
          </a:prstGeom>
          <a:ln>
            <a:noFill/>
          </a:ln>
        </p:spPr>
      </p:pic>
      <p:pic>
        <p:nvPicPr>
          <p:cNvPr id="36" name="Picture 35"/>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E12AE-BD90-0048-862D-A1A0864F74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145ACD-5CA3-0848-9C96-2BA4DFD0F3D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8675D6-A5EE-1045-B792-4D394D0CC900}"/>
              </a:ext>
            </a:extLst>
          </p:cNvPr>
          <p:cNvSpPr>
            <a:spLocks noGrp="1"/>
          </p:cNvSpPr>
          <p:nvPr>
            <p:ph type="dt" sz="half" idx="10"/>
          </p:nvPr>
        </p:nvSpPr>
        <p:spPr/>
        <p:txBody>
          <a:bodyPr/>
          <a:lstStyle/>
          <a:p>
            <a:fld id="{3BB267D7-0879-F44F-9BD5-212308E58536}" type="datetimeFigureOut">
              <a:rPr lang="en-US" smtClean="0"/>
              <a:t>6/10/25</a:t>
            </a:fld>
            <a:endParaRPr lang="en-US"/>
          </a:p>
        </p:txBody>
      </p:sp>
      <p:sp>
        <p:nvSpPr>
          <p:cNvPr id="5" name="Footer Placeholder 4">
            <a:extLst>
              <a:ext uri="{FF2B5EF4-FFF2-40B4-BE49-F238E27FC236}">
                <a16:creationId xmlns:a16="http://schemas.microsoft.com/office/drawing/2014/main" id="{1E67C5E6-F48A-854D-9C6D-2D6CAE6520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EBCB64-CD4B-D748-8941-D369FF0F238A}"/>
              </a:ext>
            </a:extLst>
          </p:cNvPr>
          <p:cNvSpPr>
            <a:spLocks noGrp="1"/>
          </p:cNvSpPr>
          <p:nvPr>
            <p:ph type="sldNum" sz="quarter" idx="12"/>
          </p:nvPr>
        </p:nvSpPr>
        <p:spPr/>
        <p:txBody>
          <a:bodyPr/>
          <a:lstStyle/>
          <a:p>
            <a:fld id="{558E12DE-5DE0-9C4A-9E20-5C28A711247E}" type="slidenum">
              <a:rPr lang="en-US" smtClean="0"/>
              <a:t>‹#›</a:t>
            </a:fld>
            <a:endParaRPr lang="en-US"/>
          </a:p>
        </p:txBody>
      </p:sp>
    </p:spTree>
    <p:extLst>
      <p:ext uri="{BB962C8B-B14F-4D97-AF65-F5344CB8AC3E}">
        <p14:creationId xmlns:p14="http://schemas.microsoft.com/office/powerpoint/2010/main" val="4169688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1AB2A-47DE-B041-9BEF-499EE2AAA8FD}"/>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579D331F-EB06-C448-A5EB-B77DF7310BB6}"/>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CDD028EB-C7CB-DD40-81CB-555760A8A03E}"/>
              </a:ext>
            </a:extLst>
          </p:cNvPr>
          <p:cNvSpPr>
            <a:spLocks noGrp="1"/>
          </p:cNvSpPr>
          <p:nvPr>
            <p:ph type="dt" sz="half" idx="10"/>
          </p:nvPr>
        </p:nvSpPr>
        <p:spPr/>
        <p:txBody>
          <a:bodyPr/>
          <a:lstStyle/>
          <a:p>
            <a:fld id="{3BB267D7-0879-F44F-9BD5-212308E58536}" type="datetimeFigureOut">
              <a:rPr lang="en-US" smtClean="0"/>
              <a:t>6/10/25</a:t>
            </a:fld>
            <a:endParaRPr lang="en-US"/>
          </a:p>
        </p:txBody>
      </p:sp>
      <p:sp>
        <p:nvSpPr>
          <p:cNvPr id="5" name="Footer Placeholder 4">
            <a:extLst>
              <a:ext uri="{FF2B5EF4-FFF2-40B4-BE49-F238E27FC236}">
                <a16:creationId xmlns:a16="http://schemas.microsoft.com/office/drawing/2014/main" id="{0F2BAA89-ED75-B841-B455-F6B2F5B5B9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4C2D70-1690-E74F-B44F-575FC6063A36}"/>
              </a:ext>
            </a:extLst>
          </p:cNvPr>
          <p:cNvSpPr>
            <a:spLocks noGrp="1"/>
          </p:cNvSpPr>
          <p:nvPr>
            <p:ph type="sldNum" sz="quarter" idx="12"/>
          </p:nvPr>
        </p:nvSpPr>
        <p:spPr/>
        <p:txBody>
          <a:bodyPr/>
          <a:lstStyle/>
          <a:p>
            <a:fld id="{558E12DE-5DE0-9C4A-9E20-5C28A711247E}" type="slidenum">
              <a:rPr lang="en-US" smtClean="0"/>
              <a:t>‹#›</a:t>
            </a:fld>
            <a:endParaRPr lang="en-US"/>
          </a:p>
        </p:txBody>
      </p:sp>
    </p:spTree>
    <p:extLst>
      <p:ext uri="{BB962C8B-B14F-4D97-AF65-F5344CB8AC3E}">
        <p14:creationId xmlns:p14="http://schemas.microsoft.com/office/powerpoint/2010/main" val="2121061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1" name="PlaceHolder 3"/>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2" name="PlaceHolder 4"/>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7"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8" name="PlaceHolder 5"/>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0"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1" name="PlaceHolder 3"/>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72" name="Picture 71"/>
          <p:cNvPicPr/>
          <p:nvPr/>
        </p:nvPicPr>
        <p:blipFill>
          <a:blip r:embed="rId2"/>
          <a:stretch/>
        </p:blipFill>
        <p:spPr>
          <a:xfrm>
            <a:off x="2079000" y="1604520"/>
            <a:ext cx="4984920" cy="3977280"/>
          </a:xfrm>
          <a:prstGeom prst="rect">
            <a:avLst/>
          </a:prstGeom>
          <a:ln>
            <a:noFill/>
          </a:ln>
        </p:spPr>
      </p:pic>
      <p:pic>
        <p:nvPicPr>
          <p:cNvPr id="73" name="Picture 72"/>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1AB2A-47DE-B041-9BEF-499EE2AAA8FD}"/>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579D331F-EB06-C448-A5EB-B77DF7310BB6}"/>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CDD028EB-C7CB-DD40-81CB-555760A8A03E}"/>
              </a:ext>
            </a:extLst>
          </p:cNvPr>
          <p:cNvSpPr>
            <a:spLocks noGrp="1"/>
          </p:cNvSpPr>
          <p:nvPr>
            <p:ph type="dt" sz="half" idx="10"/>
          </p:nvPr>
        </p:nvSpPr>
        <p:spPr/>
        <p:txBody>
          <a:bodyPr/>
          <a:lstStyle/>
          <a:p>
            <a:fld id="{3BB267D7-0879-F44F-9BD5-212308E58536}" type="datetimeFigureOut">
              <a:rPr lang="en-US" smtClean="0"/>
              <a:t>6/10/25</a:t>
            </a:fld>
            <a:endParaRPr lang="en-US"/>
          </a:p>
        </p:txBody>
      </p:sp>
      <p:sp>
        <p:nvSpPr>
          <p:cNvPr id="5" name="Footer Placeholder 4">
            <a:extLst>
              <a:ext uri="{FF2B5EF4-FFF2-40B4-BE49-F238E27FC236}">
                <a16:creationId xmlns:a16="http://schemas.microsoft.com/office/drawing/2014/main" id="{0F2BAA89-ED75-B841-B455-F6B2F5B5B9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4C2D70-1690-E74F-B44F-575FC6063A36}"/>
              </a:ext>
            </a:extLst>
          </p:cNvPr>
          <p:cNvSpPr>
            <a:spLocks noGrp="1"/>
          </p:cNvSpPr>
          <p:nvPr>
            <p:ph type="sldNum" sz="quarter" idx="12"/>
          </p:nvPr>
        </p:nvSpPr>
        <p:spPr/>
        <p:txBody>
          <a:bodyPr/>
          <a:lstStyle/>
          <a:p>
            <a:fld id="{558E12DE-5DE0-9C4A-9E20-5C28A711247E}" type="slidenum">
              <a:rPr lang="en-US" smtClean="0"/>
              <a:t>‹#›</a:t>
            </a:fld>
            <a:endParaRPr lang="en-US"/>
          </a:p>
        </p:txBody>
      </p:sp>
    </p:spTree>
    <p:extLst>
      <p:ext uri="{BB962C8B-B14F-4D97-AF65-F5344CB8AC3E}">
        <p14:creationId xmlns:p14="http://schemas.microsoft.com/office/powerpoint/2010/main" val="304575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9" name="PlaceHolder 3"/>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3"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4" name="PlaceHolder 3"/>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5" name="PlaceHolder 4"/>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7"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8"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9"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1"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2"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3" name="PlaceHolder 4"/>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CustomShape 1"/>
          <p:cNvSpPr/>
          <p:nvPr/>
        </p:nvSpPr>
        <p:spPr>
          <a:xfrm>
            <a:off x="52560" y="54000"/>
            <a:ext cx="9024120" cy="6725160"/>
          </a:xfrm>
          <a:prstGeom prst="rect">
            <a:avLst/>
          </a:prstGeom>
          <a:noFill/>
          <a:ln w="9360">
            <a:solidFill>
              <a:srgbClr val="000000"/>
            </a:solidFill>
            <a:miter/>
          </a:ln>
        </p:spPr>
        <p:style>
          <a:lnRef idx="0">
            <a:scrgbClr r="0" g="0" b="0"/>
          </a:lnRef>
          <a:fillRef idx="0">
            <a:scrgbClr r="0" g="0" b="0"/>
          </a:fillRef>
          <a:effectRef idx="0">
            <a:scrgbClr r="0" g="0" b="0"/>
          </a:effectRef>
          <a:fontRef idx="minor"/>
        </p:style>
      </p:sp>
      <p:sp>
        <p:nvSpPr>
          <p:cNvPr id="4" name="PlaceHolder 2"/>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2" name="PlaceHolder 3"/>
          <p:cNvSpPr>
            <a:spLocks noGrp="1"/>
          </p:cNvSpPr>
          <p:nvPr>
            <p:ph type="body"/>
          </p:nvPr>
        </p:nvSpPr>
        <p:spPr>
          <a:xfrm>
            <a:off x="457200" y="1604520"/>
            <a:ext cx="822924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9" r:id="rId13"/>
    <p:sldLayoutId id="2147483690"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 name="CustomShape 1"/>
          <p:cNvSpPr/>
          <p:nvPr/>
        </p:nvSpPr>
        <p:spPr>
          <a:xfrm>
            <a:off x="52560" y="54000"/>
            <a:ext cx="9024120" cy="6725160"/>
          </a:xfrm>
          <a:prstGeom prst="rect">
            <a:avLst/>
          </a:prstGeom>
          <a:noFill/>
          <a:ln w="9360">
            <a:solidFill>
              <a:srgbClr val="000000"/>
            </a:solidFill>
            <a:miter/>
          </a:ln>
        </p:spPr>
        <p:style>
          <a:lnRef idx="0">
            <a:scrgbClr r="0" g="0" b="0"/>
          </a:lnRef>
          <a:fillRef idx="0">
            <a:scrgbClr r="0" g="0" b="0"/>
          </a:fillRef>
          <a:effectRef idx="0">
            <a:scrgbClr r="0" g="0" b="0"/>
          </a:effectRef>
          <a:fontRef idx="minor"/>
        </p:style>
      </p:sp>
      <p:sp>
        <p:nvSpPr>
          <p:cNvPr id="38" name="PlaceHolder 2"/>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39" name="PlaceHolder 3"/>
          <p:cNvSpPr>
            <a:spLocks noGrp="1"/>
          </p:cNvSpPr>
          <p:nvPr>
            <p:ph type="body"/>
          </p:nvPr>
        </p:nvSpPr>
        <p:spPr>
          <a:xfrm>
            <a:off x="457200" y="1604520"/>
            <a:ext cx="822924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8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notesSlide" Target="../notesSlides/notesSlide1.xml"/><Relationship Id="rId16"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8.png"/><Relationship Id="rId14" Type="http://schemas.openxmlformats.org/officeDocument/2006/relationships/image" Target="../media/image13.svg"/></Relationships>
</file>

<file path=ppt/slides/_rels/slide1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4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1.jpg"/><Relationship Id="rId7" Type="http://schemas.openxmlformats.org/officeDocument/2006/relationships/image" Target="../media/image7.sv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 Id="rId9" Type="http://schemas.openxmlformats.org/officeDocument/2006/relationships/image" Target="../media/image53.png"/></Relationships>
</file>

<file path=ppt/slides/_rels/slide15.xml.rels><?xml version="1.0" encoding="UTF-8" standalone="yes"?>
<Relationships xmlns="http://schemas.openxmlformats.org/package/2006/relationships"><Relationship Id="rId8" Type="http://schemas.openxmlformats.org/officeDocument/2006/relationships/image" Target="../media/image59.svg"/><Relationship Id="rId13" Type="http://schemas.openxmlformats.org/officeDocument/2006/relationships/image" Target="../media/image63.png"/><Relationship Id="rId3" Type="http://schemas.openxmlformats.org/officeDocument/2006/relationships/image" Target="../media/image54.png"/><Relationship Id="rId7" Type="http://schemas.openxmlformats.org/officeDocument/2006/relationships/image" Target="../media/image58.png"/><Relationship Id="rId12" Type="http://schemas.openxmlformats.org/officeDocument/2006/relationships/image" Target="../media/image62.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57.svg"/><Relationship Id="rId11" Type="http://schemas.openxmlformats.org/officeDocument/2006/relationships/image" Target="../media/image15.png"/><Relationship Id="rId5" Type="http://schemas.openxmlformats.org/officeDocument/2006/relationships/image" Target="../media/image56.png"/><Relationship Id="rId10" Type="http://schemas.openxmlformats.org/officeDocument/2006/relationships/image" Target="../media/image61.svg"/><Relationship Id="rId4" Type="http://schemas.openxmlformats.org/officeDocument/2006/relationships/image" Target="../media/image55.png"/><Relationship Id="rId9" Type="http://schemas.openxmlformats.org/officeDocument/2006/relationships/image" Target="../media/image6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5.jpeg"/><Relationship Id="rId4" Type="http://schemas.openxmlformats.org/officeDocument/2006/relationships/image" Target="../media/image24.jpeg"/></Relationships>
</file>

<file path=ppt/slides/_rels/slide6.xml.rels><?xml version="1.0" encoding="UTF-8" standalone="yes"?>
<Relationships xmlns="http://schemas.openxmlformats.org/package/2006/relationships"><Relationship Id="rId8" Type="http://schemas.openxmlformats.org/officeDocument/2006/relationships/image" Target="../media/image32.jpeg"/><Relationship Id="rId13" Type="http://schemas.openxmlformats.org/officeDocument/2006/relationships/image" Target="../media/image37.jpeg"/><Relationship Id="rId18" Type="http://schemas.openxmlformats.org/officeDocument/2006/relationships/image" Target="../media/image42.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jpeg"/><Relationship Id="rId17" Type="http://schemas.openxmlformats.org/officeDocument/2006/relationships/image" Target="../media/image41.jpeg"/><Relationship Id="rId2" Type="http://schemas.openxmlformats.org/officeDocument/2006/relationships/image" Target="../media/image26.jpeg"/><Relationship Id="rId16" Type="http://schemas.openxmlformats.org/officeDocument/2006/relationships/image" Target="../media/image40.jpeg"/><Relationship Id="rId20" Type="http://schemas.openxmlformats.org/officeDocument/2006/relationships/image" Target="../media/image44.png"/><Relationship Id="rId1" Type="http://schemas.openxmlformats.org/officeDocument/2006/relationships/slideLayout" Target="../slideLayouts/slideLayout13.xml"/><Relationship Id="rId6" Type="http://schemas.openxmlformats.org/officeDocument/2006/relationships/image" Target="../media/image30.png"/><Relationship Id="rId11" Type="http://schemas.openxmlformats.org/officeDocument/2006/relationships/image" Target="../media/image35.jpeg"/><Relationship Id="rId5" Type="http://schemas.openxmlformats.org/officeDocument/2006/relationships/image" Target="../media/image29.jpeg"/><Relationship Id="rId15" Type="http://schemas.openxmlformats.org/officeDocument/2006/relationships/image" Target="../media/image39.jpeg"/><Relationship Id="rId10" Type="http://schemas.openxmlformats.org/officeDocument/2006/relationships/image" Target="../media/image34.jpeg"/><Relationship Id="rId19" Type="http://schemas.openxmlformats.org/officeDocument/2006/relationships/image" Target="../media/image43.png"/><Relationship Id="rId4" Type="http://schemas.openxmlformats.org/officeDocument/2006/relationships/image" Target="../media/image28.jpeg"/><Relationship Id="rId9" Type="http://schemas.openxmlformats.org/officeDocument/2006/relationships/image" Target="../media/image33.jpeg"/><Relationship Id="rId14" Type="http://schemas.openxmlformats.org/officeDocument/2006/relationships/image" Target="../media/image3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59B05B1-853B-014C-B565-FD262550BACF}"/>
              </a:ext>
            </a:extLst>
          </p:cNvPr>
          <p:cNvSpPr txBox="1"/>
          <p:nvPr/>
        </p:nvSpPr>
        <p:spPr>
          <a:xfrm>
            <a:off x="147718" y="233157"/>
            <a:ext cx="8780414" cy="1731243"/>
          </a:xfrm>
          <a:prstGeom prst="rect">
            <a:avLst/>
          </a:prstGeom>
          <a:noFill/>
        </p:spPr>
        <p:txBody>
          <a:bodyPr wrap="square" lIns="91440" tIns="45720" rIns="91440" bIns="45720" rtlCol="0" anchor="t">
            <a:spAutoFit/>
          </a:bodyPr>
          <a:lstStyle/>
          <a:p>
            <a:pPr algn="ctr"/>
            <a:r>
              <a:rPr lang="en-US" sz="4800" dirty="0">
                <a:solidFill>
                  <a:srgbClr val="0070C0"/>
                </a:solidFill>
                <a:ea typeface="+mn-lt"/>
                <a:cs typeface="+mn-lt"/>
              </a:rPr>
              <a:t>SeaBASS Discussion</a:t>
            </a:r>
            <a:endParaRPr lang="en-US" sz="4800" dirty="0">
              <a:solidFill>
                <a:srgbClr val="0070C0"/>
              </a:solidFill>
              <a:ea typeface="+mn-lt"/>
              <a:cs typeface="Calibri"/>
            </a:endParaRPr>
          </a:p>
          <a:p>
            <a:pPr algn="ctr"/>
            <a:endParaRPr lang="en-US" sz="1050" dirty="0">
              <a:solidFill>
                <a:schemeClr val="dk1"/>
              </a:solidFill>
            </a:endParaRPr>
          </a:p>
          <a:p>
            <a:pPr algn="ctr"/>
            <a:r>
              <a:rPr lang="en-US" sz="2800" dirty="0">
                <a:solidFill>
                  <a:srgbClr val="0070C0"/>
                </a:solidFill>
                <a:ea typeface="+mn-lt"/>
                <a:cs typeface="+mn-lt"/>
              </a:rPr>
              <a:t>UWG Meeting </a:t>
            </a:r>
            <a:endParaRPr lang="en-US" sz="2800" dirty="0">
              <a:solidFill>
                <a:srgbClr val="0070C0"/>
              </a:solidFill>
              <a:ea typeface="+mn-lt"/>
              <a:cs typeface="Calibri"/>
            </a:endParaRPr>
          </a:p>
          <a:p>
            <a:pPr algn="ctr"/>
            <a:r>
              <a:rPr lang="en-US" sz="2000" dirty="0">
                <a:solidFill>
                  <a:srgbClr val="0070C0"/>
                </a:solidFill>
                <a:cs typeface="Calibri"/>
              </a:rPr>
              <a:t>June 10, 2025</a:t>
            </a:r>
          </a:p>
        </p:txBody>
      </p:sp>
      <p:sp>
        <p:nvSpPr>
          <p:cNvPr id="2" name="TextBox 1">
            <a:extLst>
              <a:ext uri="{FF2B5EF4-FFF2-40B4-BE49-F238E27FC236}">
                <a16:creationId xmlns:a16="http://schemas.microsoft.com/office/drawing/2014/main" id="{B6BB6C0B-2A1C-F9C5-577B-A3AC4F1E57F1}"/>
              </a:ext>
            </a:extLst>
          </p:cNvPr>
          <p:cNvSpPr txBox="1"/>
          <p:nvPr/>
        </p:nvSpPr>
        <p:spPr>
          <a:xfrm>
            <a:off x="4003742" y="2891405"/>
            <a:ext cx="1932281" cy="738664"/>
          </a:xfrm>
          <a:prstGeom prst="rect">
            <a:avLst/>
          </a:prstGeom>
          <a:noFill/>
        </p:spPr>
        <p:txBody>
          <a:bodyPr wrap="square">
            <a:spAutoFit/>
          </a:bodyPr>
          <a:lstStyle/>
          <a:p>
            <a:pPr marL="285750" indent="-194310">
              <a:buFont typeface="Arial" panose="020B0604020202020204" pitchFamily="34" charset="0"/>
              <a:buChar char="•"/>
            </a:pPr>
            <a:r>
              <a:rPr lang="en-US" sz="1400" b="1" dirty="0">
                <a:solidFill>
                  <a:srgbClr val="0070C0"/>
                </a:solidFill>
                <a:cs typeface="Calibri" panose="020F0502020204030204"/>
              </a:rPr>
              <a:t>Data Archive</a:t>
            </a:r>
            <a:endParaRPr lang="en-US" sz="1400" dirty="0">
              <a:solidFill>
                <a:srgbClr val="0070C0"/>
              </a:solidFill>
              <a:ea typeface="+mn-lt"/>
              <a:cs typeface="+mn-lt"/>
            </a:endParaRPr>
          </a:p>
          <a:p>
            <a:pPr marL="285750" indent="-194310">
              <a:buFont typeface="Arial" panose="020B0604020202020204" pitchFamily="34" charset="0"/>
              <a:buChar char="•"/>
            </a:pPr>
            <a:r>
              <a:rPr lang="en-US" sz="1400" b="1" dirty="0">
                <a:solidFill>
                  <a:srgbClr val="0070C0"/>
                </a:solidFill>
                <a:cs typeface="Calibri" panose="020F0502020204030204"/>
              </a:rPr>
              <a:t>Data Format (.sb)</a:t>
            </a:r>
          </a:p>
          <a:p>
            <a:pPr marL="285750" indent="-194310">
              <a:buFont typeface="Arial" panose="020B0604020202020204" pitchFamily="34" charset="0"/>
              <a:buChar char="•"/>
            </a:pPr>
            <a:r>
              <a:rPr lang="en-US" sz="1400" b="1" dirty="0">
                <a:solidFill>
                  <a:srgbClr val="0070C0"/>
                </a:solidFill>
                <a:ea typeface="+mn-lt"/>
                <a:cs typeface="+mn-lt"/>
              </a:rPr>
              <a:t>Services &amp; Tools</a:t>
            </a:r>
            <a:endParaRPr lang="en-US" sz="1400" dirty="0">
              <a:solidFill>
                <a:srgbClr val="0070C0"/>
              </a:solidFill>
              <a:cs typeface="Calibri" panose="020F0502020204030204"/>
            </a:endParaRPr>
          </a:p>
        </p:txBody>
      </p:sp>
      <p:sp>
        <p:nvSpPr>
          <p:cNvPr id="3" name="Right Arrow 2">
            <a:extLst>
              <a:ext uri="{FF2B5EF4-FFF2-40B4-BE49-F238E27FC236}">
                <a16:creationId xmlns:a16="http://schemas.microsoft.com/office/drawing/2014/main" id="{2FE26018-0C20-1FD1-7E49-699469D804F2}"/>
              </a:ext>
            </a:extLst>
          </p:cNvPr>
          <p:cNvSpPr/>
          <p:nvPr/>
        </p:nvSpPr>
        <p:spPr>
          <a:xfrm>
            <a:off x="2940845" y="4645979"/>
            <a:ext cx="551964" cy="380411"/>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3" descr="Computer outline">
            <a:extLst>
              <a:ext uri="{FF2B5EF4-FFF2-40B4-BE49-F238E27FC236}">
                <a16:creationId xmlns:a16="http://schemas.microsoft.com/office/drawing/2014/main" id="{390D9F16-CA43-AB56-3411-42D6E689B8C9}"/>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65641"/>
          <a:stretch/>
        </p:blipFill>
        <p:spPr>
          <a:xfrm flipH="1">
            <a:off x="3659254" y="3388625"/>
            <a:ext cx="481168" cy="1400428"/>
          </a:xfrm>
          <a:prstGeom prst="rect">
            <a:avLst/>
          </a:prstGeom>
        </p:spPr>
      </p:pic>
      <p:pic>
        <p:nvPicPr>
          <p:cNvPr id="5" name="Graphic 4" descr="Programmer female with solid fill">
            <a:extLst>
              <a:ext uri="{FF2B5EF4-FFF2-40B4-BE49-F238E27FC236}">
                <a16:creationId xmlns:a16="http://schemas.microsoft.com/office/drawing/2014/main" id="{0C15E210-EC25-4585-A78A-676A9227392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603911" y="5280811"/>
            <a:ext cx="914400" cy="914400"/>
          </a:xfrm>
          <a:prstGeom prst="rect">
            <a:avLst/>
          </a:prstGeom>
        </p:spPr>
      </p:pic>
      <p:sp>
        <p:nvSpPr>
          <p:cNvPr id="6" name="Freeform 5">
            <a:extLst>
              <a:ext uri="{FF2B5EF4-FFF2-40B4-BE49-F238E27FC236}">
                <a16:creationId xmlns:a16="http://schemas.microsoft.com/office/drawing/2014/main" id="{43DB310D-EBF2-671E-A114-E11097554E07}"/>
              </a:ext>
            </a:extLst>
          </p:cNvPr>
          <p:cNvSpPr/>
          <p:nvPr/>
        </p:nvSpPr>
        <p:spPr>
          <a:xfrm flipH="1">
            <a:off x="3427549" y="2945897"/>
            <a:ext cx="587067" cy="724100"/>
          </a:xfrm>
          <a:custGeom>
            <a:avLst/>
            <a:gdLst>
              <a:gd name="connsiteX0" fmla="*/ 527917 w 587067"/>
              <a:gd name="connsiteY0" fmla="*/ 457200 h 724100"/>
              <a:gd name="connsiteX1" fmla="*/ 528012 w 587067"/>
              <a:gd name="connsiteY1" fmla="*/ 457200 h 724100"/>
              <a:gd name="connsiteX2" fmla="*/ 528012 w 587067"/>
              <a:gd name="connsiteY2" fmla="*/ 103422 h 724100"/>
              <a:gd name="connsiteX3" fmla="*/ 555407 w 587067"/>
              <a:gd name="connsiteY3" fmla="*/ 57150 h 724100"/>
              <a:gd name="connsiteX4" fmla="*/ 509135 w 587067"/>
              <a:gd name="connsiteY4" fmla="*/ 29755 h 724100"/>
              <a:gd name="connsiteX5" fmla="*/ 481740 w 587067"/>
              <a:gd name="connsiteY5" fmla="*/ 57150 h 724100"/>
              <a:gd name="connsiteX6" fmla="*/ 127962 w 587067"/>
              <a:gd name="connsiteY6" fmla="*/ 57150 h 724100"/>
              <a:gd name="connsiteX7" fmla="*/ 70812 w 587067"/>
              <a:gd name="connsiteY7" fmla="*/ 0 h 724100"/>
              <a:gd name="connsiteX8" fmla="*/ 55372 w 587067"/>
              <a:gd name="connsiteY8" fmla="*/ 333375 h 724100"/>
              <a:gd name="connsiteX9" fmla="*/ 123695 w 587067"/>
              <a:gd name="connsiteY9" fmla="*/ 435874 h 724100"/>
              <a:gd name="connsiteX10" fmla="*/ 1775 w 587067"/>
              <a:gd name="connsiteY10" fmla="*/ 697030 h 724100"/>
              <a:gd name="connsiteX11" fmla="*/ 11034 w 587067"/>
              <a:gd name="connsiteY11" fmla="*/ 722329 h 724100"/>
              <a:gd name="connsiteX12" fmla="*/ 19091 w 587067"/>
              <a:gd name="connsiteY12" fmla="*/ 724100 h 724100"/>
              <a:gd name="connsiteX13" fmla="*/ 255883 w 587067"/>
              <a:gd name="connsiteY13" fmla="*/ 724100 h 724100"/>
              <a:gd name="connsiteX14" fmla="*/ 274930 w 587067"/>
              <a:gd name="connsiteY14" fmla="*/ 705047 h 724100"/>
              <a:gd name="connsiteX15" fmla="*/ 273142 w 587067"/>
              <a:gd name="connsiteY15" fmla="*/ 696992 h 724100"/>
              <a:gd name="connsiteX16" fmla="*/ 171996 w 587067"/>
              <a:gd name="connsiteY16" fmla="*/ 480260 h 724100"/>
              <a:gd name="connsiteX17" fmla="*/ 259255 w 587067"/>
              <a:gd name="connsiteY17" fmla="*/ 532838 h 724100"/>
              <a:gd name="connsiteX18" fmla="*/ 405140 w 587067"/>
              <a:gd name="connsiteY18" fmla="*/ 562175 h 724100"/>
              <a:gd name="connsiteX19" fmla="*/ 410083 w 587067"/>
              <a:gd name="connsiteY19" fmla="*/ 562175 h 724100"/>
              <a:gd name="connsiteX20" fmla="*/ 587067 w 587067"/>
              <a:gd name="connsiteY20" fmla="*/ 516407 h 724100"/>
              <a:gd name="connsiteX21" fmla="*/ 334655 w 587067"/>
              <a:gd name="connsiteY21" fmla="*/ 263938 h 724100"/>
              <a:gd name="connsiteX22" fmla="*/ 499256 w 587067"/>
              <a:gd name="connsiteY22" fmla="*/ 99384 h 724100"/>
              <a:gd name="connsiteX23" fmla="*/ 508962 w 587067"/>
              <a:gd name="connsiteY23" fmla="*/ 103422 h 724100"/>
              <a:gd name="connsiteX24" fmla="*/ 508962 w 587067"/>
              <a:gd name="connsiteY24" fmla="*/ 438245 h 724100"/>
              <a:gd name="connsiteX25" fmla="*/ 518487 w 587067"/>
              <a:gd name="connsiteY25" fmla="*/ 47625 h 724100"/>
              <a:gd name="connsiteX26" fmla="*/ 537537 w 587067"/>
              <a:gd name="connsiteY26" fmla="*/ 66675 h 724100"/>
              <a:gd name="connsiteX27" fmla="*/ 518487 w 587067"/>
              <a:gd name="connsiteY27" fmla="*/ 85725 h 724100"/>
              <a:gd name="connsiteX28" fmla="*/ 499437 w 587067"/>
              <a:gd name="connsiteY28" fmla="*/ 66675 h 724100"/>
              <a:gd name="connsiteX29" fmla="*/ 518487 w 587067"/>
              <a:gd name="connsiteY29" fmla="*/ 47625 h 724100"/>
              <a:gd name="connsiteX30" fmla="*/ 481740 w 587067"/>
              <a:gd name="connsiteY30" fmla="*/ 76200 h 724100"/>
              <a:gd name="connsiteX31" fmla="*/ 485788 w 587067"/>
              <a:gd name="connsiteY31" fmla="*/ 85925 h 724100"/>
              <a:gd name="connsiteX32" fmla="*/ 321224 w 587067"/>
              <a:gd name="connsiteY32" fmla="*/ 250469 h 724100"/>
              <a:gd name="connsiteX33" fmla="*/ 147012 w 587067"/>
              <a:gd name="connsiteY33" fmla="*/ 76200 h 724100"/>
              <a:gd name="connsiteX34" fmla="*/ 183607 w 587067"/>
              <a:gd name="connsiteY34" fmla="*/ 550202 h 724100"/>
              <a:gd name="connsiteX35" fmla="*/ 137487 w 587067"/>
              <a:gd name="connsiteY35" fmla="*/ 596332 h 724100"/>
              <a:gd name="connsiteX36" fmla="*/ 91358 w 587067"/>
              <a:gd name="connsiteY36" fmla="*/ 550202 h 724100"/>
              <a:gd name="connsiteX37" fmla="*/ 137401 w 587067"/>
              <a:gd name="connsiteY37" fmla="*/ 451533 h 724100"/>
              <a:gd name="connsiteX38" fmla="*/ 137529 w 587067"/>
              <a:gd name="connsiteY38" fmla="*/ 451489 h 724100"/>
              <a:gd name="connsiteX39" fmla="*/ 137573 w 587067"/>
              <a:gd name="connsiteY39" fmla="*/ 451533 h 724100"/>
              <a:gd name="connsiteX40" fmla="*/ 82785 w 587067"/>
              <a:gd name="connsiteY40" fmla="*/ 568566 h 724100"/>
              <a:gd name="connsiteX41" fmla="*/ 124019 w 587067"/>
              <a:gd name="connsiteY41" fmla="*/ 609800 h 724100"/>
              <a:gd name="connsiteX42" fmla="*/ 28769 w 587067"/>
              <a:gd name="connsiteY42" fmla="*/ 705050 h 724100"/>
              <a:gd name="connsiteX43" fmla="*/ 19244 w 587067"/>
              <a:gd name="connsiteY43" fmla="*/ 705050 h 724100"/>
              <a:gd name="connsiteX44" fmla="*/ 19153 w 587067"/>
              <a:gd name="connsiteY44" fmla="*/ 704969 h 724100"/>
              <a:gd name="connsiteX45" fmla="*/ 19168 w 587067"/>
              <a:gd name="connsiteY45" fmla="*/ 704917 h 724100"/>
              <a:gd name="connsiteX46" fmla="*/ 137487 w 587067"/>
              <a:gd name="connsiteY46" fmla="*/ 623268 h 724100"/>
              <a:gd name="connsiteX47" fmla="*/ 219107 w 587067"/>
              <a:gd name="connsiteY47" fmla="*/ 704888 h 724100"/>
              <a:gd name="connsiteX48" fmla="*/ 219106 w 587067"/>
              <a:gd name="connsiteY48" fmla="*/ 705022 h 724100"/>
              <a:gd name="connsiteX49" fmla="*/ 219040 w 587067"/>
              <a:gd name="connsiteY49" fmla="*/ 705050 h 724100"/>
              <a:gd name="connsiteX50" fmla="*/ 55934 w 587067"/>
              <a:gd name="connsiteY50" fmla="*/ 705050 h 724100"/>
              <a:gd name="connsiteX51" fmla="*/ 55840 w 587067"/>
              <a:gd name="connsiteY51" fmla="*/ 704954 h 724100"/>
              <a:gd name="connsiteX52" fmla="*/ 55867 w 587067"/>
              <a:gd name="connsiteY52" fmla="*/ 704888 h 724100"/>
              <a:gd name="connsiteX53" fmla="*/ 246206 w 587067"/>
              <a:gd name="connsiteY53" fmla="*/ 705050 h 724100"/>
              <a:gd name="connsiteX54" fmla="*/ 150956 w 587067"/>
              <a:gd name="connsiteY54" fmla="*/ 609800 h 724100"/>
              <a:gd name="connsiteX55" fmla="*/ 192189 w 587067"/>
              <a:gd name="connsiteY55" fmla="*/ 568566 h 724100"/>
              <a:gd name="connsiteX56" fmla="*/ 255816 w 587067"/>
              <a:gd name="connsiteY56" fmla="*/ 704917 h 724100"/>
              <a:gd name="connsiteX57" fmla="*/ 255792 w 587067"/>
              <a:gd name="connsiteY57" fmla="*/ 705036 h 724100"/>
              <a:gd name="connsiteX58" fmla="*/ 255740 w 587067"/>
              <a:gd name="connsiteY58" fmla="*/ 705050 h 724100"/>
              <a:gd name="connsiteX59" fmla="*/ 405140 w 587067"/>
              <a:gd name="connsiteY59" fmla="*/ 543125 h 724100"/>
              <a:gd name="connsiteX60" fmla="*/ 266532 w 587067"/>
              <a:gd name="connsiteY60" fmla="*/ 515283 h 724100"/>
              <a:gd name="connsiteX61" fmla="*/ 170120 w 587067"/>
              <a:gd name="connsiteY61" fmla="*/ 453885 h 724100"/>
              <a:gd name="connsiteX62" fmla="*/ 163748 w 587067"/>
              <a:gd name="connsiteY62" fmla="*/ 448266 h 724100"/>
              <a:gd name="connsiteX63" fmla="*/ 72860 w 587067"/>
              <a:gd name="connsiteY63" fmla="*/ 325765 h 724100"/>
              <a:gd name="connsiteX64" fmla="*/ 75937 w 587067"/>
              <a:gd name="connsiteY64" fmla="*/ 32061 h 724100"/>
              <a:gd name="connsiteX65" fmla="*/ 554758 w 587067"/>
              <a:gd name="connsiteY65" fmla="*/ 510997 h 724100"/>
              <a:gd name="connsiteX66" fmla="*/ 410112 w 587067"/>
              <a:gd name="connsiteY66" fmla="*/ 543125 h 724100"/>
              <a:gd name="connsiteX67" fmla="*/ 405140 w 587067"/>
              <a:gd name="connsiteY67" fmla="*/ 543125 h 7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87067" h="724100">
                <a:moveTo>
                  <a:pt x="527917" y="457200"/>
                </a:moveTo>
                <a:lnTo>
                  <a:pt x="528012" y="457200"/>
                </a:lnTo>
                <a:lnTo>
                  <a:pt x="528012" y="103422"/>
                </a:lnTo>
                <a:cubicBezTo>
                  <a:pt x="548355" y="98209"/>
                  <a:pt x="560620" y="77493"/>
                  <a:pt x="555407" y="57150"/>
                </a:cubicBezTo>
                <a:cubicBezTo>
                  <a:pt x="550194" y="36807"/>
                  <a:pt x="529477" y="24542"/>
                  <a:pt x="509135" y="29755"/>
                </a:cubicBezTo>
                <a:cubicBezTo>
                  <a:pt x="495687" y="33201"/>
                  <a:pt x="485186" y="43703"/>
                  <a:pt x="481740" y="57150"/>
                </a:cubicBezTo>
                <a:lnTo>
                  <a:pt x="127962" y="57150"/>
                </a:lnTo>
                <a:lnTo>
                  <a:pt x="70812" y="0"/>
                </a:lnTo>
                <a:cubicBezTo>
                  <a:pt x="14531" y="102799"/>
                  <a:pt x="8834" y="225815"/>
                  <a:pt x="55372" y="333375"/>
                </a:cubicBezTo>
                <a:cubicBezTo>
                  <a:pt x="72053" y="371232"/>
                  <a:pt x="95170" y="405912"/>
                  <a:pt x="123695" y="435874"/>
                </a:cubicBezTo>
                <a:lnTo>
                  <a:pt x="1775" y="697030"/>
                </a:lnTo>
                <a:cubicBezTo>
                  <a:pt x="-2654" y="706573"/>
                  <a:pt x="1491" y="717900"/>
                  <a:pt x="11034" y="722329"/>
                </a:cubicBezTo>
                <a:cubicBezTo>
                  <a:pt x="13558" y="723501"/>
                  <a:pt x="16308" y="724106"/>
                  <a:pt x="19091" y="724100"/>
                </a:cubicBezTo>
                <a:lnTo>
                  <a:pt x="255883" y="724100"/>
                </a:lnTo>
                <a:cubicBezTo>
                  <a:pt x="266404" y="724099"/>
                  <a:pt x="274932" y="715569"/>
                  <a:pt x="274930" y="705047"/>
                </a:cubicBezTo>
                <a:cubicBezTo>
                  <a:pt x="274930" y="702264"/>
                  <a:pt x="274320" y="699514"/>
                  <a:pt x="273142" y="696992"/>
                </a:cubicBezTo>
                <a:lnTo>
                  <a:pt x="171996" y="480260"/>
                </a:lnTo>
                <a:cubicBezTo>
                  <a:pt x="198440" y="501839"/>
                  <a:pt x="227820" y="519542"/>
                  <a:pt x="259255" y="532838"/>
                </a:cubicBezTo>
                <a:cubicBezTo>
                  <a:pt x="305471" y="552148"/>
                  <a:pt x="355052" y="562119"/>
                  <a:pt x="405140" y="562175"/>
                </a:cubicBezTo>
                <a:cubicBezTo>
                  <a:pt x="406788" y="562175"/>
                  <a:pt x="408435" y="562175"/>
                  <a:pt x="410083" y="562175"/>
                </a:cubicBezTo>
                <a:cubicBezTo>
                  <a:pt x="471921" y="561537"/>
                  <a:pt x="532672" y="545827"/>
                  <a:pt x="587067" y="516407"/>
                </a:cubicBezTo>
                <a:close/>
                <a:moveTo>
                  <a:pt x="334655" y="263938"/>
                </a:moveTo>
                <a:lnTo>
                  <a:pt x="499256" y="99384"/>
                </a:lnTo>
                <a:cubicBezTo>
                  <a:pt x="502286" y="101178"/>
                  <a:pt x="505554" y="102538"/>
                  <a:pt x="508962" y="103422"/>
                </a:cubicBezTo>
                <a:lnTo>
                  <a:pt x="508962" y="438245"/>
                </a:lnTo>
                <a:close/>
                <a:moveTo>
                  <a:pt x="518487" y="47625"/>
                </a:moveTo>
                <a:cubicBezTo>
                  <a:pt x="529009" y="47625"/>
                  <a:pt x="537537" y="56154"/>
                  <a:pt x="537537" y="66675"/>
                </a:cubicBezTo>
                <a:cubicBezTo>
                  <a:pt x="537537" y="77196"/>
                  <a:pt x="529009" y="85725"/>
                  <a:pt x="518487" y="85725"/>
                </a:cubicBezTo>
                <a:cubicBezTo>
                  <a:pt x="507966" y="85725"/>
                  <a:pt x="499437" y="77196"/>
                  <a:pt x="499437" y="66675"/>
                </a:cubicBezTo>
                <a:cubicBezTo>
                  <a:pt x="499437" y="56154"/>
                  <a:pt x="507966" y="47625"/>
                  <a:pt x="518487" y="47625"/>
                </a:cubicBezTo>
                <a:close/>
                <a:moveTo>
                  <a:pt x="481740" y="76200"/>
                </a:moveTo>
                <a:cubicBezTo>
                  <a:pt x="482623" y="79617"/>
                  <a:pt x="483986" y="82891"/>
                  <a:pt x="485788" y="85925"/>
                </a:cubicBezTo>
                <a:lnTo>
                  <a:pt x="321224" y="250469"/>
                </a:lnTo>
                <a:lnTo>
                  <a:pt x="147012" y="76200"/>
                </a:lnTo>
                <a:close/>
                <a:moveTo>
                  <a:pt x="183607" y="550202"/>
                </a:moveTo>
                <a:lnTo>
                  <a:pt x="137487" y="596332"/>
                </a:lnTo>
                <a:lnTo>
                  <a:pt x="91358" y="550202"/>
                </a:lnTo>
                <a:lnTo>
                  <a:pt x="137401" y="451533"/>
                </a:lnTo>
                <a:cubicBezTo>
                  <a:pt x="137424" y="451485"/>
                  <a:pt x="137481" y="451465"/>
                  <a:pt x="137529" y="451489"/>
                </a:cubicBezTo>
                <a:cubicBezTo>
                  <a:pt x="137548" y="451497"/>
                  <a:pt x="137563" y="451514"/>
                  <a:pt x="137573" y="451533"/>
                </a:cubicBezTo>
                <a:close/>
                <a:moveTo>
                  <a:pt x="82785" y="568566"/>
                </a:moveTo>
                <a:lnTo>
                  <a:pt x="124019" y="609800"/>
                </a:lnTo>
                <a:lnTo>
                  <a:pt x="28769" y="705050"/>
                </a:lnTo>
                <a:lnTo>
                  <a:pt x="19244" y="705050"/>
                </a:lnTo>
                <a:cubicBezTo>
                  <a:pt x="19196" y="705053"/>
                  <a:pt x="19156" y="705017"/>
                  <a:pt x="19153" y="704969"/>
                </a:cubicBezTo>
                <a:cubicBezTo>
                  <a:pt x="19152" y="704951"/>
                  <a:pt x="19157" y="704932"/>
                  <a:pt x="19168" y="704917"/>
                </a:cubicBezTo>
                <a:close/>
                <a:moveTo>
                  <a:pt x="137487" y="623268"/>
                </a:moveTo>
                <a:lnTo>
                  <a:pt x="219107" y="704888"/>
                </a:lnTo>
                <a:cubicBezTo>
                  <a:pt x="219144" y="704925"/>
                  <a:pt x="219143" y="704986"/>
                  <a:pt x="219106" y="705022"/>
                </a:cubicBezTo>
                <a:cubicBezTo>
                  <a:pt x="219088" y="705040"/>
                  <a:pt x="219065" y="705050"/>
                  <a:pt x="219040" y="705050"/>
                </a:cubicBezTo>
                <a:lnTo>
                  <a:pt x="55934" y="705050"/>
                </a:lnTo>
                <a:cubicBezTo>
                  <a:pt x="55882" y="705049"/>
                  <a:pt x="55840" y="705006"/>
                  <a:pt x="55840" y="704954"/>
                </a:cubicBezTo>
                <a:cubicBezTo>
                  <a:pt x="55841" y="704929"/>
                  <a:pt x="55850" y="704905"/>
                  <a:pt x="55867" y="704888"/>
                </a:cubicBezTo>
                <a:close/>
                <a:moveTo>
                  <a:pt x="246206" y="705050"/>
                </a:moveTo>
                <a:lnTo>
                  <a:pt x="150956" y="609800"/>
                </a:lnTo>
                <a:lnTo>
                  <a:pt x="192189" y="568566"/>
                </a:lnTo>
                <a:lnTo>
                  <a:pt x="255816" y="704917"/>
                </a:lnTo>
                <a:cubicBezTo>
                  <a:pt x="255843" y="704956"/>
                  <a:pt x="255832" y="705009"/>
                  <a:pt x="255792" y="705036"/>
                </a:cubicBezTo>
                <a:cubicBezTo>
                  <a:pt x="255777" y="705046"/>
                  <a:pt x="255759" y="705051"/>
                  <a:pt x="255740" y="705050"/>
                </a:cubicBezTo>
                <a:close/>
                <a:moveTo>
                  <a:pt x="405140" y="543125"/>
                </a:moveTo>
                <a:cubicBezTo>
                  <a:pt x="357550" y="543110"/>
                  <a:pt x="310436" y="533646"/>
                  <a:pt x="266532" y="515283"/>
                </a:cubicBezTo>
                <a:cubicBezTo>
                  <a:pt x="231235" y="500263"/>
                  <a:pt x="198660" y="479517"/>
                  <a:pt x="170120" y="453885"/>
                </a:cubicBezTo>
                <a:lnTo>
                  <a:pt x="163748" y="448266"/>
                </a:lnTo>
                <a:cubicBezTo>
                  <a:pt x="124773" y="414649"/>
                  <a:pt x="93733" y="372812"/>
                  <a:pt x="72860" y="325765"/>
                </a:cubicBezTo>
                <a:cubicBezTo>
                  <a:pt x="32266" y="231841"/>
                  <a:pt x="33385" y="125114"/>
                  <a:pt x="75937" y="32061"/>
                </a:cubicBezTo>
                <a:lnTo>
                  <a:pt x="554758" y="510997"/>
                </a:lnTo>
                <a:cubicBezTo>
                  <a:pt x="509375" y="531866"/>
                  <a:pt x="460063" y="542818"/>
                  <a:pt x="410112" y="543125"/>
                </a:cubicBezTo>
                <a:cubicBezTo>
                  <a:pt x="408559" y="543125"/>
                  <a:pt x="407045" y="543125"/>
                  <a:pt x="405140" y="543125"/>
                </a:cubicBezTo>
                <a:close/>
              </a:path>
            </a:pathLst>
          </a:custGeom>
          <a:solidFill>
            <a:srgbClr val="000000"/>
          </a:solidFill>
          <a:ln w="9525" cap="flat">
            <a:noFill/>
            <a:prstDash val="solid"/>
            <a:miter/>
          </a:ln>
        </p:spPr>
        <p:txBody>
          <a:bodyPr rtlCol="0" anchor="ctr"/>
          <a:lstStyle/>
          <a:p>
            <a:endParaRPr lang="en-US"/>
          </a:p>
        </p:txBody>
      </p:sp>
      <p:pic>
        <p:nvPicPr>
          <p:cNvPr id="8" name="Graphic 7" descr="Internet with solid fill">
            <a:extLst>
              <a:ext uri="{FF2B5EF4-FFF2-40B4-BE49-F238E27FC236}">
                <a16:creationId xmlns:a16="http://schemas.microsoft.com/office/drawing/2014/main" id="{6047F1E5-956D-8221-7B1E-67E9E821F48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36671" y="3737015"/>
            <a:ext cx="914400" cy="914400"/>
          </a:xfrm>
          <a:prstGeom prst="rect">
            <a:avLst/>
          </a:prstGeom>
        </p:spPr>
      </p:pic>
      <p:pic>
        <p:nvPicPr>
          <p:cNvPr id="9" name="Graphic 8" descr="Programmer female outline">
            <a:extLst>
              <a:ext uri="{FF2B5EF4-FFF2-40B4-BE49-F238E27FC236}">
                <a16:creationId xmlns:a16="http://schemas.microsoft.com/office/drawing/2014/main" id="{5E110CE3-EC47-DCDA-369D-DF13515755B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027073" y="5263538"/>
            <a:ext cx="914400" cy="914400"/>
          </a:xfrm>
          <a:prstGeom prst="rect">
            <a:avLst/>
          </a:prstGeom>
        </p:spPr>
      </p:pic>
      <p:pic>
        <p:nvPicPr>
          <p:cNvPr id="10" name="Graphic 9" descr="Programmer male with solid fill">
            <a:extLst>
              <a:ext uri="{FF2B5EF4-FFF2-40B4-BE49-F238E27FC236}">
                <a16:creationId xmlns:a16="http://schemas.microsoft.com/office/drawing/2014/main" id="{87F65598-E2B8-0483-1E5D-394B0349377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444549" y="5309865"/>
            <a:ext cx="914400" cy="914400"/>
          </a:xfrm>
          <a:prstGeom prst="rect">
            <a:avLst/>
          </a:prstGeom>
        </p:spPr>
      </p:pic>
      <p:pic>
        <p:nvPicPr>
          <p:cNvPr id="11" name="Graphic 10" descr="Programmer male outline">
            <a:extLst>
              <a:ext uri="{FF2B5EF4-FFF2-40B4-BE49-F238E27FC236}">
                <a16:creationId xmlns:a16="http://schemas.microsoft.com/office/drawing/2014/main" id="{322CB2B6-44D7-A387-DA8D-DB902EBBD63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969883" y="5243886"/>
            <a:ext cx="914400" cy="914400"/>
          </a:xfrm>
          <a:prstGeom prst="rect">
            <a:avLst/>
          </a:prstGeom>
        </p:spPr>
      </p:pic>
      <p:pic>
        <p:nvPicPr>
          <p:cNvPr id="12" name="Graphic 11" descr="Computer outline">
            <a:extLst>
              <a:ext uri="{FF2B5EF4-FFF2-40B4-BE49-F238E27FC236}">
                <a16:creationId xmlns:a16="http://schemas.microsoft.com/office/drawing/2014/main" id="{939B8022-7973-FAD8-5867-3A9D6B317B78}"/>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65641"/>
          <a:stretch/>
        </p:blipFill>
        <p:spPr>
          <a:xfrm flipH="1">
            <a:off x="4060052" y="3399142"/>
            <a:ext cx="481168" cy="1400428"/>
          </a:xfrm>
          <a:prstGeom prst="rect">
            <a:avLst/>
          </a:prstGeom>
        </p:spPr>
      </p:pic>
      <p:pic>
        <p:nvPicPr>
          <p:cNvPr id="13" name="Graphic 12" descr="Computer outline">
            <a:extLst>
              <a:ext uri="{FF2B5EF4-FFF2-40B4-BE49-F238E27FC236}">
                <a16:creationId xmlns:a16="http://schemas.microsoft.com/office/drawing/2014/main" id="{6558E242-89FB-3A1F-FE91-AAEFD21A9720}"/>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65641"/>
          <a:stretch/>
        </p:blipFill>
        <p:spPr>
          <a:xfrm flipH="1">
            <a:off x="4456965" y="3399142"/>
            <a:ext cx="481168" cy="1400428"/>
          </a:xfrm>
          <a:prstGeom prst="rect">
            <a:avLst/>
          </a:prstGeom>
        </p:spPr>
      </p:pic>
      <p:sp>
        <p:nvSpPr>
          <p:cNvPr id="14" name="Right Arrow 13">
            <a:extLst>
              <a:ext uri="{FF2B5EF4-FFF2-40B4-BE49-F238E27FC236}">
                <a16:creationId xmlns:a16="http://schemas.microsoft.com/office/drawing/2014/main" id="{8612C567-49A4-23F4-CD17-85959F266D05}"/>
              </a:ext>
            </a:extLst>
          </p:cNvPr>
          <p:cNvSpPr/>
          <p:nvPr/>
        </p:nvSpPr>
        <p:spPr>
          <a:xfrm rot="5400000">
            <a:off x="4305879" y="4784688"/>
            <a:ext cx="622602" cy="362050"/>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CD39899D-38FA-8537-F9E3-BBDC60BEC7E6}"/>
              </a:ext>
            </a:extLst>
          </p:cNvPr>
          <p:cNvSpPr/>
          <p:nvPr/>
        </p:nvSpPr>
        <p:spPr>
          <a:xfrm>
            <a:off x="3375321" y="2787702"/>
            <a:ext cx="2520443" cy="179615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A02EC69-C6D5-EA09-3B36-AC1CE68CDCCC}"/>
              </a:ext>
            </a:extLst>
          </p:cNvPr>
          <p:cNvSpPr txBox="1"/>
          <p:nvPr/>
        </p:nvSpPr>
        <p:spPr>
          <a:xfrm>
            <a:off x="3272056" y="6375047"/>
            <a:ext cx="184244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200">
              <a:latin typeface="Arial"/>
              <a:cs typeface="Arial"/>
            </a:endParaRPr>
          </a:p>
        </p:txBody>
      </p:sp>
      <p:sp>
        <p:nvSpPr>
          <p:cNvPr id="17" name="TextBox 16">
            <a:extLst>
              <a:ext uri="{FF2B5EF4-FFF2-40B4-BE49-F238E27FC236}">
                <a16:creationId xmlns:a16="http://schemas.microsoft.com/office/drawing/2014/main" id="{8DDD9DA0-49BA-714B-C739-AFAA0E43A96F}"/>
              </a:ext>
            </a:extLst>
          </p:cNvPr>
          <p:cNvSpPr txBox="1"/>
          <p:nvPr/>
        </p:nvSpPr>
        <p:spPr>
          <a:xfrm>
            <a:off x="3717345" y="6312900"/>
            <a:ext cx="2133347" cy="307777"/>
          </a:xfrm>
          <a:prstGeom prst="rect">
            <a:avLst/>
          </a:prstGeom>
          <a:noFill/>
        </p:spPr>
        <p:txBody>
          <a:bodyPr wrap="square" lIns="91440" tIns="45720" rIns="91440" bIns="45720" anchor="t">
            <a:spAutoFit/>
          </a:bodyPr>
          <a:lstStyle/>
          <a:p>
            <a:r>
              <a:rPr lang="en-US" sz="1400" b="1">
                <a:solidFill>
                  <a:srgbClr val="000000"/>
                </a:solidFill>
                <a:cs typeface="Calibri" panose="020F0502020204030204"/>
              </a:rPr>
              <a:t>Data Publicly Available</a:t>
            </a:r>
            <a:endParaRPr lang="en-US" sz="1400">
              <a:solidFill>
                <a:srgbClr val="000000"/>
              </a:solidFill>
              <a:ea typeface="+mn-lt"/>
              <a:cs typeface="+mn-lt"/>
            </a:endParaRPr>
          </a:p>
        </p:txBody>
      </p:sp>
      <p:sp>
        <p:nvSpPr>
          <p:cNvPr id="18" name="Right Arrow 47">
            <a:extLst>
              <a:ext uri="{FF2B5EF4-FFF2-40B4-BE49-F238E27FC236}">
                <a16:creationId xmlns:a16="http://schemas.microsoft.com/office/drawing/2014/main" id="{5748D1AB-BB7B-7ABB-A119-DECD01C192C4}"/>
              </a:ext>
            </a:extLst>
          </p:cNvPr>
          <p:cNvSpPr/>
          <p:nvPr/>
        </p:nvSpPr>
        <p:spPr>
          <a:xfrm>
            <a:off x="5720526" y="4604768"/>
            <a:ext cx="551964" cy="371230"/>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91FBA15-4161-FC24-FC2C-5B6F96375FBB}"/>
              </a:ext>
            </a:extLst>
          </p:cNvPr>
          <p:cNvSpPr txBox="1"/>
          <p:nvPr/>
        </p:nvSpPr>
        <p:spPr>
          <a:xfrm>
            <a:off x="6774525" y="3145550"/>
            <a:ext cx="1839564" cy="307777"/>
          </a:xfrm>
          <a:prstGeom prst="rect">
            <a:avLst/>
          </a:prstGeom>
          <a:noFill/>
        </p:spPr>
        <p:txBody>
          <a:bodyPr wrap="square" lIns="91440" tIns="45720" rIns="91440" bIns="45720" anchor="t">
            <a:spAutoFit/>
          </a:bodyPr>
          <a:lstStyle/>
          <a:p>
            <a:pPr algn="ctr"/>
            <a:r>
              <a:rPr lang="en-US" sz="1400" b="1">
                <a:solidFill>
                  <a:srgbClr val="000000"/>
                </a:solidFill>
                <a:cs typeface="Calibri" panose="020F0502020204030204"/>
              </a:rPr>
              <a:t>Satellite Validation</a:t>
            </a:r>
            <a:endParaRPr lang="en-US" sz="1400">
              <a:solidFill>
                <a:srgbClr val="000000"/>
              </a:solidFill>
              <a:cs typeface="Arial"/>
            </a:endParaRPr>
          </a:p>
        </p:txBody>
      </p:sp>
      <p:pic>
        <p:nvPicPr>
          <p:cNvPr id="20" name="Picture 19">
            <a:extLst>
              <a:ext uri="{FF2B5EF4-FFF2-40B4-BE49-F238E27FC236}">
                <a16:creationId xmlns:a16="http://schemas.microsoft.com/office/drawing/2014/main" id="{20EE2E75-FE4C-40E9-201D-61E1BD619285}"/>
              </a:ext>
            </a:extLst>
          </p:cNvPr>
          <p:cNvPicPr>
            <a:picLocks noChangeAspect="1"/>
          </p:cNvPicPr>
          <p:nvPr/>
        </p:nvPicPr>
        <p:blipFill>
          <a:blip r:embed="rId15"/>
          <a:stretch>
            <a:fillRect/>
          </a:stretch>
        </p:blipFill>
        <p:spPr>
          <a:xfrm>
            <a:off x="6392331" y="3549576"/>
            <a:ext cx="2603951" cy="2499988"/>
          </a:xfrm>
          <a:prstGeom prst="rect">
            <a:avLst/>
          </a:prstGeom>
        </p:spPr>
      </p:pic>
      <p:pic>
        <p:nvPicPr>
          <p:cNvPr id="21" name="Picture 20">
            <a:extLst>
              <a:ext uri="{FF2B5EF4-FFF2-40B4-BE49-F238E27FC236}">
                <a16:creationId xmlns:a16="http://schemas.microsoft.com/office/drawing/2014/main" id="{3C7C5469-E1B1-66AF-42DB-F9448C4C1280}"/>
              </a:ext>
            </a:extLst>
          </p:cNvPr>
          <p:cNvPicPr>
            <a:picLocks noChangeAspect="1"/>
          </p:cNvPicPr>
          <p:nvPr/>
        </p:nvPicPr>
        <p:blipFill>
          <a:blip r:embed="rId16"/>
          <a:stretch>
            <a:fillRect/>
          </a:stretch>
        </p:blipFill>
        <p:spPr>
          <a:xfrm>
            <a:off x="356187" y="2922584"/>
            <a:ext cx="2967676" cy="3732938"/>
          </a:xfrm>
          <a:prstGeom prst="rect">
            <a:avLst/>
          </a:prstGeom>
        </p:spPr>
      </p:pic>
      <p:sp>
        <p:nvSpPr>
          <p:cNvPr id="23" name="TextBox 22">
            <a:extLst>
              <a:ext uri="{FF2B5EF4-FFF2-40B4-BE49-F238E27FC236}">
                <a16:creationId xmlns:a16="http://schemas.microsoft.com/office/drawing/2014/main" id="{0A039650-8368-DDE8-9234-49B76C1FA740}"/>
              </a:ext>
            </a:extLst>
          </p:cNvPr>
          <p:cNvSpPr txBox="1"/>
          <p:nvPr/>
        </p:nvSpPr>
        <p:spPr>
          <a:xfrm>
            <a:off x="3892353" y="2372205"/>
            <a:ext cx="1359294" cy="369332"/>
          </a:xfrm>
          <a:prstGeom prst="rect">
            <a:avLst/>
          </a:prstGeom>
          <a:noFill/>
        </p:spPr>
        <p:txBody>
          <a:bodyPr wrap="square">
            <a:spAutoFit/>
          </a:bodyPr>
          <a:lstStyle/>
          <a:p>
            <a:pPr marL="91440"/>
            <a:r>
              <a:rPr lang="en-US" sz="1800" b="1" dirty="0">
                <a:solidFill>
                  <a:srgbClr val="0070C0"/>
                </a:solidFill>
                <a:cs typeface="Calibri" panose="020F0502020204030204"/>
              </a:rPr>
              <a:t>SeaBASS</a:t>
            </a:r>
            <a:endParaRPr lang="en-US" sz="1800" dirty="0">
              <a:solidFill>
                <a:srgbClr val="0070C0"/>
              </a:solidFill>
              <a:ea typeface="+mn-lt"/>
              <a:cs typeface="+mn-lt"/>
            </a:endParaRPr>
          </a:p>
        </p:txBody>
      </p:sp>
    </p:spTree>
    <p:extLst>
      <p:ext uri="{BB962C8B-B14F-4D97-AF65-F5344CB8AC3E}">
        <p14:creationId xmlns:p14="http://schemas.microsoft.com/office/powerpoint/2010/main" val="301808138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95019-679F-A458-991C-596FFC89D18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E595D46-C72D-666F-7D7E-77EF3447748E}"/>
              </a:ext>
            </a:extLst>
          </p:cNvPr>
          <p:cNvSpPr txBox="1"/>
          <p:nvPr/>
        </p:nvSpPr>
        <p:spPr>
          <a:xfrm>
            <a:off x="1123675" y="301926"/>
            <a:ext cx="7045122" cy="954107"/>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What’s on the horizon?</a:t>
            </a:r>
          </a:p>
          <a:p>
            <a:pPr algn="ctr"/>
            <a:r>
              <a:rPr lang="en-US" sz="2800" dirty="0"/>
              <a:t>Further Validation Updates</a:t>
            </a:r>
            <a:endParaRPr lang="en-US" sz="2800" b="1" dirty="0">
              <a:cs typeface="Calibri"/>
            </a:endParaRPr>
          </a:p>
        </p:txBody>
      </p:sp>
      <p:sp>
        <p:nvSpPr>
          <p:cNvPr id="14" name="CustomShape 3">
            <a:extLst>
              <a:ext uri="{FF2B5EF4-FFF2-40B4-BE49-F238E27FC236}">
                <a16:creationId xmlns:a16="http://schemas.microsoft.com/office/drawing/2014/main" id="{E3BD2853-62FE-6073-B14D-E666A7062207}"/>
              </a:ext>
            </a:extLst>
          </p:cNvPr>
          <p:cNvSpPr/>
          <p:nvPr/>
        </p:nvSpPr>
        <p:spPr>
          <a:xfrm>
            <a:off x="266696" y="1209822"/>
            <a:ext cx="8778830" cy="2468799"/>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t"/>
          <a:lstStyle/>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With PACE workflows maturing or being finalized, update hosting validation results</a:t>
            </a:r>
          </a:p>
          <a:p>
            <a:pPr marL="285750" indent="-285750">
              <a:buFont typeface="Arial" panose="020B0604020202020204" pitchFamily="34" charset="0"/>
              <a:buChar char="•"/>
            </a:pPr>
            <a:r>
              <a:rPr lang="en-US" dirty="0"/>
              <a:t>Support more advanced products</a:t>
            </a:r>
          </a:p>
          <a:p>
            <a:pPr marL="285750" indent="-285750">
              <a:buFont typeface="Arial" panose="020B0604020202020204" pitchFamily="34" charset="0"/>
              <a:buChar char="•"/>
            </a:pPr>
            <a:r>
              <a:rPr lang="en-US" dirty="0"/>
              <a:t>Continue incorporating uncertainties (esp. for PACE)</a:t>
            </a:r>
          </a:p>
          <a:p>
            <a:pPr marL="285750" indent="-285750">
              <a:buFont typeface="Arial" panose="020B0604020202020204" pitchFamily="34" charset="0"/>
              <a:buChar char="•"/>
            </a:pPr>
            <a:r>
              <a:rPr lang="en-US" dirty="0"/>
              <a:t>Redesign dataset versioning and hosting</a:t>
            </a:r>
          </a:p>
          <a:p>
            <a:pPr marL="285750" indent="-285750">
              <a:buFont typeface="Arial" panose="020B0604020202020204" pitchFamily="34" charset="0"/>
              <a:buChar char="•"/>
            </a:pPr>
            <a:r>
              <a:rPr lang="en-US" dirty="0"/>
              <a:t>Better incorporate other external sources (e.g., WATERHYPERNET)</a:t>
            </a:r>
          </a:p>
          <a:p>
            <a:pPr marL="285750" indent="-285750">
              <a:buFont typeface="Arial" panose="020B0604020202020204" pitchFamily="34" charset="0"/>
              <a:buChar char="•"/>
            </a:pPr>
            <a:r>
              <a:rPr lang="en-US" dirty="0"/>
              <a:t>SST Validation (J1VIIRS)</a:t>
            </a:r>
          </a:p>
        </p:txBody>
      </p:sp>
      <p:pic>
        <p:nvPicPr>
          <p:cNvPr id="2" name="Picture 1">
            <a:extLst>
              <a:ext uri="{FF2B5EF4-FFF2-40B4-BE49-F238E27FC236}">
                <a16:creationId xmlns:a16="http://schemas.microsoft.com/office/drawing/2014/main" id="{701E61E7-4BE2-FBCC-B15F-CF373647455C}"/>
              </a:ext>
            </a:extLst>
          </p:cNvPr>
          <p:cNvPicPr>
            <a:picLocks noChangeAspect="1"/>
          </p:cNvPicPr>
          <p:nvPr/>
        </p:nvPicPr>
        <p:blipFill>
          <a:blip r:embed="rId3"/>
          <a:stretch>
            <a:fillRect/>
          </a:stretch>
        </p:blipFill>
        <p:spPr>
          <a:xfrm>
            <a:off x="4403834" y="3442183"/>
            <a:ext cx="4280329" cy="3208483"/>
          </a:xfrm>
          <a:prstGeom prst="rect">
            <a:avLst/>
          </a:prstGeom>
        </p:spPr>
      </p:pic>
      <p:pic>
        <p:nvPicPr>
          <p:cNvPr id="3" name="Picture 2">
            <a:extLst>
              <a:ext uri="{FF2B5EF4-FFF2-40B4-BE49-F238E27FC236}">
                <a16:creationId xmlns:a16="http://schemas.microsoft.com/office/drawing/2014/main" id="{0E4917BE-A867-8988-53A1-CB049486FA2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9837" y="4272455"/>
            <a:ext cx="3484602" cy="1689784"/>
          </a:xfrm>
          <a:prstGeom prst="rect">
            <a:avLst/>
          </a:prstGeom>
        </p:spPr>
      </p:pic>
    </p:spTree>
    <p:extLst>
      <p:ext uri="{BB962C8B-B14F-4D97-AF65-F5344CB8AC3E}">
        <p14:creationId xmlns:p14="http://schemas.microsoft.com/office/powerpoint/2010/main" val="1352336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B9238-DA1C-27B3-24EC-DCD6CF614A7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608B4B0-FB1A-A885-5370-96A8194B3EA0}"/>
              </a:ext>
            </a:extLst>
          </p:cNvPr>
          <p:cNvSpPr txBox="1"/>
          <p:nvPr/>
        </p:nvSpPr>
        <p:spPr>
          <a:xfrm>
            <a:off x="1123675" y="301926"/>
            <a:ext cx="7045122"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What’s on the horizon? Continued</a:t>
            </a:r>
            <a:endParaRPr lang="en-US" sz="2800" b="1" dirty="0">
              <a:cs typeface="Calibri"/>
            </a:endParaRPr>
          </a:p>
        </p:txBody>
      </p:sp>
      <p:sp>
        <p:nvSpPr>
          <p:cNvPr id="14" name="CustomShape 3">
            <a:extLst>
              <a:ext uri="{FF2B5EF4-FFF2-40B4-BE49-F238E27FC236}">
                <a16:creationId xmlns:a16="http://schemas.microsoft.com/office/drawing/2014/main" id="{47DB305B-3A64-73B3-BFDE-ABE3B750B244}"/>
              </a:ext>
            </a:extLst>
          </p:cNvPr>
          <p:cNvSpPr/>
          <p:nvPr/>
        </p:nvSpPr>
        <p:spPr>
          <a:xfrm>
            <a:off x="266696" y="1074084"/>
            <a:ext cx="8610608" cy="4709832"/>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t"/>
          <a:lstStyle/>
          <a:p>
            <a:pPr marL="285750" indent="-285750">
              <a:buFont typeface="Arial" panose="020B0604020202020204" pitchFamily="34" charset="0"/>
              <a:buChar char="•"/>
            </a:pPr>
            <a:r>
              <a:rPr lang="en-US" dirty="0"/>
              <a:t>Transition from SFTP Data Submissions</a:t>
            </a:r>
          </a:p>
          <a:p>
            <a:pPr marL="742950" lvl="1" indent="-285750">
              <a:buFont typeface="Arial" panose="020B0604020202020204" pitchFamily="34" charset="0"/>
              <a:buChar char="•"/>
            </a:pPr>
            <a:r>
              <a:rPr lang="en-US" dirty="0" err="1"/>
              <a:t>Earthdata</a:t>
            </a:r>
            <a:r>
              <a:rPr lang="en-US" dirty="0"/>
              <a:t> tools under development:</a:t>
            </a:r>
          </a:p>
          <a:p>
            <a:pPr marL="1200150" lvl="2" indent="-285750">
              <a:buFont typeface="Arial" panose="020B0604020202020204" pitchFamily="34" charset="0"/>
              <a:buChar char="•"/>
            </a:pPr>
            <a:r>
              <a:rPr lang="en-US" dirty="0"/>
              <a:t>Cloud Upload Environment (CUE) &amp; </a:t>
            </a:r>
            <a:r>
              <a:rPr lang="en-US" dirty="0" err="1"/>
              <a:t>EDPub</a:t>
            </a:r>
            <a:endParaRPr lang="en-US" dirty="0"/>
          </a:p>
          <a:p>
            <a:endParaRPr lang="en-US" dirty="0"/>
          </a:p>
          <a:p>
            <a:pPr marL="285750" indent="-285750">
              <a:buFont typeface="Arial" panose="020B0604020202020204" pitchFamily="34" charset="0"/>
              <a:buChar char="•"/>
            </a:pPr>
            <a:r>
              <a:rPr lang="en-US" dirty="0"/>
              <a:t>Enhance discoverability in </a:t>
            </a:r>
            <a:r>
              <a:rPr lang="en-US" dirty="0" err="1"/>
              <a:t>Earthdata</a:t>
            </a:r>
            <a:r>
              <a:rPr lang="en-US" dirty="0"/>
              <a:t> Search</a:t>
            </a:r>
          </a:p>
          <a:p>
            <a:endParaRPr lang="en-US" dirty="0"/>
          </a:p>
          <a:p>
            <a:pPr marL="285750" indent="-285750">
              <a:buFont typeface="Arial" panose="020B0604020202020204" pitchFamily="34" charset="0"/>
              <a:buChar char="•"/>
            </a:pPr>
            <a:r>
              <a:rPr lang="en-US" dirty="0"/>
              <a:t>Prepare for NASA </a:t>
            </a:r>
            <a:r>
              <a:rPr lang="en-US" dirty="0" err="1"/>
              <a:t>Earthdata</a:t>
            </a:r>
            <a:r>
              <a:rPr lang="en-US" dirty="0"/>
              <a:t> Web Unification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SeaBASS Dataset Cloud Transition</a:t>
            </a:r>
          </a:p>
          <a:p>
            <a:endParaRPr lang="en-US" dirty="0"/>
          </a:p>
          <a:p>
            <a:pPr marL="285750" indent="-285750">
              <a:buFont typeface="Arial" panose="020B0604020202020204" pitchFamily="34" charset="0"/>
              <a:buChar char="•"/>
            </a:pPr>
            <a:r>
              <a:rPr lang="en-US" dirty="0"/>
              <a:t>Develop an improved SeaBASS lexicon/namespace for variables</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65145040"/>
      </p:ext>
    </p:extLst>
  </p:cSld>
  <p:clrMapOvr>
    <a:masterClrMapping/>
  </p:clrMapOvr>
  <p:timing>
    <p:tnLst>
      <p:par>
        <p:cTn id="1" dur="indefinite" restart="never" nodeType="tmRoot">
          <p:childTnLst>
            <p:seq>
              <p:cTn id="2"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unnamed (1).jpg">
            <a:extLst>
              <a:ext uri="{FF2B5EF4-FFF2-40B4-BE49-F238E27FC236}">
                <a16:creationId xmlns:a16="http://schemas.microsoft.com/office/drawing/2014/main" id="{EAA48B41-A551-4E24-AE65-E702DDAF3F39}"/>
              </a:ext>
            </a:extLst>
          </p:cNvPr>
          <p:cNvPicPr>
            <a:picLocks noChangeAspect="1"/>
          </p:cNvPicPr>
          <p:nvPr/>
        </p:nvPicPr>
        <p:blipFill rotWithShape="1">
          <a:blip r:embed="rId3">
            <a:extLst>
              <a:ext uri="{28A0092B-C50C-407E-A947-70E740481C1C}">
                <a14:useLocalDpi xmlns:a14="http://schemas.microsoft.com/office/drawing/2010/main"/>
              </a:ext>
            </a:extLst>
          </a:blip>
          <a:srcRect l="662" r="809"/>
          <a:stretch/>
        </p:blipFill>
        <p:spPr>
          <a:xfrm>
            <a:off x="60527" y="857251"/>
            <a:ext cx="9009524" cy="5143499"/>
          </a:xfrm>
          <a:prstGeom prst="rect">
            <a:avLst/>
          </a:prstGeom>
        </p:spPr>
      </p:pic>
      <p:sp>
        <p:nvSpPr>
          <p:cNvPr id="2" name="Title 1">
            <a:extLst>
              <a:ext uri="{FF2B5EF4-FFF2-40B4-BE49-F238E27FC236}">
                <a16:creationId xmlns:a16="http://schemas.microsoft.com/office/drawing/2014/main" id="{4D77190A-2C34-5F40-8B84-A8C2D854E178}"/>
              </a:ext>
            </a:extLst>
          </p:cNvPr>
          <p:cNvSpPr>
            <a:spLocks noGrp="1"/>
          </p:cNvSpPr>
          <p:nvPr>
            <p:ph type="title"/>
          </p:nvPr>
        </p:nvSpPr>
        <p:spPr>
          <a:xfrm>
            <a:off x="1553029" y="2613660"/>
            <a:ext cx="6262913" cy="503840"/>
          </a:xfrm>
        </p:spPr>
        <p:txBody>
          <a:bodyPr vert="horz" lIns="68580" tIns="34290" rIns="68580" bIns="34290" rtlCol="0" anchor="b">
            <a:normAutofit/>
          </a:bodyPr>
          <a:lstStyle/>
          <a:p>
            <a:pPr algn="ctr"/>
            <a:r>
              <a:rPr lang="en-US" sz="3000" dirty="0">
                <a:solidFill>
                  <a:schemeClr val="bg1"/>
                </a:solidFill>
              </a:rPr>
              <a:t>Questions, Requests, Suggestions?</a:t>
            </a:r>
          </a:p>
        </p:txBody>
      </p:sp>
    </p:spTree>
    <p:extLst>
      <p:ext uri="{BB962C8B-B14F-4D97-AF65-F5344CB8AC3E}">
        <p14:creationId xmlns:p14="http://schemas.microsoft.com/office/powerpoint/2010/main" val="2821799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C80F3-1D2F-6959-18EE-976E0A1717E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92E4BF8-59E6-ADB2-22DF-2EB6BAF8C311}"/>
              </a:ext>
            </a:extLst>
          </p:cNvPr>
          <p:cNvSpPr txBox="1"/>
          <p:nvPr/>
        </p:nvSpPr>
        <p:spPr>
          <a:xfrm>
            <a:off x="1123675" y="301926"/>
            <a:ext cx="7045122"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Extra / Optional Slides</a:t>
            </a:r>
            <a:endParaRPr lang="en-US" sz="2800" b="1" dirty="0">
              <a:cs typeface="Calibri"/>
            </a:endParaRPr>
          </a:p>
        </p:txBody>
      </p:sp>
      <p:sp>
        <p:nvSpPr>
          <p:cNvPr id="14" name="CustomShape 3">
            <a:extLst>
              <a:ext uri="{FF2B5EF4-FFF2-40B4-BE49-F238E27FC236}">
                <a16:creationId xmlns:a16="http://schemas.microsoft.com/office/drawing/2014/main" id="{6F971BB2-E916-DB8D-E4DC-8D8544072C90}"/>
              </a:ext>
            </a:extLst>
          </p:cNvPr>
          <p:cNvSpPr/>
          <p:nvPr/>
        </p:nvSpPr>
        <p:spPr>
          <a:xfrm>
            <a:off x="266696" y="1074084"/>
            <a:ext cx="8610608" cy="4709832"/>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t"/>
          <a:lstStyle/>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731312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Laptop computer covered in sticky notes">
            <a:extLst>
              <a:ext uri="{FF2B5EF4-FFF2-40B4-BE49-F238E27FC236}">
                <a16:creationId xmlns:a16="http://schemas.microsoft.com/office/drawing/2014/main" id="{1EF0A2CF-3B08-77E5-2465-D889ACECBC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022" y="5360196"/>
            <a:ext cx="2026726" cy="1352347"/>
          </a:xfrm>
          <a:prstGeom prst="rect">
            <a:avLst/>
          </a:prstGeom>
        </p:spPr>
      </p:pic>
      <p:sp>
        <p:nvSpPr>
          <p:cNvPr id="4" name="TextBox 3">
            <a:extLst>
              <a:ext uri="{FF2B5EF4-FFF2-40B4-BE49-F238E27FC236}">
                <a16:creationId xmlns:a16="http://schemas.microsoft.com/office/drawing/2014/main" id="{0A3F57CC-FEA1-85A6-B0CA-82A2801DA677}"/>
              </a:ext>
            </a:extLst>
          </p:cNvPr>
          <p:cNvSpPr txBox="1"/>
          <p:nvPr/>
        </p:nvSpPr>
        <p:spPr>
          <a:xfrm>
            <a:off x="293915" y="301926"/>
            <a:ext cx="8556170"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SeaBASS Systems &amp; Web Tools Include:</a:t>
            </a:r>
            <a:endParaRPr lang="en-US" sz="2800" b="1" dirty="0">
              <a:cs typeface="Calibri"/>
            </a:endParaRPr>
          </a:p>
        </p:txBody>
      </p:sp>
      <p:grpSp>
        <p:nvGrpSpPr>
          <p:cNvPr id="7" name="Group 6">
            <a:extLst>
              <a:ext uri="{FF2B5EF4-FFF2-40B4-BE49-F238E27FC236}">
                <a16:creationId xmlns:a16="http://schemas.microsoft.com/office/drawing/2014/main" id="{23502B4B-D3B0-1671-C2D4-2D1B2B8F7B56}"/>
              </a:ext>
            </a:extLst>
          </p:cNvPr>
          <p:cNvGrpSpPr/>
          <p:nvPr/>
        </p:nvGrpSpPr>
        <p:grpSpPr>
          <a:xfrm>
            <a:off x="240089" y="3429000"/>
            <a:ext cx="2520443" cy="2011868"/>
            <a:chOff x="446315" y="3689204"/>
            <a:chExt cx="2520443" cy="2011868"/>
          </a:xfrm>
        </p:grpSpPr>
        <p:pic>
          <p:nvPicPr>
            <p:cNvPr id="9" name="Graphic 8" descr="Computer outline">
              <a:extLst>
                <a:ext uri="{FF2B5EF4-FFF2-40B4-BE49-F238E27FC236}">
                  <a16:creationId xmlns:a16="http://schemas.microsoft.com/office/drawing/2014/main" id="{95739A9E-5C4F-7CDB-EB90-EC6AF9D3115E}"/>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65641"/>
            <a:stretch/>
          </p:blipFill>
          <p:spPr>
            <a:xfrm flipH="1">
              <a:off x="730248" y="4290127"/>
              <a:ext cx="481168" cy="1400428"/>
            </a:xfrm>
            <a:prstGeom prst="rect">
              <a:avLst/>
            </a:prstGeom>
          </p:spPr>
        </p:pic>
        <p:sp>
          <p:nvSpPr>
            <p:cNvPr id="10" name="Freeform 9">
              <a:extLst>
                <a:ext uri="{FF2B5EF4-FFF2-40B4-BE49-F238E27FC236}">
                  <a16:creationId xmlns:a16="http://schemas.microsoft.com/office/drawing/2014/main" id="{92023300-2319-FCAA-6C01-9A1528326F9C}"/>
                </a:ext>
              </a:extLst>
            </p:cNvPr>
            <p:cNvSpPr/>
            <p:nvPr/>
          </p:nvSpPr>
          <p:spPr>
            <a:xfrm flipH="1">
              <a:off x="498543" y="3847399"/>
              <a:ext cx="587067" cy="724100"/>
            </a:xfrm>
            <a:custGeom>
              <a:avLst/>
              <a:gdLst>
                <a:gd name="connsiteX0" fmla="*/ 527917 w 587067"/>
                <a:gd name="connsiteY0" fmla="*/ 457200 h 724100"/>
                <a:gd name="connsiteX1" fmla="*/ 528012 w 587067"/>
                <a:gd name="connsiteY1" fmla="*/ 457200 h 724100"/>
                <a:gd name="connsiteX2" fmla="*/ 528012 w 587067"/>
                <a:gd name="connsiteY2" fmla="*/ 103422 h 724100"/>
                <a:gd name="connsiteX3" fmla="*/ 555407 w 587067"/>
                <a:gd name="connsiteY3" fmla="*/ 57150 h 724100"/>
                <a:gd name="connsiteX4" fmla="*/ 509135 w 587067"/>
                <a:gd name="connsiteY4" fmla="*/ 29755 h 724100"/>
                <a:gd name="connsiteX5" fmla="*/ 481740 w 587067"/>
                <a:gd name="connsiteY5" fmla="*/ 57150 h 724100"/>
                <a:gd name="connsiteX6" fmla="*/ 127962 w 587067"/>
                <a:gd name="connsiteY6" fmla="*/ 57150 h 724100"/>
                <a:gd name="connsiteX7" fmla="*/ 70812 w 587067"/>
                <a:gd name="connsiteY7" fmla="*/ 0 h 724100"/>
                <a:gd name="connsiteX8" fmla="*/ 55372 w 587067"/>
                <a:gd name="connsiteY8" fmla="*/ 333375 h 724100"/>
                <a:gd name="connsiteX9" fmla="*/ 123695 w 587067"/>
                <a:gd name="connsiteY9" fmla="*/ 435874 h 724100"/>
                <a:gd name="connsiteX10" fmla="*/ 1775 w 587067"/>
                <a:gd name="connsiteY10" fmla="*/ 697030 h 724100"/>
                <a:gd name="connsiteX11" fmla="*/ 11034 w 587067"/>
                <a:gd name="connsiteY11" fmla="*/ 722329 h 724100"/>
                <a:gd name="connsiteX12" fmla="*/ 19091 w 587067"/>
                <a:gd name="connsiteY12" fmla="*/ 724100 h 724100"/>
                <a:gd name="connsiteX13" fmla="*/ 255883 w 587067"/>
                <a:gd name="connsiteY13" fmla="*/ 724100 h 724100"/>
                <a:gd name="connsiteX14" fmla="*/ 274930 w 587067"/>
                <a:gd name="connsiteY14" fmla="*/ 705047 h 724100"/>
                <a:gd name="connsiteX15" fmla="*/ 273142 w 587067"/>
                <a:gd name="connsiteY15" fmla="*/ 696992 h 724100"/>
                <a:gd name="connsiteX16" fmla="*/ 171996 w 587067"/>
                <a:gd name="connsiteY16" fmla="*/ 480260 h 724100"/>
                <a:gd name="connsiteX17" fmla="*/ 259255 w 587067"/>
                <a:gd name="connsiteY17" fmla="*/ 532838 h 724100"/>
                <a:gd name="connsiteX18" fmla="*/ 405140 w 587067"/>
                <a:gd name="connsiteY18" fmla="*/ 562175 h 724100"/>
                <a:gd name="connsiteX19" fmla="*/ 410083 w 587067"/>
                <a:gd name="connsiteY19" fmla="*/ 562175 h 724100"/>
                <a:gd name="connsiteX20" fmla="*/ 587067 w 587067"/>
                <a:gd name="connsiteY20" fmla="*/ 516407 h 724100"/>
                <a:gd name="connsiteX21" fmla="*/ 334655 w 587067"/>
                <a:gd name="connsiteY21" fmla="*/ 263938 h 724100"/>
                <a:gd name="connsiteX22" fmla="*/ 499256 w 587067"/>
                <a:gd name="connsiteY22" fmla="*/ 99384 h 724100"/>
                <a:gd name="connsiteX23" fmla="*/ 508962 w 587067"/>
                <a:gd name="connsiteY23" fmla="*/ 103422 h 724100"/>
                <a:gd name="connsiteX24" fmla="*/ 508962 w 587067"/>
                <a:gd name="connsiteY24" fmla="*/ 438245 h 724100"/>
                <a:gd name="connsiteX25" fmla="*/ 518487 w 587067"/>
                <a:gd name="connsiteY25" fmla="*/ 47625 h 724100"/>
                <a:gd name="connsiteX26" fmla="*/ 537537 w 587067"/>
                <a:gd name="connsiteY26" fmla="*/ 66675 h 724100"/>
                <a:gd name="connsiteX27" fmla="*/ 518487 w 587067"/>
                <a:gd name="connsiteY27" fmla="*/ 85725 h 724100"/>
                <a:gd name="connsiteX28" fmla="*/ 499437 w 587067"/>
                <a:gd name="connsiteY28" fmla="*/ 66675 h 724100"/>
                <a:gd name="connsiteX29" fmla="*/ 518487 w 587067"/>
                <a:gd name="connsiteY29" fmla="*/ 47625 h 724100"/>
                <a:gd name="connsiteX30" fmla="*/ 481740 w 587067"/>
                <a:gd name="connsiteY30" fmla="*/ 76200 h 724100"/>
                <a:gd name="connsiteX31" fmla="*/ 485788 w 587067"/>
                <a:gd name="connsiteY31" fmla="*/ 85925 h 724100"/>
                <a:gd name="connsiteX32" fmla="*/ 321224 w 587067"/>
                <a:gd name="connsiteY32" fmla="*/ 250469 h 724100"/>
                <a:gd name="connsiteX33" fmla="*/ 147012 w 587067"/>
                <a:gd name="connsiteY33" fmla="*/ 76200 h 724100"/>
                <a:gd name="connsiteX34" fmla="*/ 183607 w 587067"/>
                <a:gd name="connsiteY34" fmla="*/ 550202 h 724100"/>
                <a:gd name="connsiteX35" fmla="*/ 137487 w 587067"/>
                <a:gd name="connsiteY35" fmla="*/ 596332 h 724100"/>
                <a:gd name="connsiteX36" fmla="*/ 91358 w 587067"/>
                <a:gd name="connsiteY36" fmla="*/ 550202 h 724100"/>
                <a:gd name="connsiteX37" fmla="*/ 137401 w 587067"/>
                <a:gd name="connsiteY37" fmla="*/ 451533 h 724100"/>
                <a:gd name="connsiteX38" fmla="*/ 137529 w 587067"/>
                <a:gd name="connsiteY38" fmla="*/ 451489 h 724100"/>
                <a:gd name="connsiteX39" fmla="*/ 137573 w 587067"/>
                <a:gd name="connsiteY39" fmla="*/ 451533 h 724100"/>
                <a:gd name="connsiteX40" fmla="*/ 82785 w 587067"/>
                <a:gd name="connsiteY40" fmla="*/ 568566 h 724100"/>
                <a:gd name="connsiteX41" fmla="*/ 124019 w 587067"/>
                <a:gd name="connsiteY41" fmla="*/ 609800 h 724100"/>
                <a:gd name="connsiteX42" fmla="*/ 28769 w 587067"/>
                <a:gd name="connsiteY42" fmla="*/ 705050 h 724100"/>
                <a:gd name="connsiteX43" fmla="*/ 19244 w 587067"/>
                <a:gd name="connsiteY43" fmla="*/ 705050 h 724100"/>
                <a:gd name="connsiteX44" fmla="*/ 19153 w 587067"/>
                <a:gd name="connsiteY44" fmla="*/ 704969 h 724100"/>
                <a:gd name="connsiteX45" fmla="*/ 19168 w 587067"/>
                <a:gd name="connsiteY45" fmla="*/ 704917 h 724100"/>
                <a:gd name="connsiteX46" fmla="*/ 137487 w 587067"/>
                <a:gd name="connsiteY46" fmla="*/ 623268 h 724100"/>
                <a:gd name="connsiteX47" fmla="*/ 219107 w 587067"/>
                <a:gd name="connsiteY47" fmla="*/ 704888 h 724100"/>
                <a:gd name="connsiteX48" fmla="*/ 219106 w 587067"/>
                <a:gd name="connsiteY48" fmla="*/ 705022 h 724100"/>
                <a:gd name="connsiteX49" fmla="*/ 219040 w 587067"/>
                <a:gd name="connsiteY49" fmla="*/ 705050 h 724100"/>
                <a:gd name="connsiteX50" fmla="*/ 55934 w 587067"/>
                <a:gd name="connsiteY50" fmla="*/ 705050 h 724100"/>
                <a:gd name="connsiteX51" fmla="*/ 55840 w 587067"/>
                <a:gd name="connsiteY51" fmla="*/ 704954 h 724100"/>
                <a:gd name="connsiteX52" fmla="*/ 55867 w 587067"/>
                <a:gd name="connsiteY52" fmla="*/ 704888 h 724100"/>
                <a:gd name="connsiteX53" fmla="*/ 246206 w 587067"/>
                <a:gd name="connsiteY53" fmla="*/ 705050 h 724100"/>
                <a:gd name="connsiteX54" fmla="*/ 150956 w 587067"/>
                <a:gd name="connsiteY54" fmla="*/ 609800 h 724100"/>
                <a:gd name="connsiteX55" fmla="*/ 192189 w 587067"/>
                <a:gd name="connsiteY55" fmla="*/ 568566 h 724100"/>
                <a:gd name="connsiteX56" fmla="*/ 255816 w 587067"/>
                <a:gd name="connsiteY56" fmla="*/ 704917 h 724100"/>
                <a:gd name="connsiteX57" fmla="*/ 255792 w 587067"/>
                <a:gd name="connsiteY57" fmla="*/ 705036 h 724100"/>
                <a:gd name="connsiteX58" fmla="*/ 255740 w 587067"/>
                <a:gd name="connsiteY58" fmla="*/ 705050 h 724100"/>
                <a:gd name="connsiteX59" fmla="*/ 405140 w 587067"/>
                <a:gd name="connsiteY59" fmla="*/ 543125 h 724100"/>
                <a:gd name="connsiteX60" fmla="*/ 266532 w 587067"/>
                <a:gd name="connsiteY60" fmla="*/ 515283 h 724100"/>
                <a:gd name="connsiteX61" fmla="*/ 170120 w 587067"/>
                <a:gd name="connsiteY61" fmla="*/ 453885 h 724100"/>
                <a:gd name="connsiteX62" fmla="*/ 163748 w 587067"/>
                <a:gd name="connsiteY62" fmla="*/ 448266 h 724100"/>
                <a:gd name="connsiteX63" fmla="*/ 72860 w 587067"/>
                <a:gd name="connsiteY63" fmla="*/ 325765 h 724100"/>
                <a:gd name="connsiteX64" fmla="*/ 75937 w 587067"/>
                <a:gd name="connsiteY64" fmla="*/ 32061 h 724100"/>
                <a:gd name="connsiteX65" fmla="*/ 554758 w 587067"/>
                <a:gd name="connsiteY65" fmla="*/ 510997 h 724100"/>
                <a:gd name="connsiteX66" fmla="*/ 410112 w 587067"/>
                <a:gd name="connsiteY66" fmla="*/ 543125 h 724100"/>
                <a:gd name="connsiteX67" fmla="*/ 405140 w 587067"/>
                <a:gd name="connsiteY67" fmla="*/ 543125 h 7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87067" h="724100">
                  <a:moveTo>
                    <a:pt x="527917" y="457200"/>
                  </a:moveTo>
                  <a:lnTo>
                    <a:pt x="528012" y="457200"/>
                  </a:lnTo>
                  <a:lnTo>
                    <a:pt x="528012" y="103422"/>
                  </a:lnTo>
                  <a:cubicBezTo>
                    <a:pt x="548355" y="98209"/>
                    <a:pt x="560620" y="77493"/>
                    <a:pt x="555407" y="57150"/>
                  </a:cubicBezTo>
                  <a:cubicBezTo>
                    <a:pt x="550194" y="36807"/>
                    <a:pt x="529477" y="24542"/>
                    <a:pt x="509135" y="29755"/>
                  </a:cubicBezTo>
                  <a:cubicBezTo>
                    <a:pt x="495687" y="33201"/>
                    <a:pt x="485186" y="43703"/>
                    <a:pt x="481740" y="57150"/>
                  </a:cubicBezTo>
                  <a:lnTo>
                    <a:pt x="127962" y="57150"/>
                  </a:lnTo>
                  <a:lnTo>
                    <a:pt x="70812" y="0"/>
                  </a:lnTo>
                  <a:cubicBezTo>
                    <a:pt x="14531" y="102799"/>
                    <a:pt x="8834" y="225815"/>
                    <a:pt x="55372" y="333375"/>
                  </a:cubicBezTo>
                  <a:cubicBezTo>
                    <a:pt x="72053" y="371232"/>
                    <a:pt x="95170" y="405912"/>
                    <a:pt x="123695" y="435874"/>
                  </a:cubicBezTo>
                  <a:lnTo>
                    <a:pt x="1775" y="697030"/>
                  </a:lnTo>
                  <a:cubicBezTo>
                    <a:pt x="-2654" y="706573"/>
                    <a:pt x="1491" y="717900"/>
                    <a:pt x="11034" y="722329"/>
                  </a:cubicBezTo>
                  <a:cubicBezTo>
                    <a:pt x="13558" y="723501"/>
                    <a:pt x="16308" y="724106"/>
                    <a:pt x="19091" y="724100"/>
                  </a:cubicBezTo>
                  <a:lnTo>
                    <a:pt x="255883" y="724100"/>
                  </a:lnTo>
                  <a:cubicBezTo>
                    <a:pt x="266404" y="724099"/>
                    <a:pt x="274932" y="715569"/>
                    <a:pt x="274930" y="705047"/>
                  </a:cubicBezTo>
                  <a:cubicBezTo>
                    <a:pt x="274930" y="702264"/>
                    <a:pt x="274320" y="699514"/>
                    <a:pt x="273142" y="696992"/>
                  </a:cubicBezTo>
                  <a:lnTo>
                    <a:pt x="171996" y="480260"/>
                  </a:lnTo>
                  <a:cubicBezTo>
                    <a:pt x="198440" y="501839"/>
                    <a:pt x="227820" y="519542"/>
                    <a:pt x="259255" y="532838"/>
                  </a:cubicBezTo>
                  <a:cubicBezTo>
                    <a:pt x="305471" y="552148"/>
                    <a:pt x="355052" y="562119"/>
                    <a:pt x="405140" y="562175"/>
                  </a:cubicBezTo>
                  <a:cubicBezTo>
                    <a:pt x="406788" y="562175"/>
                    <a:pt x="408435" y="562175"/>
                    <a:pt x="410083" y="562175"/>
                  </a:cubicBezTo>
                  <a:cubicBezTo>
                    <a:pt x="471921" y="561537"/>
                    <a:pt x="532672" y="545827"/>
                    <a:pt x="587067" y="516407"/>
                  </a:cubicBezTo>
                  <a:close/>
                  <a:moveTo>
                    <a:pt x="334655" y="263938"/>
                  </a:moveTo>
                  <a:lnTo>
                    <a:pt x="499256" y="99384"/>
                  </a:lnTo>
                  <a:cubicBezTo>
                    <a:pt x="502286" y="101178"/>
                    <a:pt x="505554" y="102538"/>
                    <a:pt x="508962" y="103422"/>
                  </a:cubicBezTo>
                  <a:lnTo>
                    <a:pt x="508962" y="438245"/>
                  </a:lnTo>
                  <a:close/>
                  <a:moveTo>
                    <a:pt x="518487" y="47625"/>
                  </a:moveTo>
                  <a:cubicBezTo>
                    <a:pt x="529009" y="47625"/>
                    <a:pt x="537537" y="56154"/>
                    <a:pt x="537537" y="66675"/>
                  </a:cubicBezTo>
                  <a:cubicBezTo>
                    <a:pt x="537537" y="77196"/>
                    <a:pt x="529009" y="85725"/>
                    <a:pt x="518487" y="85725"/>
                  </a:cubicBezTo>
                  <a:cubicBezTo>
                    <a:pt x="507966" y="85725"/>
                    <a:pt x="499437" y="77196"/>
                    <a:pt x="499437" y="66675"/>
                  </a:cubicBezTo>
                  <a:cubicBezTo>
                    <a:pt x="499437" y="56154"/>
                    <a:pt x="507966" y="47625"/>
                    <a:pt x="518487" y="47625"/>
                  </a:cubicBezTo>
                  <a:close/>
                  <a:moveTo>
                    <a:pt x="481740" y="76200"/>
                  </a:moveTo>
                  <a:cubicBezTo>
                    <a:pt x="482623" y="79617"/>
                    <a:pt x="483986" y="82891"/>
                    <a:pt x="485788" y="85925"/>
                  </a:cubicBezTo>
                  <a:lnTo>
                    <a:pt x="321224" y="250469"/>
                  </a:lnTo>
                  <a:lnTo>
                    <a:pt x="147012" y="76200"/>
                  </a:lnTo>
                  <a:close/>
                  <a:moveTo>
                    <a:pt x="183607" y="550202"/>
                  </a:moveTo>
                  <a:lnTo>
                    <a:pt x="137487" y="596332"/>
                  </a:lnTo>
                  <a:lnTo>
                    <a:pt x="91358" y="550202"/>
                  </a:lnTo>
                  <a:lnTo>
                    <a:pt x="137401" y="451533"/>
                  </a:lnTo>
                  <a:cubicBezTo>
                    <a:pt x="137424" y="451485"/>
                    <a:pt x="137481" y="451465"/>
                    <a:pt x="137529" y="451489"/>
                  </a:cubicBezTo>
                  <a:cubicBezTo>
                    <a:pt x="137548" y="451497"/>
                    <a:pt x="137563" y="451514"/>
                    <a:pt x="137573" y="451533"/>
                  </a:cubicBezTo>
                  <a:close/>
                  <a:moveTo>
                    <a:pt x="82785" y="568566"/>
                  </a:moveTo>
                  <a:lnTo>
                    <a:pt x="124019" y="609800"/>
                  </a:lnTo>
                  <a:lnTo>
                    <a:pt x="28769" y="705050"/>
                  </a:lnTo>
                  <a:lnTo>
                    <a:pt x="19244" y="705050"/>
                  </a:lnTo>
                  <a:cubicBezTo>
                    <a:pt x="19196" y="705053"/>
                    <a:pt x="19156" y="705017"/>
                    <a:pt x="19153" y="704969"/>
                  </a:cubicBezTo>
                  <a:cubicBezTo>
                    <a:pt x="19152" y="704951"/>
                    <a:pt x="19157" y="704932"/>
                    <a:pt x="19168" y="704917"/>
                  </a:cubicBezTo>
                  <a:close/>
                  <a:moveTo>
                    <a:pt x="137487" y="623268"/>
                  </a:moveTo>
                  <a:lnTo>
                    <a:pt x="219107" y="704888"/>
                  </a:lnTo>
                  <a:cubicBezTo>
                    <a:pt x="219144" y="704925"/>
                    <a:pt x="219143" y="704986"/>
                    <a:pt x="219106" y="705022"/>
                  </a:cubicBezTo>
                  <a:cubicBezTo>
                    <a:pt x="219088" y="705040"/>
                    <a:pt x="219065" y="705050"/>
                    <a:pt x="219040" y="705050"/>
                  </a:cubicBezTo>
                  <a:lnTo>
                    <a:pt x="55934" y="705050"/>
                  </a:lnTo>
                  <a:cubicBezTo>
                    <a:pt x="55882" y="705049"/>
                    <a:pt x="55840" y="705006"/>
                    <a:pt x="55840" y="704954"/>
                  </a:cubicBezTo>
                  <a:cubicBezTo>
                    <a:pt x="55841" y="704929"/>
                    <a:pt x="55850" y="704905"/>
                    <a:pt x="55867" y="704888"/>
                  </a:cubicBezTo>
                  <a:close/>
                  <a:moveTo>
                    <a:pt x="246206" y="705050"/>
                  </a:moveTo>
                  <a:lnTo>
                    <a:pt x="150956" y="609800"/>
                  </a:lnTo>
                  <a:lnTo>
                    <a:pt x="192189" y="568566"/>
                  </a:lnTo>
                  <a:lnTo>
                    <a:pt x="255816" y="704917"/>
                  </a:lnTo>
                  <a:cubicBezTo>
                    <a:pt x="255843" y="704956"/>
                    <a:pt x="255832" y="705009"/>
                    <a:pt x="255792" y="705036"/>
                  </a:cubicBezTo>
                  <a:cubicBezTo>
                    <a:pt x="255777" y="705046"/>
                    <a:pt x="255759" y="705051"/>
                    <a:pt x="255740" y="705050"/>
                  </a:cubicBezTo>
                  <a:close/>
                  <a:moveTo>
                    <a:pt x="405140" y="543125"/>
                  </a:moveTo>
                  <a:cubicBezTo>
                    <a:pt x="357550" y="543110"/>
                    <a:pt x="310436" y="533646"/>
                    <a:pt x="266532" y="515283"/>
                  </a:cubicBezTo>
                  <a:cubicBezTo>
                    <a:pt x="231235" y="500263"/>
                    <a:pt x="198660" y="479517"/>
                    <a:pt x="170120" y="453885"/>
                  </a:cubicBezTo>
                  <a:lnTo>
                    <a:pt x="163748" y="448266"/>
                  </a:lnTo>
                  <a:cubicBezTo>
                    <a:pt x="124773" y="414649"/>
                    <a:pt x="93733" y="372812"/>
                    <a:pt x="72860" y="325765"/>
                  </a:cubicBezTo>
                  <a:cubicBezTo>
                    <a:pt x="32266" y="231841"/>
                    <a:pt x="33385" y="125114"/>
                    <a:pt x="75937" y="32061"/>
                  </a:cubicBezTo>
                  <a:lnTo>
                    <a:pt x="554758" y="510997"/>
                  </a:lnTo>
                  <a:cubicBezTo>
                    <a:pt x="509375" y="531866"/>
                    <a:pt x="460063" y="542818"/>
                    <a:pt x="410112" y="543125"/>
                  </a:cubicBezTo>
                  <a:cubicBezTo>
                    <a:pt x="408559" y="543125"/>
                    <a:pt x="407045" y="543125"/>
                    <a:pt x="405140" y="543125"/>
                  </a:cubicBezTo>
                  <a:close/>
                </a:path>
              </a:pathLst>
            </a:custGeom>
            <a:solidFill>
              <a:srgbClr val="000000"/>
            </a:solidFill>
            <a:ln w="9525" cap="flat">
              <a:noFill/>
              <a:prstDash val="solid"/>
              <a:miter/>
            </a:ln>
          </p:spPr>
          <p:txBody>
            <a:bodyPr rtlCol="0" anchor="ctr"/>
            <a:lstStyle/>
            <a:p>
              <a:endParaRPr lang="en-US"/>
            </a:p>
          </p:txBody>
        </p:sp>
        <p:pic>
          <p:nvPicPr>
            <p:cNvPr id="13" name="Graphic 12" descr="Internet with solid fill">
              <a:extLst>
                <a:ext uri="{FF2B5EF4-FFF2-40B4-BE49-F238E27FC236}">
                  <a16:creationId xmlns:a16="http://schemas.microsoft.com/office/drawing/2014/main" id="{BA05905B-107A-F5F5-5D09-07EA5769670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007665" y="4638517"/>
              <a:ext cx="914400" cy="914400"/>
            </a:xfrm>
            <a:prstGeom prst="rect">
              <a:avLst/>
            </a:prstGeom>
          </p:spPr>
        </p:pic>
        <p:pic>
          <p:nvPicPr>
            <p:cNvPr id="14" name="Graphic 13" descr="Computer outline">
              <a:extLst>
                <a:ext uri="{FF2B5EF4-FFF2-40B4-BE49-F238E27FC236}">
                  <a16:creationId xmlns:a16="http://schemas.microsoft.com/office/drawing/2014/main" id="{C0E99754-305E-41BB-5F03-A2DA844F7F48}"/>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65641"/>
            <a:stretch/>
          </p:blipFill>
          <p:spPr>
            <a:xfrm flipH="1">
              <a:off x="1131046" y="4300644"/>
              <a:ext cx="481168" cy="1400428"/>
            </a:xfrm>
            <a:prstGeom prst="rect">
              <a:avLst/>
            </a:prstGeom>
          </p:spPr>
        </p:pic>
        <p:pic>
          <p:nvPicPr>
            <p:cNvPr id="15" name="Graphic 14" descr="Computer outline">
              <a:extLst>
                <a:ext uri="{FF2B5EF4-FFF2-40B4-BE49-F238E27FC236}">
                  <a16:creationId xmlns:a16="http://schemas.microsoft.com/office/drawing/2014/main" id="{F0FE1B20-10D6-088E-DE53-F0F4581C8A8F}"/>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65641"/>
            <a:stretch/>
          </p:blipFill>
          <p:spPr>
            <a:xfrm flipH="1">
              <a:off x="1527959" y="4300644"/>
              <a:ext cx="481168" cy="1400428"/>
            </a:xfrm>
            <a:prstGeom prst="rect">
              <a:avLst/>
            </a:prstGeom>
          </p:spPr>
        </p:pic>
        <p:sp>
          <p:nvSpPr>
            <p:cNvPr id="16" name="Rounded Rectangle 15">
              <a:extLst>
                <a:ext uri="{FF2B5EF4-FFF2-40B4-BE49-F238E27FC236}">
                  <a16:creationId xmlns:a16="http://schemas.microsoft.com/office/drawing/2014/main" id="{50822D06-2913-8AF8-5F60-203B81FC2B0B}"/>
                </a:ext>
              </a:extLst>
            </p:cNvPr>
            <p:cNvSpPr/>
            <p:nvPr/>
          </p:nvSpPr>
          <p:spPr>
            <a:xfrm>
              <a:off x="446315" y="3689204"/>
              <a:ext cx="2520443" cy="179615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Content Placeholder 2">
            <a:extLst>
              <a:ext uri="{FF2B5EF4-FFF2-40B4-BE49-F238E27FC236}">
                <a16:creationId xmlns:a16="http://schemas.microsoft.com/office/drawing/2014/main" id="{DA2F87F9-0B7A-56B3-E475-DB18E33F2FDA}"/>
              </a:ext>
            </a:extLst>
          </p:cNvPr>
          <p:cNvSpPr txBox="1">
            <a:spLocks/>
          </p:cNvSpPr>
          <p:nvPr/>
        </p:nvSpPr>
        <p:spPr>
          <a:xfrm>
            <a:off x="236764" y="1199321"/>
            <a:ext cx="8613321" cy="5575189"/>
          </a:xfrm>
          <a:prstGeom prst="rect">
            <a:avLst/>
          </a:prstGeom>
        </p:spPr>
        <p:txBody>
          <a:bodyPr vert="horz" lIns="68580" tIns="34290" rIns="68580" bIns="3429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dirty="0">
                <a:cs typeface="Calibri" panose="020F0502020204030204"/>
              </a:rPr>
              <a:t>Data Systems</a:t>
            </a:r>
          </a:p>
          <a:p>
            <a:pPr marL="128588" indent="-128588"/>
            <a:r>
              <a:rPr lang="en-US" sz="1200" dirty="0">
                <a:ea typeface="+mn-lt"/>
                <a:cs typeface="+mn-lt"/>
              </a:rPr>
              <a:t>Data Archive (over 149,000 files plus supporting documentation; over 350 Experiment DOIs)</a:t>
            </a:r>
            <a:endParaRPr lang="en-US" sz="1200" dirty="0">
              <a:cs typeface="Calibri" panose="020F0502020204030204"/>
            </a:endParaRPr>
          </a:p>
          <a:p>
            <a:pPr marL="128588" indent="-128588"/>
            <a:r>
              <a:rPr lang="en-US" sz="1200" dirty="0">
                <a:cs typeface="Calibri" panose="020F0502020204030204"/>
              </a:rPr>
              <a:t>Relational database: metadata catalogue, facilitates web-services, tools, validation, etc.</a:t>
            </a:r>
          </a:p>
          <a:p>
            <a:pPr marL="128588" indent="-128588"/>
            <a:r>
              <a:rPr lang="en-US" sz="1200" dirty="0">
                <a:cs typeface="Calibri" panose="020F0502020204030204"/>
              </a:rPr>
              <a:t>ODPS-integrated validation system for satellite data match-ups</a:t>
            </a:r>
          </a:p>
          <a:p>
            <a:pPr marL="128588" indent="-128588"/>
            <a:r>
              <a:rPr lang="en-US" sz="1200" dirty="0">
                <a:ea typeface="+mn-lt"/>
                <a:cs typeface="+mn-lt"/>
              </a:rPr>
              <a:t>SFTP user submission system (~200 submitter accounts)</a:t>
            </a:r>
          </a:p>
          <a:p>
            <a:pPr marL="128588" indent="-128588"/>
            <a:r>
              <a:rPr lang="en-US" sz="1200" dirty="0">
                <a:ea typeface="+mn-lt"/>
                <a:cs typeface="+mn-lt"/>
              </a:rPr>
              <a:t>DOI Experiment landing pages (~400)</a:t>
            </a:r>
          </a:p>
          <a:p>
            <a:pPr marL="128588" indent="-128588"/>
            <a:r>
              <a:rPr lang="en-US" sz="1200" dirty="0">
                <a:ea typeface="+mn-lt"/>
                <a:cs typeface="+mn-lt"/>
              </a:rPr>
              <a:t>Project management tracking for dataset QA/QC + submission feedback loops</a:t>
            </a:r>
          </a:p>
          <a:p>
            <a:pPr marL="128588" indent="-128588"/>
            <a:endParaRPr lang="en-US" sz="1200" dirty="0">
              <a:cs typeface="Calibri" panose="020F0502020204030204"/>
            </a:endParaRPr>
          </a:p>
        </p:txBody>
      </p:sp>
      <p:pic>
        <p:nvPicPr>
          <p:cNvPr id="2" name="Picture 1" descr="Graphical user interface, text, application, email&#10;&#10;Description automatically generated">
            <a:extLst>
              <a:ext uri="{FF2B5EF4-FFF2-40B4-BE49-F238E27FC236}">
                <a16:creationId xmlns:a16="http://schemas.microsoft.com/office/drawing/2014/main" id="{6B620FC2-CF4A-5C89-D0CD-526C1335AF52}"/>
              </a:ext>
            </a:extLst>
          </p:cNvPr>
          <p:cNvPicPr>
            <a:picLocks noChangeAspect="1"/>
          </p:cNvPicPr>
          <p:nvPr/>
        </p:nvPicPr>
        <p:blipFill rotWithShape="1">
          <a:blip r:embed="rId8">
            <a:extLst>
              <a:ext uri="{28A0092B-C50C-407E-A947-70E740481C1C}">
                <a14:useLocalDpi xmlns:a14="http://schemas.microsoft.com/office/drawing/2010/main" val="0"/>
              </a:ext>
            </a:extLst>
          </a:blip>
          <a:srcRect r="236" b="4851"/>
          <a:stretch/>
        </p:blipFill>
        <p:spPr>
          <a:xfrm>
            <a:off x="2872990" y="3429000"/>
            <a:ext cx="3604178" cy="6525340"/>
          </a:xfrm>
          <a:prstGeom prst="rect">
            <a:avLst/>
          </a:prstGeom>
          <a:effectLst>
            <a:outerShdw blurRad="63500" sx="102000" sy="102000" algn="ctr" rotWithShape="0">
              <a:prstClr val="black">
                <a:alpha val="40000"/>
              </a:prstClr>
            </a:outerShdw>
          </a:effectLst>
        </p:spPr>
      </p:pic>
      <p:pic>
        <p:nvPicPr>
          <p:cNvPr id="5" name="Picture 4">
            <a:extLst>
              <a:ext uri="{FF2B5EF4-FFF2-40B4-BE49-F238E27FC236}">
                <a16:creationId xmlns:a16="http://schemas.microsoft.com/office/drawing/2014/main" id="{AA96AF57-16F6-2541-835C-98126C55A2E6}"/>
              </a:ext>
            </a:extLst>
          </p:cNvPr>
          <p:cNvPicPr>
            <a:picLocks noChangeAspect="1"/>
          </p:cNvPicPr>
          <p:nvPr/>
        </p:nvPicPr>
        <p:blipFill>
          <a:blip r:embed="rId9"/>
          <a:stretch>
            <a:fillRect/>
          </a:stretch>
        </p:blipFill>
        <p:spPr>
          <a:xfrm>
            <a:off x="6537398" y="3202058"/>
            <a:ext cx="5310187" cy="6137739"/>
          </a:xfrm>
          <a:prstGeom prst="rect">
            <a:avLst/>
          </a:prstGeom>
          <a:effectLst>
            <a:outerShdw blurRad="63500" sx="102000" sy="102000" algn="ctr" rotWithShape="0">
              <a:schemeClr val="accent1">
                <a:alpha val="40000"/>
              </a:schemeClr>
            </a:outerShdw>
          </a:effectLst>
        </p:spPr>
      </p:pic>
    </p:spTree>
    <p:extLst>
      <p:ext uri="{BB962C8B-B14F-4D97-AF65-F5344CB8AC3E}">
        <p14:creationId xmlns:p14="http://schemas.microsoft.com/office/powerpoint/2010/main" val="21691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3F57CC-FEA1-85A6-B0CA-82A2801DA677}"/>
              </a:ext>
            </a:extLst>
          </p:cNvPr>
          <p:cNvSpPr txBox="1"/>
          <p:nvPr/>
        </p:nvSpPr>
        <p:spPr>
          <a:xfrm>
            <a:off x="293915" y="301926"/>
            <a:ext cx="8556170"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SeaBASS Systems &amp; Web Tools Include:</a:t>
            </a:r>
            <a:endParaRPr lang="en-US" sz="2800" b="1" dirty="0">
              <a:cs typeface="Calibri"/>
            </a:endParaRPr>
          </a:p>
        </p:txBody>
      </p:sp>
      <p:sp>
        <p:nvSpPr>
          <p:cNvPr id="19" name="Content Placeholder 2">
            <a:extLst>
              <a:ext uri="{FF2B5EF4-FFF2-40B4-BE49-F238E27FC236}">
                <a16:creationId xmlns:a16="http://schemas.microsoft.com/office/drawing/2014/main" id="{DA2F87F9-0B7A-56B3-E475-DB18E33F2FDA}"/>
              </a:ext>
            </a:extLst>
          </p:cNvPr>
          <p:cNvSpPr txBox="1">
            <a:spLocks/>
          </p:cNvSpPr>
          <p:nvPr/>
        </p:nvSpPr>
        <p:spPr>
          <a:xfrm>
            <a:off x="236764" y="1199321"/>
            <a:ext cx="8613321" cy="5575189"/>
          </a:xfrm>
          <a:prstGeom prst="rect">
            <a:avLst/>
          </a:prstGeom>
        </p:spPr>
        <p:txBody>
          <a:bodyPr vert="horz" lIns="68580" tIns="34290" rIns="68580" bIns="3429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b="1" dirty="0">
                <a:cs typeface="Calibri" panose="020F0502020204030204"/>
              </a:rPr>
              <a:t>Web-based tools</a:t>
            </a:r>
            <a:endParaRPr lang="en-US" sz="4400" dirty="0"/>
          </a:p>
          <a:p>
            <a:pPr marL="128588" indent="-128588">
              <a:buFont typeface="Arial"/>
            </a:pPr>
            <a:r>
              <a:rPr lang="en-US" sz="1200" dirty="0">
                <a:cs typeface="Calibri" panose="020F0502020204030204"/>
              </a:rPr>
              <a:t>File Search</a:t>
            </a:r>
          </a:p>
          <a:p>
            <a:pPr marL="128588" indent="-128588">
              <a:buFont typeface="Arial"/>
              <a:buChar char="•"/>
            </a:pPr>
            <a:r>
              <a:rPr lang="en-US" sz="1200" dirty="0">
                <a:cs typeface="Calibri" panose="020F0502020204030204"/>
              </a:rPr>
              <a:t>Enhanced data access pages: Recent data updates, Browse Archive, Lists, etc.</a:t>
            </a:r>
          </a:p>
          <a:p>
            <a:pPr marL="128588" indent="-128588">
              <a:buFont typeface="Arial"/>
            </a:pPr>
            <a:r>
              <a:rPr lang="en-US" sz="1200" dirty="0">
                <a:ea typeface="+mn-lt"/>
                <a:cs typeface="+mn-lt"/>
              </a:rPr>
              <a:t>Validation Search (Match-ups with 12 OC Sensors)</a:t>
            </a:r>
            <a:endParaRPr lang="en-US" sz="1200" dirty="0">
              <a:cs typeface="Calibri" panose="020F0502020204030204"/>
            </a:endParaRPr>
          </a:p>
          <a:p>
            <a:pPr marL="128588" indent="-128588">
              <a:buFont typeface="Arial"/>
            </a:pPr>
            <a:r>
              <a:rPr lang="en-US" sz="1200" dirty="0">
                <a:cs typeface="Calibri" panose="020F0502020204030204"/>
              </a:rPr>
              <a:t>Time Series Tool</a:t>
            </a:r>
          </a:p>
          <a:p>
            <a:pPr marL="128588" indent="-128588">
              <a:buFont typeface="Arial"/>
            </a:pPr>
            <a:r>
              <a:rPr lang="en-US" sz="1200" dirty="0">
                <a:cs typeface="Calibri" panose="020F0502020204030204"/>
              </a:rPr>
              <a:t>Extensive web pages with documentation, technical information, and examples for users and submitters</a:t>
            </a:r>
          </a:p>
          <a:p>
            <a:pPr marL="128588" indent="-128588">
              <a:buFont typeface="Arial"/>
            </a:pPr>
            <a:r>
              <a:rPr lang="en-US" sz="1200" dirty="0">
                <a:cs typeface="Calibri" panose="020F0502020204030204"/>
              </a:rPr>
              <a:t>NOMAD, legacy V2 &amp; future V3</a:t>
            </a:r>
          </a:p>
          <a:p>
            <a:pPr marL="128588" indent="-128588">
              <a:buFont typeface="Arial"/>
            </a:pPr>
            <a:r>
              <a:rPr lang="en-US" sz="1200" dirty="0">
                <a:ea typeface="+mn-lt"/>
                <a:cs typeface="+mn-lt"/>
              </a:rPr>
              <a:t>SST Validation (over 90 million validation match-ups across 4 satellite sensors)</a:t>
            </a:r>
          </a:p>
          <a:p>
            <a:pPr marL="128588" indent="-128588"/>
            <a:endParaRPr lang="en-US" sz="1200" dirty="0">
              <a:cs typeface="Calibri" panose="020F0502020204030204"/>
            </a:endParaRPr>
          </a:p>
        </p:txBody>
      </p:sp>
      <p:pic>
        <p:nvPicPr>
          <p:cNvPr id="21" name="Picture 20">
            <a:extLst>
              <a:ext uri="{FF2B5EF4-FFF2-40B4-BE49-F238E27FC236}">
                <a16:creationId xmlns:a16="http://schemas.microsoft.com/office/drawing/2014/main" id="{FFF76C7D-043A-73FE-AECC-417540BAD9EB}"/>
              </a:ext>
            </a:extLst>
          </p:cNvPr>
          <p:cNvPicPr>
            <a:picLocks noChangeAspect="1"/>
          </p:cNvPicPr>
          <p:nvPr/>
        </p:nvPicPr>
        <p:blipFill>
          <a:blip r:embed="rId3"/>
          <a:stretch>
            <a:fillRect/>
          </a:stretch>
        </p:blipFill>
        <p:spPr>
          <a:xfrm>
            <a:off x="1017298" y="3478713"/>
            <a:ext cx="7388644" cy="3142242"/>
          </a:xfrm>
          <a:prstGeom prst="rect">
            <a:avLst/>
          </a:prstGeom>
        </p:spPr>
      </p:pic>
      <p:grpSp>
        <p:nvGrpSpPr>
          <p:cNvPr id="26" name="Group 25">
            <a:extLst>
              <a:ext uri="{FF2B5EF4-FFF2-40B4-BE49-F238E27FC236}">
                <a16:creationId xmlns:a16="http://schemas.microsoft.com/office/drawing/2014/main" id="{8AF558B1-1E21-9344-05A6-6EA65A994AD9}"/>
              </a:ext>
            </a:extLst>
          </p:cNvPr>
          <p:cNvGrpSpPr/>
          <p:nvPr/>
        </p:nvGrpSpPr>
        <p:grpSpPr>
          <a:xfrm>
            <a:off x="2277240" y="3817576"/>
            <a:ext cx="4589519" cy="2281849"/>
            <a:chOff x="692335" y="4302861"/>
            <a:chExt cx="4589519" cy="2281849"/>
          </a:xfrm>
        </p:grpSpPr>
        <p:grpSp>
          <p:nvGrpSpPr>
            <p:cNvPr id="8" name="Group 7">
              <a:extLst>
                <a:ext uri="{FF2B5EF4-FFF2-40B4-BE49-F238E27FC236}">
                  <a16:creationId xmlns:a16="http://schemas.microsoft.com/office/drawing/2014/main" id="{A4FF16C5-F314-261D-F6C6-7C33C361F69F}"/>
                </a:ext>
              </a:extLst>
            </p:cNvPr>
            <p:cNvGrpSpPr/>
            <p:nvPr/>
          </p:nvGrpSpPr>
          <p:grpSpPr>
            <a:xfrm>
              <a:off x="692335" y="4302861"/>
              <a:ext cx="4589519" cy="2281849"/>
              <a:chOff x="7078899" y="481935"/>
              <a:chExt cx="4589519" cy="2281849"/>
            </a:xfrm>
          </p:grpSpPr>
          <p:pic>
            <p:nvPicPr>
              <p:cNvPr id="17" name="Picture 16">
                <a:extLst>
                  <a:ext uri="{FF2B5EF4-FFF2-40B4-BE49-F238E27FC236}">
                    <a16:creationId xmlns:a16="http://schemas.microsoft.com/office/drawing/2014/main" id="{EDD7DBB1-B6EF-AF72-7B70-3B9DFACF226F}"/>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078899" y="481935"/>
                <a:ext cx="4589519" cy="2205232"/>
              </a:xfrm>
              <a:prstGeom prst="rect">
                <a:avLst/>
              </a:prstGeom>
            </p:spPr>
          </p:pic>
          <p:sp>
            <p:nvSpPr>
              <p:cNvPr id="18" name="Right Arrow 17">
                <a:extLst>
                  <a:ext uri="{FF2B5EF4-FFF2-40B4-BE49-F238E27FC236}">
                    <a16:creationId xmlns:a16="http://schemas.microsoft.com/office/drawing/2014/main" id="{D7E40F5E-B8F4-3DA7-637D-A06BF6F44E7C}"/>
                  </a:ext>
                </a:extLst>
              </p:cNvPr>
              <p:cNvSpPr/>
              <p:nvPr/>
            </p:nvSpPr>
            <p:spPr>
              <a:xfrm rot="580443">
                <a:off x="8505998" y="2175207"/>
                <a:ext cx="723347" cy="588577"/>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ight Arrow 21">
              <a:extLst>
                <a:ext uri="{FF2B5EF4-FFF2-40B4-BE49-F238E27FC236}">
                  <a16:creationId xmlns:a16="http://schemas.microsoft.com/office/drawing/2014/main" id="{C850D840-2267-D10D-0CCC-5977D5B6DC67}"/>
                </a:ext>
              </a:extLst>
            </p:cNvPr>
            <p:cNvSpPr/>
            <p:nvPr/>
          </p:nvSpPr>
          <p:spPr>
            <a:xfrm rot="6892121">
              <a:off x="3950586" y="4667637"/>
              <a:ext cx="723347" cy="588577"/>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a:extLst>
                <a:ext uri="{FF2B5EF4-FFF2-40B4-BE49-F238E27FC236}">
                  <a16:creationId xmlns:a16="http://schemas.microsoft.com/office/drawing/2014/main" id="{7C7C3D5F-2D19-5C47-8DD8-AA9C5AF7BE57}"/>
                </a:ext>
              </a:extLst>
            </p:cNvPr>
            <p:cNvSpPr/>
            <p:nvPr/>
          </p:nvSpPr>
          <p:spPr>
            <a:xfrm rot="4515809">
              <a:off x="1224152" y="4588873"/>
              <a:ext cx="723347" cy="588577"/>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a:extLst>
                <a:ext uri="{FF2B5EF4-FFF2-40B4-BE49-F238E27FC236}">
                  <a16:creationId xmlns:a16="http://schemas.microsoft.com/office/drawing/2014/main" id="{736DB236-AAC8-058B-74BF-CAB5763539DC}"/>
                </a:ext>
              </a:extLst>
            </p:cNvPr>
            <p:cNvSpPr/>
            <p:nvPr/>
          </p:nvSpPr>
          <p:spPr>
            <a:xfrm rot="2229989">
              <a:off x="2117642" y="5192241"/>
              <a:ext cx="723347" cy="588577"/>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a:extLst>
              <a:ext uri="{FF2B5EF4-FFF2-40B4-BE49-F238E27FC236}">
                <a16:creationId xmlns:a16="http://schemas.microsoft.com/office/drawing/2014/main" id="{F2CF2846-8A04-A07C-DD0A-30E9943DD533}"/>
              </a:ext>
            </a:extLst>
          </p:cNvPr>
          <p:cNvGrpSpPr/>
          <p:nvPr/>
        </p:nvGrpSpPr>
        <p:grpSpPr>
          <a:xfrm>
            <a:off x="4450128" y="4207780"/>
            <a:ext cx="914400" cy="1745775"/>
            <a:chOff x="7744479" y="2073581"/>
            <a:chExt cx="914400" cy="1745775"/>
          </a:xfrm>
        </p:grpSpPr>
        <p:pic>
          <p:nvPicPr>
            <p:cNvPr id="36" name="Graphic 35" descr="Thermometer with solid fill">
              <a:extLst>
                <a:ext uri="{FF2B5EF4-FFF2-40B4-BE49-F238E27FC236}">
                  <a16:creationId xmlns:a16="http://schemas.microsoft.com/office/drawing/2014/main" id="{52E403D5-0157-9880-B7A3-A283355E849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44479" y="2073581"/>
              <a:ext cx="914400" cy="914400"/>
            </a:xfrm>
            <a:prstGeom prst="rect">
              <a:avLst/>
            </a:prstGeom>
          </p:spPr>
        </p:pic>
        <p:pic>
          <p:nvPicPr>
            <p:cNvPr id="38" name="Graphic 37" descr="Wave outline">
              <a:extLst>
                <a:ext uri="{FF2B5EF4-FFF2-40B4-BE49-F238E27FC236}">
                  <a16:creationId xmlns:a16="http://schemas.microsoft.com/office/drawing/2014/main" id="{E0F5E1BE-4EC3-0F86-6BEA-7C209E7C126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744479" y="2904956"/>
              <a:ext cx="914400" cy="914400"/>
            </a:xfrm>
            <a:prstGeom prst="rect">
              <a:avLst/>
            </a:prstGeom>
          </p:spPr>
        </p:pic>
      </p:grpSp>
      <p:grpSp>
        <p:nvGrpSpPr>
          <p:cNvPr id="45" name="Group 44">
            <a:extLst>
              <a:ext uri="{FF2B5EF4-FFF2-40B4-BE49-F238E27FC236}">
                <a16:creationId xmlns:a16="http://schemas.microsoft.com/office/drawing/2014/main" id="{FBCB6149-EAE6-B933-2343-2F5D2AC63D6C}"/>
              </a:ext>
            </a:extLst>
          </p:cNvPr>
          <p:cNvGrpSpPr/>
          <p:nvPr/>
        </p:nvGrpSpPr>
        <p:grpSpPr>
          <a:xfrm>
            <a:off x="577299" y="3893950"/>
            <a:ext cx="1977324" cy="2487208"/>
            <a:chOff x="7625408" y="0"/>
            <a:chExt cx="1977324" cy="2487208"/>
          </a:xfrm>
        </p:grpSpPr>
        <p:pic>
          <p:nvPicPr>
            <p:cNvPr id="43" name="Graphic 42" descr="Magnifying glass outline">
              <a:extLst>
                <a:ext uri="{FF2B5EF4-FFF2-40B4-BE49-F238E27FC236}">
                  <a16:creationId xmlns:a16="http://schemas.microsoft.com/office/drawing/2014/main" id="{54F12729-0ACC-BCA1-F621-6195920F8C5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065407" y="1064551"/>
              <a:ext cx="1161002" cy="1161002"/>
            </a:xfrm>
            <a:prstGeom prst="rect">
              <a:avLst/>
            </a:prstGeom>
          </p:spPr>
        </p:pic>
        <p:pic>
          <p:nvPicPr>
            <p:cNvPr id="44" name="Picture 43">
              <a:extLst>
                <a:ext uri="{FF2B5EF4-FFF2-40B4-BE49-F238E27FC236}">
                  <a16:creationId xmlns:a16="http://schemas.microsoft.com/office/drawing/2014/main" id="{FC7025F9-F301-DD6B-9F8E-203F666B2073}"/>
                </a:ext>
              </a:extLst>
            </p:cNvPr>
            <p:cNvPicPr>
              <a:picLocks noChangeAspect="1"/>
            </p:cNvPicPr>
            <p:nvPr/>
          </p:nvPicPr>
          <p:blipFill>
            <a:blip r:embed="rId11">
              <a:alphaModFix amt="40000"/>
            </a:blip>
            <a:stretch>
              <a:fillRect/>
            </a:stretch>
          </p:blipFill>
          <p:spPr>
            <a:xfrm>
              <a:off x="7625408" y="0"/>
              <a:ext cx="1977324" cy="2487208"/>
            </a:xfrm>
            <a:prstGeom prst="rect">
              <a:avLst/>
            </a:prstGeom>
          </p:spPr>
        </p:pic>
      </p:grpSp>
      <p:pic>
        <p:nvPicPr>
          <p:cNvPr id="49" name="Picture 48">
            <a:extLst>
              <a:ext uri="{FF2B5EF4-FFF2-40B4-BE49-F238E27FC236}">
                <a16:creationId xmlns:a16="http://schemas.microsoft.com/office/drawing/2014/main" id="{04EE6D9D-8107-84A0-E5D5-38F2F212AAE1}"/>
              </a:ext>
            </a:extLst>
          </p:cNvPr>
          <p:cNvPicPr>
            <a:picLocks noChangeAspect="1"/>
          </p:cNvPicPr>
          <p:nvPr/>
        </p:nvPicPr>
        <p:blipFill>
          <a:blip r:embed="rId12"/>
          <a:stretch>
            <a:fillRect/>
          </a:stretch>
        </p:blipFill>
        <p:spPr>
          <a:xfrm>
            <a:off x="2307293" y="3313485"/>
            <a:ext cx="4529414" cy="3547092"/>
          </a:xfrm>
          <a:prstGeom prst="rect">
            <a:avLst/>
          </a:prstGeom>
        </p:spPr>
      </p:pic>
      <p:pic>
        <p:nvPicPr>
          <p:cNvPr id="51" name="Picture 50">
            <a:extLst>
              <a:ext uri="{FF2B5EF4-FFF2-40B4-BE49-F238E27FC236}">
                <a16:creationId xmlns:a16="http://schemas.microsoft.com/office/drawing/2014/main" id="{C1ABCCEA-9215-9E78-FA88-D057B3DE1F2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44022" y="4715053"/>
            <a:ext cx="7772400" cy="593528"/>
          </a:xfrm>
          <a:prstGeom prst="rect">
            <a:avLst/>
          </a:prstGeom>
        </p:spPr>
      </p:pic>
    </p:spTree>
    <p:extLst>
      <p:ext uri="{BB962C8B-B14F-4D97-AF65-F5344CB8AC3E}">
        <p14:creationId xmlns:p14="http://schemas.microsoft.com/office/powerpoint/2010/main" val="26899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3" end="3"/>
                                            </p:txEl>
                                          </p:spTgt>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45"/>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4" end="4"/>
                                            </p:txEl>
                                          </p:spTgt>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49"/>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xEl>
                                              <p:pRg st="5" end="5"/>
                                            </p:txEl>
                                          </p:spTgt>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21"/>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6" end="6"/>
                                            </p:txEl>
                                          </p:spTgt>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26"/>
                                        </p:tgtEl>
                                        <p:attrNameLst>
                                          <p:attrName>style.visibility</p:attrName>
                                        </p:attrNameLst>
                                      </p:cBhvr>
                                      <p:to>
                                        <p:strVal val="hidden"/>
                                      </p:to>
                                    </p:set>
                                  </p:childTnLst>
                                </p:cTn>
                              </p:par>
                              <p:par>
                                <p:cTn id="33" presetID="1" presetClass="entr" presetSubtype="0"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xEl>
                                              <p:pRg st="7" end="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E149DE3-2C7E-4362-85B5-EEB2952BFD02}"/>
              </a:ext>
            </a:extLst>
          </p:cNvPr>
          <p:cNvSpPr txBox="1"/>
          <p:nvPr/>
        </p:nvSpPr>
        <p:spPr>
          <a:xfrm>
            <a:off x="1123675" y="301926"/>
            <a:ext cx="7045122"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Outline</a:t>
            </a:r>
            <a:endParaRPr lang="en-US" sz="2800" b="1" dirty="0">
              <a:cs typeface="Calibri"/>
            </a:endParaRPr>
          </a:p>
        </p:txBody>
      </p:sp>
      <p:sp>
        <p:nvSpPr>
          <p:cNvPr id="14" name="CustomShape 3">
            <a:extLst>
              <a:ext uri="{FF2B5EF4-FFF2-40B4-BE49-F238E27FC236}">
                <a16:creationId xmlns:a16="http://schemas.microsoft.com/office/drawing/2014/main" id="{3BEB323B-AA78-4912-9114-522EDCBBFFFC}"/>
              </a:ext>
            </a:extLst>
          </p:cNvPr>
          <p:cNvSpPr/>
          <p:nvPr/>
        </p:nvSpPr>
        <p:spPr>
          <a:xfrm>
            <a:off x="258600" y="1066429"/>
            <a:ext cx="8626799" cy="3059985"/>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t"/>
          <a:lstStyle/>
          <a:p>
            <a:pPr lvl="1"/>
            <a:r>
              <a:rPr lang="en-US" sz="2400" dirty="0">
                <a:solidFill>
                  <a:schemeClr val="dk1"/>
                </a:solidFill>
              </a:rPr>
              <a:t>Brief updates and upcoming plans</a:t>
            </a:r>
          </a:p>
          <a:p>
            <a:pPr lvl="1"/>
            <a:endParaRPr lang="en-US" sz="2400" dirty="0">
              <a:solidFill>
                <a:schemeClr val="dk1"/>
              </a:solidFill>
            </a:endParaRPr>
          </a:p>
          <a:p>
            <a:pPr marL="800100" lvl="1" indent="-342900">
              <a:buFont typeface="Arial" panose="020B0604020202020204" pitchFamily="34" charset="0"/>
              <a:buChar char="•"/>
            </a:pPr>
            <a:r>
              <a:rPr lang="en-US" sz="2400" dirty="0">
                <a:solidFill>
                  <a:schemeClr val="dk1"/>
                </a:solidFill>
              </a:rPr>
              <a:t>Data Archival</a:t>
            </a:r>
          </a:p>
          <a:p>
            <a:pPr marL="800100" lvl="1" indent="-342900">
              <a:buFont typeface="Arial" panose="020B0604020202020204" pitchFamily="34" charset="0"/>
              <a:buChar char="•"/>
            </a:pPr>
            <a:r>
              <a:rPr lang="en-US" sz="2400" dirty="0">
                <a:solidFill>
                  <a:schemeClr val="dk1"/>
                </a:solidFill>
              </a:rPr>
              <a:t>QA/QC</a:t>
            </a:r>
          </a:p>
          <a:p>
            <a:pPr marL="800100" lvl="1" indent="-342900">
              <a:buFont typeface="Arial" panose="020B0604020202020204" pitchFamily="34" charset="0"/>
              <a:buChar char="•"/>
            </a:pPr>
            <a:r>
              <a:rPr lang="en-US" sz="2400" dirty="0">
                <a:solidFill>
                  <a:schemeClr val="dk1"/>
                </a:solidFill>
              </a:rPr>
              <a:t>System Updates (Database)</a:t>
            </a:r>
          </a:p>
          <a:p>
            <a:pPr marL="800100" lvl="1" indent="-342900">
              <a:buFont typeface="Arial" panose="020B0604020202020204" pitchFamily="34" charset="0"/>
              <a:buChar char="•"/>
            </a:pPr>
            <a:r>
              <a:rPr lang="en-US" sz="2400" dirty="0">
                <a:solidFill>
                  <a:schemeClr val="dk1"/>
                </a:solidFill>
              </a:rPr>
              <a:t>What’s on the horizon</a:t>
            </a:r>
          </a:p>
          <a:p>
            <a:pPr marL="1257300" lvl="2" indent="-342900">
              <a:buFont typeface="Arial" panose="020B0604020202020204" pitchFamily="34" charset="0"/>
              <a:buChar char="•"/>
            </a:pPr>
            <a:r>
              <a:rPr lang="en-US" sz="2400" dirty="0">
                <a:solidFill>
                  <a:schemeClr val="dk1"/>
                </a:solidFill>
              </a:rPr>
              <a:t>Validation updates</a:t>
            </a:r>
          </a:p>
          <a:p>
            <a:pPr marL="1257300" lvl="2" indent="-342900">
              <a:buFont typeface="Arial" panose="020B0604020202020204" pitchFamily="34" charset="0"/>
              <a:buChar char="•"/>
            </a:pPr>
            <a:r>
              <a:rPr lang="en-US" sz="2400" dirty="0">
                <a:solidFill>
                  <a:schemeClr val="dk1"/>
                </a:solidFill>
              </a:rPr>
              <a:t>Further NASA </a:t>
            </a:r>
            <a:r>
              <a:rPr lang="en-US" sz="2400" dirty="0" err="1">
                <a:solidFill>
                  <a:schemeClr val="dk1"/>
                </a:solidFill>
              </a:rPr>
              <a:t>Earthdata</a:t>
            </a:r>
            <a:r>
              <a:rPr lang="en-US" sz="2400" dirty="0">
                <a:solidFill>
                  <a:schemeClr val="dk1"/>
                </a:solidFill>
              </a:rPr>
              <a:t> integration</a:t>
            </a:r>
          </a:p>
        </p:txBody>
      </p:sp>
      <p:sp>
        <p:nvSpPr>
          <p:cNvPr id="3" name="TextBox 2">
            <a:extLst>
              <a:ext uri="{FF2B5EF4-FFF2-40B4-BE49-F238E27FC236}">
                <a16:creationId xmlns:a16="http://schemas.microsoft.com/office/drawing/2014/main" id="{309AD31C-773F-1E25-C4A4-F1ABDA4363AF}"/>
              </a:ext>
            </a:extLst>
          </p:cNvPr>
          <p:cNvSpPr txBox="1"/>
          <p:nvPr/>
        </p:nvSpPr>
        <p:spPr>
          <a:xfrm>
            <a:off x="558074" y="5205168"/>
            <a:ext cx="7915307" cy="830997"/>
          </a:xfrm>
          <a:prstGeom prst="rect">
            <a:avLst/>
          </a:prstGeom>
          <a:noFill/>
        </p:spPr>
        <p:txBody>
          <a:bodyPr wrap="square">
            <a:spAutoFit/>
          </a:bodyPr>
          <a:lstStyle/>
          <a:p>
            <a:r>
              <a:rPr lang="en-US" sz="2400" dirty="0">
                <a:solidFill>
                  <a:schemeClr val="dk1"/>
                </a:solidFill>
              </a:rPr>
              <a:t>Conversation and discussion very much welcomed; please ask questions during or after.</a:t>
            </a:r>
          </a:p>
        </p:txBody>
      </p:sp>
    </p:spTree>
    <p:extLst>
      <p:ext uri="{BB962C8B-B14F-4D97-AF65-F5344CB8AC3E}">
        <p14:creationId xmlns:p14="http://schemas.microsoft.com/office/powerpoint/2010/main" val="380183057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7261A6-E963-A35A-E65E-0511E88159C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BE58F8E-4E56-9820-3E30-5C85E4C9A427}"/>
              </a:ext>
            </a:extLst>
          </p:cNvPr>
          <p:cNvSpPr txBox="1"/>
          <p:nvPr/>
        </p:nvSpPr>
        <p:spPr>
          <a:xfrm>
            <a:off x="1123675" y="301926"/>
            <a:ext cx="7045122"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Recently Archived Data Summary</a:t>
            </a:r>
            <a:endParaRPr lang="en-US" sz="2800" b="1" dirty="0">
              <a:cs typeface="Calibri"/>
            </a:endParaRPr>
          </a:p>
        </p:txBody>
      </p:sp>
      <p:sp>
        <p:nvSpPr>
          <p:cNvPr id="14" name="CustomShape 3">
            <a:extLst>
              <a:ext uri="{FF2B5EF4-FFF2-40B4-BE49-F238E27FC236}">
                <a16:creationId xmlns:a16="http://schemas.microsoft.com/office/drawing/2014/main" id="{8F2D4150-2461-0281-2164-FCB52609838F}"/>
              </a:ext>
            </a:extLst>
          </p:cNvPr>
          <p:cNvSpPr/>
          <p:nvPr/>
        </p:nvSpPr>
        <p:spPr>
          <a:xfrm>
            <a:off x="697154" y="1323989"/>
            <a:ext cx="7898164" cy="1151595"/>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t"/>
          <a:lstStyle/>
          <a:p>
            <a:pPr marL="285750" indent="-285750">
              <a:buFont typeface="Arial" panose="020B0604020202020204" pitchFamily="34" charset="0"/>
              <a:buChar char="•"/>
            </a:pPr>
            <a:r>
              <a:rPr lang="en-US" dirty="0"/>
              <a:t>19,500 data files from 190 cruises archived May 2024-2025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Further enriched by resubmissions (More on this later)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3" name="Picture 2" descr="A picture containing diagram&#10;&#10;AI-generated content may be incorrect.">
            <a:extLst>
              <a:ext uri="{FF2B5EF4-FFF2-40B4-BE49-F238E27FC236}">
                <a16:creationId xmlns:a16="http://schemas.microsoft.com/office/drawing/2014/main" id="{E3CA981A-C578-81B7-BC55-E62CC55649BA}"/>
              </a:ext>
            </a:extLst>
          </p:cNvPr>
          <p:cNvPicPr>
            <a:picLocks noChangeAspect="1"/>
          </p:cNvPicPr>
          <p:nvPr/>
        </p:nvPicPr>
        <p:blipFill rotWithShape="1">
          <a:blip r:embed="rId3">
            <a:extLst>
              <a:ext uri="{28A0092B-C50C-407E-A947-70E740481C1C}">
                <a14:useLocalDpi xmlns:a14="http://schemas.microsoft.com/office/drawing/2010/main" val="0"/>
              </a:ext>
            </a:extLst>
          </a:blip>
          <a:srcRect l="2340" t="23761" r="8124" b="14349"/>
          <a:stretch/>
        </p:blipFill>
        <p:spPr>
          <a:xfrm>
            <a:off x="1123675" y="2974428"/>
            <a:ext cx="6192853" cy="3210454"/>
          </a:xfrm>
          <a:prstGeom prst="rect">
            <a:avLst/>
          </a:prstGeom>
        </p:spPr>
      </p:pic>
    </p:spTree>
    <p:extLst>
      <p:ext uri="{BB962C8B-B14F-4D97-AF65-F5344CB8AC3E}">
        <p14:creationId xmlns:p14="http://schemas.microsoft.com/office/powerpoint/2010/main" val="380322565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0BC417-1052-807E-2039-E3016A2DE01C}"/>
            </a:ext>
          </a:extLst>
        </p:cNvPr>
        <p:cNvGrpSpPr/>
        <p:nvPr/>
      </p:nvGrpSpPr>
      <p:grpSpPr>
        <a:xfrm>
          <a:off x="0" y="0"/>
          <a:ext cx="0" cy="0"/>
          <a:chOff x="0" y="0"/>
          <a:chExt cx="0" cy="0"/>
        </a:xfrm>
      </p:grpSpPr>
      <p:pic>
        <p:nvPicPr>
          <p:cNvPr id="9" name="Picture 8" descr="PANTHYR (&quot;PAN-and-Tilt HYperspectral Radiometer&quot;) system and developer Dieter Vansteenwegen.">
            <a:extLst>
              <a:ext uri="{FF2B5EF4-FFF2-40B4-BE49-F238E27FC236}">
                <a16:creationId xmlns:a16="http://schemas.microsoft.com/office/drawing/2014/main" id="{13299431-4521-A196-A4DE-1D077D15A01E}"/>
              </a:ext>
            </a:extLst>
          </p:cNvPr>
          <p:cNvPicPr>
            <a:picLocks noChangeAspect="1"/>
          </p:cNvPicPr>
          <p:nvPr/>
        </p:nvPicPr>
        <p:blipFill>
          <a:blip r:embed="rId3"/>
          <a:stretch>
            <a:fillRect/>
          </a:stretch>
        </p:blipFill>
        <p:spPr>
          <a:xfrm>
            <a:off x="6400800" y="1557698"/>
            <a:ext cx="2057400" cy="1543050"/>
          </a:xfrm>
          <a:prstGeom prst="rect">
            <a:avLst/>
          </a:prstGeom>
        </p:spPr>
      </p:pic>
      <p:pic>
        <p:nvPicPr>
          <p:cNvPr id="10" name="Picture 9" descr="Patrick Gray next to CTD near Cape Sounion, Greece.">
            <a:extLst>
              <a:ext uri="{FF2B5EF4-FFF2-40B4-BE49-F238E27FC236}">
                <a16:creationId xmlns:a16="http://schemas.microsoft.com/office/drawing/2014/main" id="{864AE0E0-7AAF-D068-678B-9677C9556E47}"/>
              </a:ext>
            </a:extLst>
          </p:cNvPr>
          <p:cNvPicPr>
            <a:picLocks noChangeAspect="1"/>
          </p:cNvPicPr>
          <p:nvPr/>
        </p:nvPicPr>
        <p:blipFill>
          <a:blip r:embed="rId4"/>
          <a:stretch>
            <a:fillRect/>
          </a:stretch>
        </p:blipFill>
        <p:spPr>
          <a:xfrm>
            <a:off x="6400801" y="4059811"/>
            <a:ext cx="2057400" cy="1543050"/>
          </a:xfrm>
          <a:prstGeom prst="rect">
            <a:avLst/>
          </a:prstGeom>
        </p:spPr>
      </p:pic>
      <p:pic>
        <p:nvPicPr>
          <p:cNvPr id="11" name="Picture 10" descr="A group of 12 people stand on board a ship. They are all lined up in an arc facing the camera for the picture. Some of the people are wearing orange life vests and many of them are wearing hats as well. The floor of the ship is a gray color with some rusted splotches on it. The background of the image shows a light blue sky that is covered in billowing gray clouds.">
            <a:extLst>
              <a:ext uri="{FF2B5EF4-FFF2-40B4-BE49-F238E27FC236}">
                <a16:creationId xmlns:a16="http://schemas.microsoft.com/office/drawing/2014/main" id="{3D61D09C-351D-4FF0-939F-0FDB14710C4D}"/>
              </a:ext>
            </a:extLst>
          </p:cNvPr>
          <p:cNvPicPr>
            <a:picLocks noChangeAspect="1"/>
          </p:cNvPicPr>
          <p:nvPr/>
        </p:nvPicPr>
        <p:blipFill>
          <a:blip r:embed="rId5"/>
          <a:stretch>
            <a:fillRect/>
          </a:stretch>
        </p:blipFill>
        <p:spPr>
          <a:xfrm>
            <a:off x="3937107" y="1552895"/>
            <a:ext cx="2057400" cy="1543050"/>
          </a:xfrm>
          <a:prstGeom prst="rect">
            <a:avLst/>
          </a:prstGeom>
        </p:spPr>
      </p:pic>
      <p:pic>
        <p:nvPicPr>
          <p:cNvPr id="12" name="Picture 11" descr="Two women are on a boat working on data collection. The woman to the left has blonde hair, is wearing glasses, and is wearing a life jacket, a long sleeved shirt and khaki pants. She is holding a container. The woman to the right has dark brown hair, is wearing sunglasses, and is wearing a life jacket, a black t-shirt, and gray pants. She is sitting and holding a tube into the container the other woman is holding. The background shows the blue waters of the lake and a light blue sky covered in clouds.">
            <a:extLst>
              <a:ext uri="{FF2B5EF4-FFF2-40B4-BE49-F238E27FC236}">
                <a16:creationId xmlns:a16="http://schemas.microsoft.com/office/drawing/2014/main" id="{C6125926-26E7-2CB2-A494-C906B5F14BEA}"/>
              </a:ext>
            </a:extLst>
          </p:cNvPr>
          <p:cNvPicPr>
            <a:picLocks noChangeAspect="1"/>
          </p:cNvPicPr>
          <p:nvPr/>
        </p:nvPicPr>
        <p:blipFill>
          <a:blip r:embed="rId6"/>
          <a:stretch>
            <a:fillRect/>
          </a:stretch>
        </p:blipFill>
        <p:spPr>
          <a:xfrm>
            <a:off x="3937107" y="4062043"/>
            <a:ext cx="2057400" cy="1548194"/>
          </a:xfrm>
          <a:prstGeom prst="rect">
            <a:avLst/>
          </a:prstGeom>
        </p:spPr>
      </p:pic>
      <p:pic>
        <p:nvPicPr>
          <p:cNvPr id="14" name="Picture 13" descr="Qr code&#10;&#10;AI-generated content may be incorrect.">
            <a:extLst>
              <a:ext uri="{FF2B5EF4-FFF2-40B4-BE49-F238E27FC236}">
                <a16:creationId xmlns:a16="http://schemas.microsoft.com/office/drawing/2014/main" id="{04316EC0-ED63-D36B-E883-9110CB8B6F73}"/>
              </a:ext>
            </a:extLst>
          </p:cNvPr>
          <p:cNvPicPr>
            <a:picLocks noChangeAspect="1"/>
          </p:cNvPicPr>
          <p:nvPr/>
        </p:nvPicPr>
        <p:blipFill>
          <a:blip r:embed="rId7"/>
          <a:stretch>
            <a:fillRect/>
          </a:stretch>
        </p:blipFill>
        <p:spPr>
          <a:xfrm>
            <a:off x="7572616" y="3187914"/>
            <a:ext cx="631052" cy="645460"/>
          </a:xfrm>
          <a:prstGeom prst="rect">
            <a:avLst/>
          </a:prstGeom>
        </p:spPr>
      </p:pic>
      <p:graphicFrame>
        <p:nvGraphicFramePr>
          <p:cNvPr id="3" name="Table 2">
            <a:extLst>
              <a:ext uri="{FF2B5EF4-FFF2-40B4-BE49-F238E27FC236}">
                <a16:creationId xmlns:a16="http://schemas.microsoft.com/office/drawing/2014/main" id="{2E3779D9-559B-2049-7BA3-7AD943929D75}"/>
              </a:ext>
            </a:extLst>
          </p:cNvPr>
          <p:cNvGraphicFramePr>
            <a:graphicFrameLocks noGrp="1"/>
          </p:cNvGraphicFramePr>
          <p:nvPr/>
        </p:nvGraphicFramePr>
        <p:xfrm>
          <a:off x="312163" y="1558419"/>
          <a:ext cx="2956892" cy="4463195"/>
        </p:xfrm>
        <a:graphic>
          <a:graphicData uri="http://schemas.openxmlformats.org/drawingml/2006/table">
            <a:tbl>
              <a:tblPr firstRow="1" bandRow="1">
                <a:tableStyleId>{7E9639D4-E3E2-4D34-9284-5A2195B3D0D7}</a:tableStyleId>
              </a:tblPr>
              <a:tblGrid>
                <a:gridCol w="1195828">
                  <a:extLst>
                    <a:ext uri="{9D8B030D-6E8A-4147-A177-3AD203B41FA5}">
                      <a16:colId xmlns:a16="http://schemas.microsoft.com/office/drawing/2014/main" val="2032100216"/>
                    </a:ext>
                  </a:extLst>
                </a:gridCol>
                <a:gridCol w="1761064">
                  <a:extLst>
                    <a:ext uri="{9D8B030D-6E8A-4147-A177-3AD203B41FA5}">
                      <a16:colId xmlns:a16="http://schemas.microsoft.com/office/drawing/2014/main" val="1399611664"/>
                    </a:ext>
                  </a:extLst>
                </a:gridCol>
              </a:tblGrid>
              <a:tr h="167164">
                <a:tc>
                  <a:txBody>
                    <a:bodyPr/>
                    <a:lstStyle/>
                    <a:p>
                      <a:pPr algn="ctr" fontAlgn="ctr"/>
                      <a:r>
                        <a:rPr lang="en-US" sz="1100" u="none" strike="noStrike">
                          <a:solidFill>
                            <a:srgbClr val="000000"/>
                          </a:solidFill>
                          <a:effectLst/>
                        </a:rPr>
                        <a:t>Main PI name</a:t>
                      </a:r>
                    </a:p>
                  </a:txBody>
                  <a:tcPr marL="7144" marR="7144" marT="7144" marB="0" anchor="ctr">
                    <a:solidFill>
                      <a:schemeClr val="bg1">
                        <a:lumMod val="95000"/>
                      </a:schemeClr>
                    </a:solidFill>
                  </a:tcPr>
                </a:tc>
                <a:tc>
                  <a:txBody>
                    <a:bodyPr/>
                    <a:lstStyle/>
                    <a:p>
                      <a:pPr algn="ctr" fontAlgn="ctr"/>
                      <a:r>
                        <a:rPr lang="en-US" sz="1100" u="none" strike="noStrike" err="1">
                          <a:solidFill>
                            <a:srgbClr val="000000"/>
                          </a:solidFill>
                          <a:effectLst/>
                        </a:rPr>
                        <a:t>SeaBASS</a:t>
                      </a:r>
                      <a:r>
                        <a:rPr lang="en-US" sz="1100" u="none" strike="noStrike">
                          <a:solidFill>
                            <a:srgbClr val="000000"/>
                          </a:solidFill>
                          <a:effectLst/>
                        </a:rPr>
                        <a:t> experiment name</a:t>
                      </a:r>
                    </a:p>
                  </a:txBody>
                  <a:tcPr marL="7144" marR="7144" marT="7144" marB="0" anchor="ctr">
                    <a:solidFill>
                      <a:schemeClr val="bg1">
                        <a:lumMod val="95000"/>
                      </a:schemeClr>
                    </a:solidFill>
                  </a:tcPr>
                </a:tc>
                <a:extLst>
                  <a:ext uri="{0D108BD9-81ED-4DB2-BD59-A6C34878D82A}">
                    <a16:rowId xmlns:a16="http://schemas.microsoft.com/office/drawing/2014/main" val="4138502894"/>
                  </a:ext>
                </a:extLst>
              </a:tr>
              <a:tr h="162224">
                <a:tc>
                  <a:txBody>
                    <a:bodyPr/>
                    <a:lstStyle/>
                    <a:p>
                      <a:pPr algn="ctr" fontAlgn="ctr"/>
                      <a:r>
                        <a:rPr lang="en-US" sz="900" u="none" strike="noStrike">
                          <a:solidFill>
                            <a:srgbClr val="000000"/>
                          </a:solidFill>
                          <a:effectLst/>
                        </a:rPr>
                        <a:t>B. K. Grunert</a:t>
                      </a:r>
                    </a:p>
                  </a:txBody>
                  <a:tcPr marL="7144" marR="7144" marT="7144" marB="0" anchor="ctr">
                    <a:solidFill>
                      <a:srgbClr val="E8F9FF"/>
                    </a:solidFill>
                  </a:tcPr>
                </a:tc>
                <a:tc>
                  <a:txBody>
                    <a:bodyPr/>
                    <a:lstStyle/>
                    <a:p>
                      <a:pPr algn="ctr" fontAlgn="ctr"/>
                      <a:r>
                        <a:rPr lang="en-US" sz="900" u="none" strike="noStrike">
                          <a:solidFill>
                            <a:srgbClr val="000000"/>
                          </a:solidFill>
                          <a:effectLst/>
                        </a:rPr>
                        <a:t>PVST_PRINGLS</a:t>
                      </a:r>
                    </a:p>
                  </a:txBody>
                  <a:tcPr marL="7144" marR="7144" marT="7144" marB="0" anchor="ctr">
                    <a:solidFill>
                      <a:srgbClr val="E8F9FF"/>
                    </a:solidFill>
                  </a:tcPr>
                </a:tc>
                <a:extLst>
                  <a:ext uri="{0D108BD9-81ED-4DB2-BD59-A6C34878D82A}">
                    <a16:rowId xmlns:a16="http://schemas.microsoft.com/office/drawing/2014/main" val="3452580928"/>
                  </a:ext>
                </a:extLst>
              </a:tr>
              <a:tr h="162224">
                <a:tc>
                  <a:txBody>
                    <a:bodyPr/>
                    <a:lstStyle/>
                    <a:p>
                      <a:pPr algn="ctr" fontAlgn="ctr"/>
                      <a:r>
                        <a:rPr lang="en-US" sz="900" u="none" strike="noStrike">
                          <a:solidFill>
                            <a:srgbClr val="000000"/>
                          </a:solidFill>
                          <a:effectLst/>
                        </a:rPr>
                        <a:t>A. Chase</a:t>
                      </a:r>
                    </a:p>
                  </a:txBody>
                  <a:tcPr marL="7144" marR="7144" marT="7144" marB="0" anchor="ctr">
                    <a:solidFill>
                      <a:srgbClr val="E8F9FF"/>
                    </a:solidFill>
                  </a:tcPr>
                </a:tc>
                <a:tc>
                  <a:txBody>
                    <a:bodyPr/>
                    <a:lstStyle/>
                    <a:p>
                      <a:pPr algn="ctr" fontAlgn="ctr"/>
                      <a:r>
                        <a:rPr lang="en-US" sz="900" u="none" strike="noStrike">
                          <a:solidFill>
                            <a:srgbClr val="000000"/>
                          </a:solidFill>
                          <a:effectLst/>
                        </a:rPr>
                        <a:t>PVST_SOPACE, TARA_EUROPA</a:t>
                      </a:r>
                    </a:p>
                  </a:txBody>
                  <a:tcPr marL="7144" marR="7144" marT="7144" marB="0" anchor="ctr">
                    <a:solidFill>
                      <a:srgbClr val="E8F9FF"/>
                    </a:solidFill>
                  </a:tcPr>
                </a:tc>
                <a:extLst>
                  <a:ext uri="{0D108BD9-81ED-4DB2-BD59-A6C34878D82A}">
                    <a16:rowId xmlns:a16="http://schemas.microsoft.com/office/drawing/2014/main" val="39697150"/>
                  </a:ext>
                </a:extLst>
              </a:tr>
              <a:tr h="165686">
                <a:tc>
                  <a:txBody>
                    <a:bodyPr/>
                    <a:lstStyle/>
                    <a:p>
                      <a:pPr algn="ctr" fontAlgn="ctr"/>
                      <a:r>
                        <a:rPr lang="en-US" sz="900" u="none" strike="noStrike">
                          <a:solidFill>
                            <a:srgbClr val="000000"/>
                          </a:solidFill>
                          <a:effectLst/>
                        </a:rPr>
                        <a:t>R. Foster</a:t>
                      </a:r>
                    </a:p>
                  </a:txBody>
                  <a:tcPr marL="7144" marR="7144" marT="7144" marB="0" anchor="ctr">
                    <a:solidFill>
                      <a:srgbClr val="E8F9FF"/>
                    </a:solidFill>
                  </a:tcPr>
                </a:tc>
                <a:tc>
                  <a:txBody>
                    <a:bodyPr/>
                    <a:lstStyle/>
                    <a:p>
                      <a:pPr algn="ctr" fontAlgn="ctr"/>
                      <a:r>
                        <a:rPr lang="en-US" sz="900" u="none" strike="noStrike">
                          <a:solidFill>
                            <a:srgbClr val="000000"/>
                          </a:solidFill>
                          <a:effectLst/>
                        </a:rPr>
                        <a:t>PVST_POL</a:t>
                      </a:r>
                    </a:p>
                  </a:txBody>
                  <a:tcPr marL="7144" marR="7144" marT="7144" marB="0" anchor="ctr">
                    <a:solidFill>
                      <a:srgbClr val="E8F9FF"/>
                    </a:solidFill>
                  </a:tcPr>
                </a:tc>
                <a:extLst>
                  <a:ext uri="{0D108BD9-81ED-4DB2-BD59-A6C34878D82A}">
                    <a16:rowId xmlns:a16="http://schemas.microsoft.com/office/drawing/2014/main" val="1501413469"/>
                  </a:ext>
                </a:extLst>
              </a:tr>
              <a:tr h="147677">
                <a:tc>
                  <a:txBody>
                    <a:bodyPr/>
                    <a:lstStyle/>
                    <a:p>
                      <a:pPr algn="ctr" fontAlgn="ctr"/>
                      <a:r>
                        <a:rPr lang="en-US" sz="900" u="none" strike="noStrike">
                          <a:solidFill>
                            <a:srgbClr val="000000"/>
                          </a:solidFill>
                          <a:effectLst/>
                        </a:rPr>
                        <a:t>F. </a:t>
                      </a:r>
                      <a:r>
                        <a:rPr lang="en-US" sz="900" u="none" strike="noStrike" err="1">
                          <a:solidFill>
                            <a:srgbClr val="000000"/>
                          </a:solidFill>
                          <a:effectLst/>
                        </a:rPr>
                        <a:t>Henderikx</a:t>
                      </a:r>
                      <a:r>
                        <a:rPr lang="en-US" sz="900" u="none" strike="noStrike">
                          <a:solidFill>
                            <a:srgbClr val="000000"/>
                          </a:solidFill>
                          <a:effectLst/>
                        </a:rPr>
                        <a:t>-Freitas</a:t>
                      </a:r>
                    </a:p>
                  </a:txBody>
                  <a:tcPr marL="7144" marR="7144" marT="7144" marB="0" anchor="ctr">
                    <a:solidFill>
                      <a:srgbClr val="E8F9FF"/>
                    </a:solidFill>
                  </a:tcPr>
                </a:tc>
                <a:tc>
                  <a:txBody>
                    <a:bodyPr/>
                    <a:lstStyle/>
                    <a:p>
                      <a:pPr algn="ctr" fontAlgn="ctr"/>
                      <a:r>
                        <a:rPr lang="en-US" sz="900" u="none" strike="noStrike">
                          <a:solidFill>
                            <a:srgbClr val="000000"/>
                          </a:solidFill>
                          <a:effectLst/>
                        </a:rPr>
                        <a:t>PVST_HOTPACE</a:t>
                      </a:r>
                    </a:p>
                  </a:txBody>
                  <a:tcPr marL="7144" marR="7144" marT="7144" marB="0" anchor="ctr">
                    <a:solidFill>
                      <a:srgbClr val="E8F9FF"/>
                    </a:solidFill>
                  </a:tcPr>
                </a:tc>
                <a:extLst>
                  <a:ext uri="{0D108BD9-81ED-4DB2-BD59-A6C34878D82A}">
                    <a16:rowId xmlns:a16="http://schemas.microsoft.com/office/drawing/2014/main" val="2084665939"/>
                  </a:ext>
                </a:extLst>
              </a:tr>
              <a:tr h="162224">
                <a:tc>
                  <a:txBody>
                    <a:bodyPr/>
                    <a:lstStyle/>
                    <a:p>
                      <a:pPr marL="0" algn="ctr" defTabSz="914400" rtl="0" eaLnBrk="1" fontAlgn="ctr" latinLnBrk="0" hangingPunct="1"/>
                      <a:r>
                        <a:rPr lang="en-US" sz="900" u="none" strike="noStrike" kern="1200">
                          <a:solidFill>
                            <a:srgbClr val="000000"/>
                          </a:solidFill>
                          <a:effectLst/>
                        </a:rPr>
                        <a:t>S. </a:t>
                      </a:r>
                      <a:r>
                        <a:rPr lang="en-US" sz="900" u="none" strike="noStrike" kern="1200" err="1">
                          <a:solidFill>
                            <a:srgbClr val="000000"/>
                          </a:solidFill>
                          <a:effectLst/>
                        </a:rPr>
                        <a:t>Maritorena</a:t>
                      </a:r>
                      <a:endParaRPr lang="en-US" sz="900" u="none" strike="noStrike" kern="1200">
                        <a:solidFill>
                          <a:srgbClr val="000000"/>
                        </a:solidFill>
                        <a:effectLst/>
                      </a:endParaRPr>
                    </a:p>
                  </a:txBody>
                  <a:tcPr marL="7144" marR="7144" marT="7144" marB="0" anchor="ctr">
                    <a:solidFill>
                      <a:srgbClr val="E8F9FF"/>
                    </a:solidFill>
                  </a:tcPr>
                </a:tc>
                <a:tc>
                  <a:txBody>
                    <a:bodyPr/>
                    <a:lstStyle/>
                    <a:p>
                      <a:pPr marL="0" algn="ctr" defTabSz="914400" rtl="0" eaLnBrk="1" fontAlgn="ctr" latinLnBrk="0" hangingPunct="1"/>
                      <a:r>
                        <a:rPr lang="en-US" sz="900" u="none" strike="noStrike" kern="1200">
                          <a:solidFill>
                            <a:srgbClr val="000000"/>
                          </a:solidFill>
                          <a:effectLst/>
                        </a:rPr>
                        <a:t>PVST_SBCR</a:t>
                      </a:r>
                    </a:p>
                  </a:txBody>
                  <a:tcPr marL="7144" marR="7144" marT="7144" marB="0" anchor="ctr">
                    <a:solidFill>
                      <a:srgbClr val="E8F9FF"/>
                    </a:solidFill>
                  </a:tcPr>
                </a:tc>
                <a:extLst>
                  <a:ext uri="{0D108BD9-81ED-4DB2-BD59-A6C34878D82A}">
                    <a16:rowId xmlns:a16="http://schemas.microsoft.com/office/drawing/2014/main" val="71795284"/>
                  </a:ext>
                </a:extLst>
              </a:tr>
              <a:tr h="162224">
                <a:tc>
                  <a:txBody>
                    <a:bodyPr/>
                    <a:lstStyle/>
                    <a:p>
                      <a:pPr algn="ctr" fontAlgn="ctr"/>
                      <a:r>
                        <a:rPr lang="en-US" sz="900" u="none" strike="noStrike">
                          <a:solidFill>
                            <a:srgbClr val="000000"/>
                          </a:solidFill>
                          <a:effectLst/>
                        </a:rPr>
                        <a:t>M. Ondrusek</a:t>
                      </a:r>
                    </a:p>
                  </a:txBody>
                  <a:tcPr marL="7144" marR="7144" marT="7144" marB="0" anchor="ctr">
                    <a:solidFill>
                      <a:srgbClr val="E8F9FF"/>
                    </a:solidFill>
                  </a:tcPr>
                </a:tc>
                <a:tc>
                  <a:txBody>
                    <a:bodyPr/>
                    <a:lstStyle/>
                    <a:p>
                      <a:pPr algn="ctr" fontAlgn="ctr"/>
                      <a:r>
                        <a:rPr lang="en-US" sz="900" u="none" strike="noStrike">
                          <a:solidFill>
                            <a:srgbClr val="242424"/>
                          </a:solidFill>
                          <a:effectLst/>
                        </a:rPr>
                        <a:t>VIIRS_VALIDATION, PACE-PAX</a:t>
                      </a:r>
                    </a:p>
                  </a:txBody>
                  <a:tcPr marL="7144" marR="7144" marT="7144" marB="0" anchor="ctr">
                    <a:solidFill>
                      <a:srgbClr val="E8F9FF"/>
                    </a:solidFill>
                  </a:tcPr>
                </a:tc>
                <a:extLst>
                  <a:ext uri="{0D108BD9-81ED-4DB2-BD59-A6C34878D82A}">
                    <a16:rowId xmlns:a16="http://schemas.microsoft.com/office/drawing/2014/main" val="1364393464"/>
                  </a:ext>
                </a:extLst>
              </a:tr>
              <a:tr h="162224">
                <a:tc>
                  <a:txBody>
                    <a:bodyPr/>
                    <a:lstStyle/>
                    <a:p>
                      <a:pPr algn="ctr" fontAlgn="ctr"/>
                      <a:r>
                        <a:rPr lang="en-US" sz="900" u="none" strike="noStrike">
                          <a:solidFill>
                            <a:srgbClr val="000000"/>
                          </a:solidFill>
                          <a:effectLst/>
                        </a:rPr>
                        <a:t>K. Turpie</a:t>
                      </a:r>
                    </a:p>
                  </a:txBody>
                  <a:tcPr marL="7144" marR="7144" marT="7144" marB="0" anchor="ctr">
                    <a:solidFill>
                      <a:srgbClr val="E8F9FF"/>
                    </a:solidFill>
                  </a:tcPr>
                </a:tc>
                <a:tc>
                  <a:txBody>
                    <a:bodyPr/>
                    <a:lstStyle/>
                    <a:p>
                      <a:pPr algn="ctr" fontAlgn="ctr"/>
                      <a:r>
                        <a:rPr lang="en-US" sz="900" u="none" strike="noStrike">
                          <a:solidFill>
                            <a:srgbClr val="000000"/>
                          </a:solidFill>
                          <a:effectLst/>
                        </a:rPr>
                        <a:t>PVST_WATERHYPERNET*</a:t>
                      </a:r>
                    </a:p>
                  </a:txBody>
                  <a:tcPr marL="7144" marR="7144" marT="7144" marB="0" anchor="ctr">
                    <a:solidFill>
                      <a:srgbClr val="E8F9FF"/>
                    </a:solidFill>
                  </a:tcPr>
                </a:tc>
                <a:extLst>
                  <a:ext uri="{0D108BD9-81ED-4DB2-BD59-A6C34878D82A}">
                    <a16:rowId xmlns:a16="http://schemas.microsoft.com/office/drawing/2014/main" val="32521195"/>
                  </a:ext>
                </a:extLst>
              </a:tr>
              <a:tr h="281464">
                <a:tc>
                  <a:txBody>
                    <a:bodyPr/>
                    <a:lstStyle/>
                    <a:p>
                      <a:pPr algn="ctr" fontAlgn="ctr"/>
                      <a:r>
                        <a:rPr lang="en-US" sz="900" u="none" strike="noStrike">
                          <a:solidFill>
                            <a:srgbClr val="000000"/>
                          </a:solidFill>
                          <a:effectLst/>
                        </a:rPr>
                        <a:t>J. Goes</a:t>
                      </a:r>
                    </a:p>
                  </a:txBody>
                  <a:tcPr marL="7144" marR="7144" marT="7144" marB="0" anchor="ctr">
                    <a:solidFill>
                      <a:srgbClr val="E8F9FF"/>
                    </a:solidFill>
                  </a:tcPr>
                </a:tc>
                <a:tc>
                  <a:txBody>
                    <a:bodyPr/>
                    <a:lstStyle/>
                    <a:p>
                      <a:pPr algn="ctr" fontAlgn="ctr"/>
                      <a:r>
                        <a:rPr lang="en-US" sz="900" u="none" strike="noStrike">
                          <a:solidFill>
                            <a:srgbClr val="000000"/>
                          </a:solidFill>
                          <a:effectLst/>
                        </a:rPr>
                        <a:t>PVST_NORTHERN_INDIAN_OCEAN</a:t>
                      </a:r>
                    </a:p>
                  </a:txBody>
                  <a:tcPr marL="7144" marR="7144" marT="7144" marB="0" anchor="ctr">
                    <a:solidFill>
                      <a:srgbClr val="E8F9FF"/>
                    </a:solidFill>
                  </a:tcPr>
                </a:tc>
                <a:extLst>
                  <a:ext uri="{0D108BD9-81ED-4DB2-BD59-A6C34878D82A}">
                    <a16:rowId xmlns:a16="http://schemas.microsoft.com/office/drawing/2014/main" val="536343646"/>
                  </a:ext>
                </a:extLst>
              </a:tr>
              <a:tr h="162224">
                <a:tc>
                  <a:txBody>
                    <a:bodyPr/>
                    <a:lstStyle/>
                    <a:p>
                      <a:pPr algn="ctr" fontAlgn="ctr"/>
                      <a:r>
                        <a:rPr lang="en-US" sz="900" u="none" strike="noStrike">
                          <a:solidFill>
                            <a:srgbClr val="000000"/>
                          </a:solidFill>
                          <a:effectLst/>
                        </a:rPr>
                        <a:t>L. S. Guild</a:t>
                      </a:r>
                    </a:p>
                  </a:txBody>
                  <a:tcPr marL="7144" marR="7144" marT="7144" marB="0" anchor="ctr">
                    <a:solidFill>
                      <a:srgbClr val="F3FAF0"/>
                    </a:solidFill>
                  </a:tcPr>
                </a:tc>
                <a:tc>
                  <a:txBody>
                    <a:bodyPr/>
                    <a:lstStyle/>
                    <a:p>
                      <a:pPr algn="ctr" fontAlgn="ctr"/>
                      <a:r>
                        <a:rPr lang="en-US" sz="900" u="none" strike="noStrike">
                          <a:solidFill>
                            <a:srgbClr val="000000"/>
                          </a:solidFill>
                          <a:effectLst/>
                        </a:rPr>
                        <a:t>PVST_AIRSHARP</a:t>
                      </a:r>
                    </a:p>
                  </a:txBody>
                  <a:tcPr marL="7144" marR="7144" marT="7144" marB="0" anchor="ctr">
                    <a:solidFill>
                      <a:srgbClr val="F3FAF0"/>
                    </a:solidFill>
                  </a:tcPr>
                </a:tc>
                <a:extLst>
                  <a:ext uri="{0D108BD9-81ED-4DB2-BD59-A6C34878D82A}">
                    <a16:rowId xmlns:a16="http://schemas.microsoft.com/office/drawing/2014/main" val="1460582462"/>
                  </a:ext>
                </a:extLst>
              </a:tr>
              <a:tr h="162224">
                <a:tc>
                  <a:txBody>
                    <a:bodyPr/>
                    <a:lstStyle/>
                    <a:p>
                      <a:pPr marL="0" algn="ctr" defTabSz="914400" rtl="0" eaLnBrk="1" fontAlgn="ctr" latinLnBrk="0" hangingPunct="1"/>
                      <a:r>
                        <a:rPr lang="en-US" sz="900" u="none" kern="1200">
                          <a:solidFill>
                            <a:srgbClr val="000000"/>
                          </a:solidFill>
                        </a:rPr>
                        <a:t>N. </a:t>
                      </a:r>
                      <a:r>
                        <a:rPr lang="en-US" sz="900" u="none" kern="1200" err="1">
                          <a:solidFill>
                            <a:srgbClr val="000000"/>
                          </a:solidFill>
                        </a:rPr>
                        <a:t>Haentjens</a:t>
                      </a:r>
                      <a:endParaRPr lang="en-US" sz="900" u="none" kern="1200">
                        <a:solidFill>
                          <a:srgbClr val="000000"/>
                        </a:solidFill>
                      </a:endParaRPr>
                    </a:p>
                  </a:txBody>
                  <a:tcPr marL="7144" marR="7144" marT="7144" marB="0" anchor="ctr">
                    <a:solidFill>
                      <a:srgbClr val="F3FAF0"/>
                    </a:solidFill>
                  </a:tcPr>
                </a:tc>
                <a:tc>
                  <a:txBody>
                    <a:bodyPr/>
                    <a:lstStyle/>
                    <a:p>
                      <a:pPr marL="0" algn="ctr" defTabSz="914400" rtl="0" eaLnBrk="1" fontAlgn="ctr" latinLnBrk="0" hangingPunct="1"/>
                      <a:r>
                        <a:rPr lang="en-US" sz="900" u="none" kern="1200">
                          <a:solidFill>
                            <a:srgbClr val="000000"/>
                          </a:solidFill>
                        </a:rPr>
                        <a:t>PVST_VOSDIUP</a:t>
                      </a:r>
                    </a:p>
                  </a:txBody>
                  <a:tcPr marL="7144" marR="7144" marT="7144" marB="0" anchor="ctr">
                    <a:solidFill>
                      <a:srgbClr val="F3FAF0"/>
                    </a:solidFill>
                  </a:tcPr>
                </a:tc>
                <a:extLst>
                  <a:ext uri="{0D108BD9-81ED-4DB2-BD59-A6C34878D82A}">
                    <a16:rowId xmlns:a16="http://schemas.microsoft.com/office/drawing/2014/main" val="2040634644"/>
                  </a:ext>
                </a:extLst>
              </a:tr>
              <a:tr h="162224">
                <a:tc>
                  <a:txBody>
                    <a:bodyPr/>
                    <a:lstStyle/>
                    <a:p>
                      <a:pPr marL="0" algn="ctr" defTabSz="914400" rtl="0" eaLnBrk="1" fontAlgn="ctr" latinLnBrk="0" hangingPunct="1"/>
                      <a:r>
                        <a:rPr lang="en-US" sz="900" u="none" kern="1200">
                          <a:solidFill>
                            <a:srgbClr val="000000"/>
                          </a:solidFill>
                        </a:rPr>
                        <a:t>X. Zhang</a:t>
                      </a:r>
                    </a:p>
                  </a:txBody>
                  <a:tcPr marL="7144" marR="7144" marT="7144" marB="0" anchor="ctr">
                    <a:solidFill>
                      <a:srgbClr val="F3FAF0"/>
                    </a:solidFill>
                  </a:tcPr>
                </a:tc>
                <a:tc>
                  <a:txBody>
                    <a:bodyPr/>
                    <a:lstStyle/>
                    <a:p>
                      <a:pPr marL="0" algn="ctr" defTabSz="914400" rtl="0" eaLnBrk="1" fontAlgn="ctr" latinLnBrk="0" hangingPunct="1"/>
                      <a:r>
                        <a:rPr lang="en-US" sz="900" u="none" kern="1200">
                          <a:solidFill>
                            <a:srgbClr val="000000"/>
                          </a:solidFill>
                        </a:rPr>
                        <a:t>PVST_AUV_GOM</a:t>
                      </a:r>
                    </a:p>
                  </a:txBody>
                  <a:tcPr marL="7144" marR="7144" marT="7144" marB="0" anchor="ctr">
                    <a:solidFill>
                      <a:srgbClr val="F3FAF0"/>
                    </a:solidFill>
                  </a:tcPr>
                </a:tc>
                <a:extLst>
                  <a:ext uri="{0D108BD9-81ED-4DB2-BD59-A6C34878D82A}">
                    <a16:rowId xmlns:a16="http://schemas.microsoft.com/office/drawing/2014/main" val="827949006"/>
                  </a:ext>
                </a:extLst>
              </a:tr>
              <a:tr h="162224">
                <a:tc>
                  <a:txBody>
                    <a:bodyPr/>
                    <a:lstStyle/>
                    <a:p>
                      <a:pPr marL="0" algn="ctr" defTabSz="914400" rtl="0" eaLnBrk="1" fontAlgn="ctr" latinLnBrk="0" hangingPunct="1"/>
                      <a:r>
                        <a:rPr lang="en-US" sz="900" u="none" kern="1200">
                          <a:solidFill>
                            <a:srgbClr val="000000"/>
                          </a:solidFill>
                        </a:rPr>
                        <a:t>O. Torres</a:t>
                      </a:r>
                    </a:p>
                  </a:txBody>
                  <a:tcPr marL="7144" marR="7144" marT="7144" marB="0" anchor="ctr"/>
                </a:tc>
                <a:tc>
                  <a:txBody>
                    <a:bodyPr/>
                    <a:lstStyle/>
                    <a:p>
                      <a:pPr marL="0" algn="ctr" defTabSz="914400" rtl="0" eaLnBrk="1" fontAlgn="ctr" latinLnBrk="0" hangingPunct="1"/>
                      <a:r>
                        <a:rPr lang="en-US" sz="900" u="none" kern="1200">
                          <a:solidFill>
                            <a:srgbClr val="000000"/>
                          </a:solidFill>
                        </a:rPr>
                        <a:t>PVST_UVAAP</a:t>
                      </a:r>
                    </a:p>
                  </a:txBody>
                  <a:tcPr marL="7144" marR="7144" marT="7144" marB="0" anchor="ctr"/>
                </a:tc>
                <a:extLst>
                  <a:ext uri="{0D108BD9-81ED-4DB2-BD59-A6C34878D82A}">
                    <a16:rowId xmlns:a16="http://schemas.microsoft.com/office/drawing/2014/main" val="1974962153"/>
                  </a:ext>
                </a:extLst>
              </a:tr>
              <a:tr h="162224">
                <a:tc>
                  <a:txBody>
                    <a:bodyPr/>
                    <a:lstStyle/>
                    <a:p>
                      <a:pPr marL="0" algn="ctr" defTabSz="914400" rtl="0" eaLnBrk="1" fontAlgn="ctr" latinLnBrk="0" hangingPunct="1"/>
                      <a:r>
                        <a:rPr lang="en-US" sz="900" u="none" kern="1200">
                          <a:solidFill>
                            <a:srgbClr val="000000"/>
                          </a:solidFill>
                        </a:rPr>
                        <a:t>S. Tsay</a:t>
                      </a:r>
                    </a:p>
                  </a:txBody>
                  <a:tcPr marL="7144" marR="7144" marT="7144" marB="0" anchor="ctr"/>
                </a:tc>
                <a:tc>
                  <a:txBody>
                    <a:bodyPr/>
                    <a:lstStyle/>
                    <a:p>
                      <a:pPr marL="0" algn="ctr" defTabSz="914400" rtl="0" eaLnBrk="1" fontAlgn="ctr" latinLnBrk="0" hangingPunct="1"/>
                      <a:r>
                        <a:rPr lang="en-US" sz="900" u="none" kern="1200">
                          <a:solidFill>
                            <a:srgbClr val="000000"/>
                          </a:solidFill>
                        </a:rPr>
                        <a:t>PVST_SMART</a:t>
                      </a:r>
                    </a:p>
                  </a:txBody>
                  <a:tcPr marL="7144" marR="7144" marT="7144" marB="0" anchor="ctr"/>
                </a:tc>
                <a:extLst>
                  <a:ext uri="{0D108BD9-81ED-4DB2-BD59-A6C34878D82A}">
                    <a16:rowId xmlns:a16="http://schemas.microsoft.com/office/drawing/2014/main" val="1238831760"/>
                  </a:ext>
                </a:extLst>
              </a:tr>
              <a:tr h="162224">
                <a:tc>
                  <a:txBody>
                    <a:bodyPr/>
                    <a:lstStyle/>
                    <a:p>
                      <a:pPr marL="0" algn="ctr" defTabSz="914400" rtl="0" eaLnBrk="1" fontAlgn="ctr" latinLnBrk="0" hangingPunct="1"/>
                      <a:r>
                        <a:rPr lang="en-US" sz="900" u="none" kern="1200">
                          <a:solidFill>
                            <a:srgbClr val="000000"/>
                          </a:solidFill>
                        </a:rPr>
                        <a:t>E. J. Hochberg</a:t>
                      </a:r>
                    </a:p>
                  </a:txBody>
                  <a:tcPr marL="7144" marR="7144" marT="7144" marB="0" anchor="ctr"/>
                </a:tc>
                <a:tc>
                  <a:txBody>
                    <a:bodyPr/>
                    <a:lstStyle/>
                    <a:p>
                      <a:pPr marL="0" algn="ctr" defTabSz="914400" rtl="0" eaLnBrk="1" fontAlgn="ctr" latinLnBrk="0" hangingPunct="1"/>
                      <a:r>
                        <a:rPr lang="en-US" sz="900" u="none" kern="1200">
                          <a:solidFill>
                            <a:srgbClr val="000000"/>
                          </a:solidFill>
                        </a:rPr>
                        <a:t>PVST_PSST</a:t>
                      </a:r>
                    </a:p>
                  </a:txBody>
                  <a:tcPr marL="7144" marR="7144" marT="7144" marB="0" anchor="ctr"/>
                </a:tc>
                <a:extLst>
                  <a:ext uri="{0D108BD9-81ED-4DB2-BD59-A6C34878D82A}">
                    <a16:rowId xmlns:a16="http://schemas.microsoft.com/office/drawing/2014/main" val="2423258383"/>
                  </a:ext>
                </a:extLst>
              </a:tr>
              <a:tr h="162224">
                <a:tc>
                  <a:txBody>
                    <a:bodyPr/>
                    <a:lstStyle/>
                    <a:p>
                      <a:pPr marL="0" algn="ctr" defTabSz="914400" rtl="0" eaLnBrk="1" fontAlgn="ctr" latinLnBrk="0" hangingPunct="1"/>
                      <a:r>
                        <a:rPr lang="en-US" sz="900" u="none" kern="1200">
                          <a:solidFill>
                            <a:srgbClr val="000000"/>
                          </a:solidFill>
                        </a:rPr>
                        <a:t>C. Anderson </a:t>
                      </a:r>
                    </a:p>
                  </a:txBody>
                  <a:tcPr marL="7144" marR="7144" marT="7144" marB="0" anchor="ctr"/>
                </a:tc>
                <a:tc>
                  <a:txBody>
                    <a:bodyPr/>
                    <a:lstStyle/>
                    <a:p>
                      <a:pPr marL="0" algn="ctr" defTabSz="914400" rtl="0" eaLnBrk="1" fontAlgn="ctr" latinLnBrk="0" hangingPunct="1"/>
                      <a:r>
                        <a:rPr lang="en-US" sz="900" u="none" kern="1200">
                          <a:solidFill>
                            <a:srgbClr val="000000"/>
                          </a:solidFill>
                        </a:rPr>
                        <a:t>PVST_CALCOFI</a:t>
                      </a:r>
                    </a:p>
                  </a:txBody>
                  <a:tcPr marL="7144" marR="7144" marT="7144" marB="0" anchor="ctr"/>
                </a:tc>
                <a:extLst>
                  <a:ext uri="{0D108BD9-81ED-4DB2-BD59-A6C34878D82A}">
                    <a16:rowId xmlns:a16="http://schemas.microsoft.com/office/drawing/2014/main" val="1186363464"/>
                  </a:ext>
                </a:extLst>
              </a:tr>
              <a:tr h="162224">
                <a:tc>
                  <a:txBody>
                    <a:bodyPr/>
                    <a:lstStyle/>
                    <a:p>
                      <a:pPr marL="0" algn="ctr" defTabSz="914400" rtl="0" eaLnBrk="1" fontAlgn="ctr" latinLnBrk="0" hangingPunct="1"/>
                      <a:r>
                        <a:rPr lang="en-US" sz="900" u="none" kern="1200">
                          <a:solidFill>
                            <a:srgbClr val="000000"/>
                          </a:solidFill>
                        </a:rPr>
                        <a:t>S. P. Broccardo </a:t>
                      </a:r>
                    </a:p>
                  </a:txBody>
                  <a:tcPr marL="7144" marR="7144" marT="7144" marB="0" anchor="ctr"/>
                </a:tc>
                <a:tc>
                  <a:txBody>
                    <a:bodyPr/>
                    <a:lstStyle/>
                    <a:p>
                      <a:pPr marL="0" algn="ctr" defTabSz="914400" rtl="0" eaLnBrk="1" fontAlgn="ctr" latinLnBrk="0" hangingPunct="1"/>
                      <a:r>
                        <a:rPr lang="en-US" sz="900" u="none" kern="1200">
                          <a:solidFill>
                            <a:srgbClr val="000000"/>
                          </a:solidFill>
                        </a:rPr>
                        <a:t>PVST_SEASTAR</a:t>
                      </a:r>
                    </a:p>
                  </a:txBody>
                  <a:tcPr marL="7144" marR="7144" marT="7144" marB="0" anchor="ctr"/>
                </a:tc>
                <a:extLst>
                  <a:ext uri="{0D108BD9-81ED-4DB2-BD59-A6C34878D82A}">
                    <a16:rowId xmlns:a16="http://schemas.microsoft.com/office/drawing/2014/main" val="3697720325"/>
                  </a:ext>
                </a:extLst>
              </a:tr>
              <a:tr h="162224">
                <a:tc>
                  <a:txBody>
                    <a:bodyPr/>
                    <a:lstStyle/>
                    <a:p>
                      <a:pPr marL="0" algn="ctr" defTabSz="914400" rtl="0" eaLnBrk="1" fontAlgn="ctr" latinLnBrk="0" hangingPunct="1"/>
                      <a:r>
                        <a:rPr lang="en-US" sz="900" u="none" kern="1200">
                          <a:solidFill>
                            <a:srgbClr val="000000"/>
                          </a:solidFill>
                        </a:rPr>
                        <a:t>J. R. Graff</a:t>
                      </a:r>
                    </a:p>
                  </a:txBody>
                  <a:tcPr marL="7144" marR="7144" marT="7144" marB="0" anchor="ctr"/>
                </a:tc>
                <a:tc>
                  <a:txBody>
                    <a:bodyPr/>
                    <a:lstStyle/>
                    <a:p>
                      <a:pPr marL="0" algn="ctr" defTabSz="914400" rtl="0" eaLnBrk="1" fontAlgn="ctr" latinLnBrk="0" hangingPunct="1"/>
                      <a:r>
                        <a:rPr lang="en-US" sz="900" u="none" kern="1200">
                          <a:solidFill>
                            <a:srgbClr val="000000"/>
                          </a:solidFill>
                        </a:rPr>
                        <a:t>PVST_PBR</a:t>
                      </a:r>
                    </a:p>
                  </a:txBody>
                  <a:tcPr marL="7144" marR="7144" marT="7144" marB="0" anchor="ctr"/>
                </a:tc>
                <a:extLst>
                  <a:ext uri="{0D108BD9-81ED-4DB2-BD59-A6C34878D82A}">
                    <a16:rowId xmlns:a16="http://schemas.microsoft.com/office/drawing/2014/main" val="259556464"/>
                  </a:ext>
                </a:extLst>
              </a:tr>
              <a:tr h="162224">
                <a:tc>
                  <a:txBody>
                    <a:bodyPr/>
                    <a:lstStyle/>
                    <a:p>
                      <a:pPr marL="0" algn="ctr" defTabSz="914400" rtl="0" eaLnBrk="1" fontAlgn="ctr" latinLnBrk="0" hangingPunct="1"/>
                      <a:r>
                        <a:rPr lang="en-US" sz="900" u="none" kern="1200">
                          <a:solidFill>
                            <a:srgbClr val="000000"/>
                          </a:solidFill>
                        </a:rPr>
                        <a:t>C. Mitchell</a:t>
                      </a:r>
                    </a:p>
                  </a:txBody>
                  <a:tcPr marL="7144" marR="7144" marT="7144" marB="0" anchor="ctr"/>
                </a:tc>
                <a:tc>
                  <a:txBody>
                    <a:bodyPr/>
                    <a:lstStyle/>
                    <a:p>
                      <a:pPr marL="0" algn="ctr" defTabSz="914400" rtl="0" eaLnBrk="1" fontAlgn="ctr" latinLnBrk="0" hangingPunct="1"/>
                      <a:r>
                        <a:rPr lang="en-US" sz="900" u="none" kern="1200">
                          <a:solidFill>
                            <a:srgbClr val="000000"/>
                          </a:solidFill>
                        </a:rPr>
                        <a:t>GNATS</a:t>
                      </a:r>
                    </a:p>
                  </a:txBody>
                  <a:tcPr marL="7144" marR="7144" marT="7144" marB="0" anchor="ctr"/>
                </a:tc>
                <a:extLst>
                  <a:ext uri="{0D108BD9-81ED-4DB2-BD59-A6C34878D82A}">
                    <a16:rowId xmlns:a16="http://schemas.microsoft.com/office/drawing/2014/main" val="1556853780"/>
                  </a:ext>
                </a:extLst>
              </a:tr>
              <a:tr h="162224">
                <a:tc>
                  <a:txBody>
                    <a:bodyPr/>
                    <a:lstStyle/>
                    <a:p>
                      <a:pPr marL="0" algn="ctr" defTabSz="914400" rtl="0" eaLnBrk="1" fontAlgn="ctr" latinLnBrk="0" hangingPunct="1"/>
                      <a:r>
                        <a:rPr lang="en-US" sz="900" u="none" kern="1200">
                          <a:solidFill>
                            <a:srgbClr val="000000"/>
                          </a:solidFill>
                        </a:rPr>
                        <a:t>C. Mouw</a:t>
                      </a:r>
                    </a:p>
                  </a:txBody>
                  <a:tcPr marL="7144" marR="7144" marT="7144" marB="0" anchor="ctr"/>
                </a:tc>
                <a:tc>
                  <a:txBody>
                    <a:bodyPr/>
                    <a:lstStyle/>
                    <a:p>
                      <a:pPr marL="0" algn="ctr" defTabSz="914400" rtl="0" eaLnBrk="1" fontAlgn="ctr" latinLnBrk="0" hangingPunct="1"/>
                      <a:r>
                        <a:rPr lang="en-US" sz="900" u="none" kern="1200">
                          <a:solidFill>
                            <a:srgbClr val="000000"/>
                          </a:solidFill>
                        </a:rPr>
                        <a:t>PVST_NCS</a:t>
                      </a:r>
                    </a:p>
                  </a:txBody>
                  <a:tcPr marL="7144" marR="7144" marT="7144" marB="0" anchor="ctr"/>
                </a:tc>
                <a:extLst>
                  <a:ext uri="{0D108BD9-81ED-4DB2-BD59-A6C34878D82A}">
                    <a16:rowId xmlns:a16="http://schemas.microsoft.com/office/drawing/2014/main" val="856421106"/>
                  </a:ext>
                </a:extLst>
              </a:tr>
              <a:tr h="162224">
                <a:tc>
                  <a:txBody>
                    <a:bodyPr/>
                    <a:lstStyle/>
                    <a:p>
                      <a:pPr marL="0" algn="ctr" defTabSz="914400" rtl="0" eaLnBrk="1" fontAlgn="ctr" latinLnBrk="0" hangingPunct="1"/>
                      <a:r>
                        <a:rPr lang="en-US" sz="900" u="none" kern="1200">
                          <a:solidFill>
                            <a:srgbClr val="000000"/>
                          </a:solidFill>
                        </a:rPr>
                        <a:t>A. E. Maas</a:t>
                      </a:r>
                    </a:p>
                  </a:txBody>
                  <a:tcPr marL="7144" marR="7144" marT="7144" marB="0" anchor="ctr"/>
                </a:tc>
                <a:tc>
                  <a:txBody>
                    <a:bodyPr/>
                    <a:lstStyle/>
                    <a:p>
                      <a:pPr marL="0" algn="ctr" defTabSz="914400" rtl="0" eaLnBrk="1" fontAlgn="ctr" latinLnBrk="0" hangingPunct="1"/>
                      <a:r>
                        <a:rPr lang="en-US" sz="900" u="none" kern="1200">
                          <a:solidFill>
                            <a:srgbClr val="000000"/>
                          </a:solidFill>
                        </a:rPr>
                        <a:t>PVST_BATS_PLANKTON</a:t>
                      </a:r>
                    </a:p>
                  </a:txBody>
                  <a:tcPr marL="7144" marR="7144" marT="7144" marB="0" anchor="ctr"/>
                </a:tc>
                <a:extLst>
                  <a:ext uri="{0D108BD9-81ED-4DB2-BD59-A6C34878D82A}">
                    <a16:rowId xmlns:a16="http://schemas.microsoft.com/office/drawing/2014/main" val="3519935638"/>
                  </a:ext>
                </a:extLst>
              </a:tr>
              <a:tr h="162224">
                <a:tc>
                  <a:txBody>
                    <a:bodyPr/>
                    <a:lstStyle/>
                    <a:p>
                      <a:pPr marL="0" algn="ctr" defTabSz="914400" rtl="0" eaLnBrk="1" fontAlgn="ctr" latinLnBrk="0" hangingPunct="1"/>
                      <a:r>
                        <a:rPr lang="en-US" sz="900" u="none" kern="1200">
                          <a:solidFill>
                            <a:srgbClr val="000000"/>
                          </a:solidFill>
                        </a:rPr>
                        <a:t>N. Poulton</a:t>
                      </a:r>
                    </a:p>
                  </a:txBody>
                  <a:tcPr marL="7144" marR="7144" marT="7144" marB="0" anchor="ctr"/>
                </a:tc>
                <a:tc>
                  <a:txBody>
                    <a:bodyPr/>
                    <a:lstStyle/>
                    <a:p>
                      <a:pPr marL="0" algn="ctr" defTabSz="914400" rtl="0" eaLnBrk="1" fontAlgn="ctr" latinLnBrk="0" hangingPunct="1"/>
                      <a:r>
                        <a:rPr lang="en-US" sz="900" u="none" kern="1200">
                          <a:solidFill>
                            <a:srgbClr val="000000"/>
                          </a:solidFill>
                        </a:rPr>
                        <a:t>BIOGOSHIP</a:t>
                      </a:r>
                    </a:p>
                  </a:txBody>
                  <a:tcPr marL="7144" marR="7144" marT="7144" marB="0" anchor="ctr"/>
                </a:tc>
                <a:extLst>
                  <a:ext uri="{0D108BD9-81ED-4DB2-BD59-A6C34878D82A}">
                    <a16:rowId xmlns:a16="http://schemas.microsoft.com/office/drawing/2014/main" val="2509217377"/>
                  </a:ext>
                </a:extLst>
              </a:tr>
              <a:tr h="162224">
                <a:tc>
                  <a:txBody>
                    <a:bodyPr/>
                    <a:lstStyle/>
                    <a:p>
                      <a:pPr marL="0" algn="ctr" defTabSz="914400" rtl="0" eaLnBrk="1" fontAlgn="ctr" latinLnBrk="0" hangingPunct="1"/>
                      <a:r>
                        <a:rPr lang="en-US" sz="900" u="none" kern="1200">
                          <a:solidFill>
                            <a:srgbClr val="000000"/>
                          </a:solidFill>
                        </a:rPr>
                        <a:t>M. Sayers</a:t>
                      </a:r>
                    </a:p>
                  </a:txBody>
                  <a:tcPr marL="7144" marR="7144" marT="7144" marB="0" anchor="ctr"/>
                </a:tc>
                <a:tc>
                  <a:txBody>
                    <a:bodyPr/>
                    <a:lstStyle/>
                    <a:p>
                      <a:pPr marL="0" algn="ctr" defTabSz="914400" rtl="0" eaLnBrk="1" fontAlgn="ctr" latinLnBrk="0" hangingPunct="1"/>
                      <a:r>
                        <a:rPr lang="en-US" sz="900" u="none" kern="1200">
                          <a:solidFill>
                            <a:srgbClr val="000000"/>
                          </a:solidFill>
                        </a:rPr>
                        <a:t>PVST_GLOC</a:t>
                      </a:r>
                    </a:p>
                  </a:txBody>
                  <a:tcPr marL="7144" marR="7144" marT="7144" marB="0" anchor="ctr"/>
                </a:tc>
                <a:extLst>
                  <a:ext uri="{0D108BD9-81ED-4DB2-BD59-A6C34878D82A}">
                    <a16:rowId xmlns:a16="http://schemas.microsoft.com/office/drawing/2014/main" val="2720267197"/>
                  </a:ext>
                </a:extLst>
              </a:tr>
              <a:tr h="162224">
                <a:tc>
                  <a:txBody>
                    <a:bodyPr/>
                    <a:lstStyle/>
                    <a:p>
                      <a:pPr marL="0" algn="ctr" defTabSz="914400" rtl="0" eaLnBrk="1" fontAlgn="ctr" latinLnBrk="0" hangingPunct="1"/>
                      <a:r>
                        <a:rPr lang="en-US" sz="900" u="none" kern="1200">
                          <a:solidFill>
                            <a:srgbClr val="000000"/>
                          </a:solidFill>
                        </a:rPr>
                        <a:t>J. Hair</a:t>
                      </a:r>
                    </a:p>
                  </a:txBody>
                  <a:tcPr marL="7144" marR="7144" marT="7144" marB="0" anchor="ctr"/>
                </a:tc>
                <a:tc>
                  <a:txBody>
                    <a:bodyPr/>
                    <a:lstStyle/>
                    <a:p>
                      <a:pPr marL="0" algn="ctr" defTabSz="914400" rtl="0" eaLnBrk="1" fontAlgn="ctr" latinLnBrk="0" hangingPunct="1"/>
                      <a:r>
                        <a:rPr lang="en-US" sz="900" u="none" kern="1200">
                          <a:solidFill>
                            <a:srgbClr val="000000"/>
                          </a:solidFill>
                        </a:rPr>
                        <a:t>PVST-HSRL_RSP</a:t>
                      </a:r>
                    </a:p>
                  </a:txBody>
                  <a:tcPr marL="7144" marR="7144" marT="7144" marB="0" anchor="ctr"/>
                </a:tc>
                <a:extLst>
                  <a:ext uri="{0D108BD9-81ED-4DB2-BD59-A6C34878D82A}">
                    <a16:rowId xmlns:a16="http://schemas.microsoft.com/office/drawing/2014/main" val="3453378678"/>
                  </a:ext>
                </a:extLst>
              </a:tr>
              <a:tr h="162224">
                <a:tc>
                  <a:txBody>
                    <a:bodyPr/>
                    <a:lstStyle/>
                    <a:p>
                      <a:pPr marL="0" algn="ctr" defTabSz="914400" rtl="0" eaLnBrk="1" fontAlgn="ctr" latinLnBrk="0" hangingPunct="1"/>
                      <a:r>
                        <a:rPr lang="en-US" sz="900" u="none" kern="1200">
                          <a:solidFill>
                            <a:srgbClr val="000000"/>
                          </a:solidFill>
                        </a:rPr>
                        <a:t>K. Sinclair</a:t>
                      </a:r>
                    </a:p>
                  </a:txBody>
                  <a:tcPr marL="7144" marR="7144" marT="7144" marB="0" anchor="ctr"/>
                </a:tc>
                <a:tc>
                  <a:txBody>
                    <a:bodyPr/>
                    <a:lstStyle/>
                    <a:p>
                      <a:pPr marL="0" algn="ctr" defTabSz="914400" rtl="0" eaLnBrk="1" fontAlgn="ctr" latinLnBrk="0" hangingPunct="1"/>
                      <a:r>
                        <a:rPr lang="en-US" sz="900" u="none" kern="1200" dirty="0">
                          <a:solidFill>
                            <a:srgbClr val="000000"/>
                          </a:solidFill>
                        </a:rPr>
                        <a:t>PVST_CLOUDS_VAL</a:t>
                      </a:r>
                    </a:p>
                  </a:txBody>
                  <a:tcPr marL="7144" marR="7144" marT="7144" marB="0" anchor="ctr"/>
                </a:tc>
                <a:extLst>
                  <a:ext uri="{0D108BD9-81ED-4DB2-BD59-A6C34878D82A}">
                    <a16:rowId xmlns:a16="http://schemas.microsoft.com/office/drawing/2014/main" val="1698308936"/>
                  </a:ext>
                </a:extLst>
              </a:tr>
            </a:tbl>
          </a:graphicData>
        </a:graphic>
      </p:graphicFrame>
      <p:sp>
        <p:nvSpPr>
          <p:cNvPr id="6" name="TextBox 5">
            <a:extLst>
              <a:ext uri="{FF2B5EF4-FFF2-40B4-BE49-F238E27FC236}">
                <a16:creationId xmlns:a16="http://schemas.microsoft.com/office/drawing/2014/main" id="{68CE7BF8-F3B7-2572-CC68-16378251DD40}"/>
              </a:ext>
            </a:extLst>
          </p:cNvPr>
          <p:cNvSpPr txBox="1"/>
          <p:nvPr/>
        </p:nvSpPr>
        <p:spPr>
          <a:xfrm>
            <a:off x="5469111" y="5702034"/>
            <a:ext cx="3642233" cy="27699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350" dirty="0"/>
              <a:t>https://</a:t>
            </a:r>
            <a:r>
              <a:rPr lang="en-US" sz="1350" dirty="0" err="1"/>
              <a:t>pace.oceansciences.org</a:t>
            </a:r>
            <a:r>
              <a:rPr lang="en-US" sz="1350" dirty="0"/>
              <a:t>/</a:t>
            </a:r>
            <a:r>
              <a:rPr lang="en-US" sz="1350" dirty="0" err="1"/>
              <a:t>pvstdoi.htm</a:t>
            </a:r>
            <a:endParaRPr lang="en-US" sz="1350" dirty="0"/>
          </a:p>
        </p:txBody>
      </p:sp>
      <p:sp>
        <p:nvSpPr>
          <p:cNvPr id="15" name="Right Brace 14">
            <a:extLst>
              <a:ext uri="{FF2B5EF4-FFF2-40B4-BE49-F238E27FC236}">
                <a16:creationId xmlns:a16="http://schemas.microsoft.com/office/drawing/2014/main" id="{4C4B2C62-279B-5AFA-57DA-2B1305E778FF}"/>
              </a:ext>
            </a:extLst>
          </p:cNvPr>
          <p:cNvSpPr/>
          <p:nvPr/>
        </p:nvSpPr>
        <p:spPr>
          <a:xfrm>
            <a:off x="3294922" y="1766095"/>
            <a:ext cx="240567" cy="3851434"/>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a:p>
        </p:txBody>
      </p:sp>
      <p:pic>
        <p:nvPicPr>
          <p:cNvPr id="8" name="Picture 7">
            <a:extLst>
              <a:ext uri="{FF2B5EF4-FFF2-40B4-BE49-F238E27FC236}">
                <a16:creationId xmlns:a16="http://schemas.microsoft.com/office/drawing/2014/main" id="{D3C4DED1-AE4E-69E9-397A-B563210DE2D5}"/>
              </a:ext>
            </a:extLst>
          </p:cNvPr>
          <p:cNvPicPr>
            <a:picLocks noChangeAspect="1"/>
          </p:cNvPicPr>
          <p:nvPr/>
        </p:nvPicPr>
        <p:blipFill>
          <a:blip r:embed="rId8"/>
          <a:srcRect t="24694" r="145" b="18856"/>
          <a:stretch/>
        </p:blipFill>
        <p:spPr>
          <a:xfrm>
            <a:off x="5094514" y="2739038"/>
            <a:ext cx="2054417" cy="1548571"/>
          </a:xfrm>
          <a:prstGeom prst="rect">
            <a:avLst/>
          </a:prstGeom>
        </p:spPr>
      </p:pic>
      <p:sp>
        <p:nvSpPr>
          <p:cNvPr id="4" name="TextBox 3">
            <a:extLst>
              <a:ext uri="{FF2B5EF4-FFF2-40B4-BE49-F238E27FC236}">
                <a16:creationId xmlns:a16="http://schemas.microsoft.com/office/drawing/2014/main" id="{B5181383-D86E-61FD-35F4-2CF9C75C72CC}"/>
              </a:ext>
            </a:extLst>
          </p:cNvPr>
          <p:cNvSpPr txBox="1"/>
          <p:nvPr/>
        </p:nvSpPr>
        <p:spPr>
          <a:xfrm>
            <a:off x="3561356" y="3557681"/>
            <a:ext cx="1072982" cy="27699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l"/>
            <a:r>
              <a:rPr lang="en-US" sz="1350" err="1"/>
              <a:t>SeaBASS</a:t>
            </a:r>
          </a:p>
        </p:txBody>
      </p:sp>
      <p:sp>
        <p:nvSpPr>
          <p:cNvPr id="2" name="CustomShape 1">
            <a:extLst>
              <a:ext uri="{FF2B5EF4-FFF2-40B4-BE49-F238E27FC236}">
                <a16:creationId xmlns:a16="http://schemas.microsoft.com/office/drawing/2014/main" id="{BAD57686-87CF-193E-4ACF-245D97DE6AF1}"/>
              </a:ext>
            </a:extLst>
          </p:cNvPr>
          <p:cNvSpPr/>
          <p:nvPr/>
        </p:nvSpPr>
        <p:spPr>
          <a:xfrm>
            <a:off x="553672" y="483073"/>
            <a:ext cx="7904527" cy="53595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a:solidFill>
                  <a:srgbClr val="0070C0"/>
                </a:solidFill>
                <a:uFill>
                  <a:solidFill>
                    <a:srgbClr val="FFFFFF"/>
                  </a:solidFill>
                </a:uFill>
                <a:latin typeface="Arial"/>
                <a:ea typeface="Arial"/>
              </a:rPr>
              <a:t>PVST: Biggest source of recent submissions</a:t>
            </a:r>
            <a:endParaRPr lang="en-US" sz="2800" spc="-1" dirty="0">
              <a:solidFill>
                <a:srgbClr val="000000"/>
              </a:solidFill>
              <a:uFill>
                <a:solidFill>
                  <a:srgbClr val="FFFFFF"/>
                </a:solidFill>
              </a:uFill>
              <a:latin typeface="Arial"/>
            </a:endParaRPr>
          </a:p>
        </p:txBody>
      </p:sp>
      <p:sp>
        <p:nvSpPr>
          <p:cNvPr id="16" name="TextBox 15">
            <a:extLst>
              <a:ext uri="{FF2B5EF4-FFF2-40B4-BE49-F238E27FC236}">
                <a16:creationId xmlns:a16="http://schemas.microsoft.com/office/drawing/2014/main" id="{F1C571DF-C29B-318E-122B-B85218AB34DB}"/>
              </a:ext>
            </a:extLst>
          </p:cNvPr>
          <p:cNvSpPr txBox="1"/>
          <p:nvPr/>
        </p:nvSpPr>
        <p:spPr>
          <a:xfrm>
            <a:off x="1554060" y="1037007"/>
            <a:ext cx="6035879" cy="369332"/>
          </a:xfrm>
          <a:prstGeom prst="rect">
            <a:avLst/>
          </a:prstGeom>
          <a:noFill/>
        </p:spPr>
        <p:txBody>
          <a:bodyPr wrap="square">
            <a:spAutoFit/>
          </a:bodyPr>
          <a:lstStyle/>
          <a:p>
            <a:pPr algn="ctr"/>
            <a:r>
              <a:rPr lang="en-US" sz="1800" dirty="0">
                <a:cs typeface="Calibri"/>
              </a:rPr>
              <a:t>NASA-funded Teams devoted to PACE Validation</a:t>
            </a:r>
            <a:endParaRPr lang="en-US" sz="1800" dirty="0"/>
          </a:p>
        </p:txBody>
      </p:sp>
    </p:spTree>
    <p:extLst>
      <p:ext uri="{BB962C8B-B14F-4D97-AF65-F5344CB8AC3E}">
        <p14:creationId xmlns:p14="http://schemas.microsoft.com/office/powerpoint/2010/main" val="2996544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E149DE3-2C7E-4362-85B5-EEB2952BFD02}"/>
              </a:ext>
            </a:extLst>
          </p:cNvPr>
          <p:cNvSpPr txBox="1"/>
          <p:nvPr/>
        </p:nvSpPr>
        <p:spPr>
          <a:xfrm>
            <a:off x="1123675" y="301926"/>
            <a:ext cx="7045122"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SeaBASS Staff</a:t>
            </a:r>
            <a:endParaRPr lang="en-US" sz="2800" b="1" dirty="0">
              <a:cs typeface="Calibri"/>
            </a:endParaRPr>
          </a:p>
        </p:txBody>
      </p:sp>
      <p:grpSp>
        <p:nvGrpSpPr>
          <p:cNvPr id="3" name="Group 2">
            <a:extLst>
              <a:ext uri="{FF2B5EF4-FFF2-40B4-BE49-F238E27FC236}">
                <a16:creationId xmlns:a16="http://schemas.microsoft.com/office/drawing/2014/main" id="{99270D44-8050-A035-C88A-328557CEC318}"/>
              </a:ext>
            </a:extLst>
          </p:cNvPr>
          <p:cNvGrpSpPr/>
          <p:nvPr/>
        </p:nvGrpSpPr>
        <p:grpSpPr>
          <a:xfrm>
            <a:off x="3919260" y="1463884"/>
            <a:ext cx="1702322" cy="2878542"/>
            <a:chOff x="2149827" y="1375879"/>
            <a:chExt cx="1702322" cy="2878542"/>
          </a:xfrm>
        </p:grpSpPr>
        <p:pic>
          <p:nvPicPr>
            <p:cNvPr id="6" name="Picture 4">
              <a:extLst>
                <a:ext uri="{FF2B5EF4-FFF2-40B4-BE49-F238E27FC236}">
                  <a16:creationId xmlns:a16="http://schemas.microsoft.com/office/drawing/2014/main" id="{F4C007F2-4220-CC10-ED37-D23941A8815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49827" y="1375879"/>
              <a:ext cx="1702322" cy="1970406"/>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E80DFD9F-2307-7750-87FD-14AE5EB85504}"/>
                </a:ext>
              </a:extLst>
            </p:cNvPr>
            <p:cNvSpPr/>
            <p:nvPr/>
          </p:nvSpPr>
          <p:spPr>
            <a:xfrm>
              <a:off x="2149827" y="3423424"/>
              <a:ext cx="1699498" cy="830997"/>
            </a:xfrm>
            <a:prstGeom prst="rect">
              <a:avLst/>
            </a:prstGeom>
          </p:spPr>
          <p:txBody>
            <a:bodyPr wrap="square" anchor="t">
              <a:spAutoFit/>
            </a:bodyPr>
            <a:lstStyle/>
            <a:p>
              <a:pPr marL="476">
                <a:buClr>
                  <a:srgbClr val="000000"/>
                </a:buClr>
              </a:pPr>
              <a:r>
                <a:rPr lang="en-US" sz="1600" spc="-1" dirty="0">
                  <a:solidFill>
                    <a:srgbClr val="000000"/>
                  </a:solidFill>
                  <a:uFill>
                    <a:solidFill>
                      <a:srgbClr val="FFFFFF"/>
                    </a:solidFill>
                  </a:uFill>
                  <a:latin typeface="Calibri"/>
                  <a:cs typeface="Calibri"/>
                </a:rPr>
                <a:t>Inia Soto Ramos</a:t>
              </a:r>
            </a:p>
            <a:p>
              <a:pPr marL="476">
                <a:buClr>
                  <a:srgbClr val="000000"/>
                </a:buClr>
              </a:pPr>
              <a:r>
                <a:rPr lang="en-US" sz="1600" i="1" spc="-1" dirty="0">
                  <a:solidFill>
                    <a:srgbClr val="000000"/>
                  </a:solidFill>
                  <a:uFill>
                    <a:solidFill>
                      <a:srgbClr val="FFFFFF"/>
                    </a:solidFill>
                  </a:uFill>
                  <a:latin typeface="Calibri"/>
                  <a:cs typeface="Calibri"/>
                </a:rPr>
                <a:t>Validation Data Flow Lead</a:t>
              </a:r>
              <a:endParaRPr lang="en-US" sz="1600" i="1" spc="-1" dirty="0">
                <a:uFill>
                  <a:solidFill>
                    <a:srgbClr val="FFFFFF"/>
                  </a:solidFill>
                </a:uFill>
                <a:latin typeface="Calibri"/>
                <a:cs typeface="Calibri"/>
              </a:endParaRPr>
            </a:p>
          </p:txBody>
        </p:sp>
      </p:grpSp>
      <p:sp>
        <p:nvSpPr>
          <p:cNvPr id="16" name="Rectangle 15">
            <a:extLst>
              <a:ext uri="{FF2B5EF4-FFF2-40B4-BE49-F238E27FC236}">
                <a16:creationId xmlns:a16="http://schemas.microsoft.com/office/drawing/2014/main" id="{48CC2C2A-8F7D-9EA1-4599-70FC2C3B521E}"/>
              </a:ext>
            </a:extLst>
          </p:cNvPr>
          <p:cNvSpPr/>
          <p:nvPr/>
        </p:nvSpPr>
        <p:spPr>
          <a:xfrm>
            <a:off x="1888146" y="3528555"/>
            <a:ext cx="1790101" cy="584775"/>
          </a:xfrm>
          <a:prstGeom prst="rect">
            <a:avLst/>
          </a:prstGeom>
        </p:spPr>
        <p:txBody>
          <a:bodyPr wrap="square" anchor="t">
            <a:spAutoFit/>
          </a:bodyPr>
          <a:lstStyle/>
          <a:p>
            <a:pPr marL="476">
              <a:buClr>
                <a:srgbClr val="000000"/>
              </a:buClr>
            </a:pPr>
            <a:r>
              <a:rPr lang="en-US" sz="1600" spc="-1" dirty="0">
                <a:solidFill>
                  <a:srgbClr val="000000"/>
                </a:solidFill>
                <a:uFill>
                  <a:solidFill>
                    <a:srgbClr val="FFFFFF"/>
                  </a:solidFill>
                </a:uFill>
                <a:latin typeface="Calibri"/>
                <a:cs typeface="Calibri"/>
              </a:rPr>
              <a:t>Chris Proctor</a:t>
            </a:r>
          </a:p>
          <a:p>
            <a:pPr marL="476">
              <a:buClr>
                <a:srgbClr val="000000"/>
              </a:buClr>
            </a:pPr>
            <a:r>
              <a:rPr lang="en-US" sz="1600" i="1" spc="-1" dirty="0">
                <a:uFill>
                  <a:solidFill>
                    <a:srgbClr val="FFFFFF"/>
                  </a:solidFill>
                </a:uFill>
                <a:latin typeface="Calibri"/>
                <a:cs typeface="Calibri"/>
              </a:rPr>
              <a:t>SeaBASS Manager</a:t>
            </a:r>
          </a:p>
        </p:txBody>
      </p:sp>
      <p:sp>
        <p:nvSpPr>
          <p:cNvPr id="17" name="Rectangle 16">
            <a:extLst>
              <a:ext uri="{FF2B5EF4-FFF2-40B4-BE49-F238E27FC236}">
                <a16:creationId xmlns:a16="http://schemas.microsoft.com/office/drawing/2014/main" id="{B006B6A2-F52B-48F1-BCF6-82165543BF3F}"/>
              </a:ext>
            </a:extLst>
          </p:cNvPr>
          <p:cNvSpPr/>
          <p:nvPr/>
        </p:nvSpPr>
        <p:spPr>
          <a:xfrm>
            <a:off x="1888145" y="4635926"/>
            <a:ext cx="5774141" cy="1323439"/>
          </a:xfrm>
          <a:prstGeom prst="rect">
            <a:avLst/>
          </a:prstGeom>
        </p:spPr>
        <p:txBody>
          <a:bodyPr wrap="square" anchor="t">
            <a:spAutoFit/>
          </a:bodyPr>
          <a:lstStyle/>
          <a:p>
            <a:pPr marL="476">
              <a:buClr>
                <a:srgbClr val="000000"/>
              </a:buClr>
            </a:pPr>
            <a:r>
              <a:rPr lang="en-US" sz="1600" spc="-1" dirty="0">
                <a:solidFill>
                  <a:srgbClr val="000000"/>
                </a:solidFill>
                <a:uFill>
                  <a:solidFill>
                    <a:srgbClr val="FFFFFF"/>
                  </a:solidFill>
                </a:uFill>
                <a:latin typeface="Calibri"/>
                <a:cs typeface="Calibri"/>
              </a:rPr>
              <a:t>Extended SeaBASS team includes many other contributors</a:t>
            </a:r>
          </a:p>
          <a:p>
            <a:pPr marL="476">
              <a:buClr>
                <a:srgbClr val="000000"/>
              </a:buClr>
            </a:pPr>
            <a:endParaRPr lang="en-US" sz="1600" spc="-1" dirty="0">
              <a:solidFill>
                <a:srgbClr val="000000"/>
              </a:solidFill>
              <a:uFill>
                <a:solidFill>
                  <a:srgbClr val="FFFFFF"/>
                </a:solidFill>
              </a:uFill>
              <a:latin typeface="Calibri"/>
              <a:cs typeface="Calibri"/>
            </a:endParaRPr>
          </a:p>
          <a:p>
            <a:pPr marL="286226" indent="-285750">
              <a:buClr>
                <a:srgbClr val="000000"/>
              </a:buClr>
              <a:buFont typeface="Arial" panose="020B0604020202020204" pitchFamily="34" charset="0"/>
              <a:buChar char="•"/>
            </a:pPr>
            <a:r>
              <a:rPr lang="en-US" sz="1600" spc="-1" dirty="0">
                <a:solidFill>
                  <a:srgbClr val="000000"/>
                </a:solidFill>
                <a:uFill>
                  <a:solidFill>
                    <a:srgbClr val="FFFFFF"/>
                  </a:solidFill>
                </a:uFill>
                <a:latin typeface="Calibri"/>
                <a:cs typeface="Calibri"/>
              </a:rPr>
              <a:t>OB.DAAC software and web developers</a:t>
            </a:r>
          </a:p>
          <a:p>
            <a:pPr marL="286226" indent="-285750">
              <a:buClr>
                <a:srgbClr val="000000"/>
              </a:buClr>
              <a:buFont typeface="Arial" panose="020B0604020202020204" pitchFamily="34" charset="0"/>
              <a:buChar char="•"/>
            </a:pPr>
            <a:r>
              <a:rPr lang="en-US" sz="1600" spc="-1" dirty="0">
                <a:solidFill>
                  <a:srgbClr val="000000"/>
                </a:solidFill>
                <a:uFill>
                  <a:solidFill>
                    <a:srgbClr val="FFFFFF"/>
                  </a:solidFill>
                </a:uFill>
                <a:latin typeface="Calibri"/>
                <a:cs typeface="Calibri"/>
              </a:rPr>
              <a:t>Field Support Group Subject Matter Experts (SMEs)</a:t>
            </a:r>
          </a:p>
          <a:p>
            <a:pPr marL="286226" indent="-285750">
              <a:buClr>
                <a:srgbClr val="000000"/>
              </a:buClr>
              <a:buFont typeface="Arial" panose="020B0604020202020204" pitchFamily="34" charset="0"/>
              <a:buChar char="•"/>
            </a:pPr>
            <a:r>
              <a:rPr lang="en-US" sz="1600" spc="-1" dirty="0">
                <a:solidFill>
                  <a:srgbClr val="000000"/>
                </a:solidFill>
                <a:uFill>
                  <a:solidFill>
                    <a:srgbClr val="FFFFFF"/>
                  </a:solidFill>
                </a:uFill>
                <a:latin typeface="Calibri"/>
                <a:cs typeface="Calibri"/>
              </a:rPr>
              <a:t>PACE Validation Leads</a:t>
            </a:r>
          </a:p>
        </p:txBody>
      </p:sp>
      <p:pic>
        <p:nvPicPr>
          <p:cNvPr id="19" name="Picture 18">
            <a:extLst>
              <a:ext uri="{FF2B5EF4-FFF2-40B4-BE49-F238E27FC236}">
                <a16:creationId xmlns:a16="http://schemas.microsoft.com/office/drawing/2014/main" id="{75226A67-A4DB-DA8F-11C4-3D5304450A2C}"/>
              </a:ext>
            </a:extLst>
          </p:cNvPr>
          <p:cNvPicPr>
            <a:picLocks/>
          </p:cNvPicPr>
          <p:nvPr/>
        </p:nvPicPr>
        <p:blipFill rotWithShape="1">
          <a:blip r:embed="rId4">
            <a:extLst>
              <a:ext uri="{28A0092B-C50C-407E-A947-70E740481C1C}">
                <a14:useLocalDpi xmlns:a14="http://schemas.microsoft.com/office/drawing/2010/main"/>
              </a:ext>
            </a:extLst>
          </a:blip>
          <a:srcRect/>
          <a:stretch/>
        </p:blipFill>
        <p:spPr>
          <a:xfrm>
            <a:off x="1897744" y="1468060"/>
            <a:ext cx="1699498" cy="1970407"/>
          </a:xfrm>
          <a:prstGeom prst="rect">
            <a:avLst/>
          </a:prstGeom>
          <a:effectLst>
            <a:outerShdw blurRad="63500" sx="102000" sy="102000" algn="ctr" rotWithShape="0">
              <a:prstClr val="black">
                <a:alpha val="40000"/>
              </a:prstClr>
            </a:outerShdw>
          </a:effectLst>
        </p:spPr>
      </p:pic>
      <p:sp>
        <p:nvSpPr>
          <p:cNvPr id="12" name="Rectangle 11">
            <a:extLst>
              <a:ext uri="{FF2B5EF4-FFF2-40B4-BE49-F238E27FC236}">
                <a16:creationId xmlns:a16="http://schemas.microsoft.com/office/drawing/2014/main" id="{451BD730-9B1A-13A9-5FD4-2E134D117E97}"/>
              </a:ext>
            </a:extLst>
          </p:cNvPr>
          <p:cNvSpPr/>
          <p:nvPr/>
        </p:nvSpPr>
        <p:spPr>
          <a:xfrm>
            <a:off x="5962789" y="3511429"/>
            <a:ext cx="1699498" cy="584775"/>
          </a:xfrm>
          <a:prstGeom prst="rect">
            <a:avLst/>
          </a:prstGeom>
        </p:spPr>
        <p:txBody>
          <a:bodyPr wrap="square" anchor="t">
            <a:spAutoFit/>
          </a:bodyPr>
          <a:lstStyle/>
          <a:p>
            <a:pPr marL="476">
              <a:buClr>
                <a:srgbClr val="000000"/>
              </a:buClr>
            </a:pPr>
            <a:r>
              <a:rPr lang="en-US" sz="1600" spc="-1" dirty="0">
                <a:solidFill>
                  <a:srgbClr val="000000"/>
                </a:solidFill>
                <a:uFill>
                  <a:solidFill>
                    <a:srgbClr val="FFFFFF"/>
                  </a:solidFill>
                </a:uFill>
                <a:latin typeface="Calibri"/>
                <a:cs typeface="Calibri"/>
              </a:rPr>
              <a:t>Mike Maniscalco</a:t>
            </a:r>
          </a:p>
          <a:p>
            <a:pPr marL="476">
              <a:buClr>
                <a:srgbClr val="000000"/>
              </a:buClr>
            </a:pPr>
            <a:r>
              <a:rPr lang="en-US" sz="1600" i="1" spc="-1" dirty="0">
                <a:solidFill>
                  <a:srgbClr val="000000"/>
                </a:solidFill>
                <a:uFill>
                  <a:solidFill>
                    <a:srgbClr val="FFFFFF"/>
                  </a:solidFill>
                </a:uFill>
                <a:latin typeface="Calibri"/>
                <a:cs typeface="Calibri"/>
              </a:rPr>
              <a:t>Data Manager</a:t>
            </a:r>
            <a:endParaRPr lang="en-US" sz="1600" i="1" spc="-1" dirty="0">
              <a:uFill>
                <a:solidFill>
                  <a:srgbClr val="FFFFFF"/>
                </a:solidFill>
              </a:uFill>
              <a:latin typeface="Calibri"/>
              <a:cs typeface="Calibri"/>
            </a:endParaRPr>
          </a:p>
        </p:txBody>
      </p:sp>
      <p:pic>
        <p:nvPicPr>
          <p:cNvPr id="15" name="Picture 14" descr="A person smiling for the camera&#10;&#10;Description automatically generated with medium confidence">
            <a:extLst>
              <a:ext uri="{FF2B5EF4-FFF2-40B4-BE49-F238E27FC236}">
                <a16:creationId xmlns:a16="http://schemas.microsoft.com/office/drawing/2014/main" id="{6793A6BF-30C9-3ADF-3424-10F5378CF4C2}"/>
              </a:ext>
            </a:extLst>
          </p:cNvPr>
          <p:cNvPicPr>
            <a:picLocks noChangeAspect="1"/>
          </p:cNvPicPr>
          <p:nvPr/>
        </p:nvPicPr>
        <p:blipFill rotWithShape="1">
          <a:blip r:embed="rId5">
            <a:extLst>
              <a:ext uri="{28A0092B-C50C-407E-A947-70E740481C1C}">
                <a14:useLocalDpi xmlns:a14="http://schemas.microsoft.com/office/drawing/2010/main" val="0"/>
              </a:ext>
            </a:extLst>
          </a:blip>
          <a:srcRect l="15818" t="11206" r="14968" b="8995"/>
          <a:stretch/>
        </p:blipFill>
        <p:spPr>
          <a:xfrm>
            <a:off x="5943600" y="1463884"/>
            <a:ext cx="1704502" cy="1965116"/>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18671150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F6F213-24E6-168A-0DC0-5FB4C694F1CA}"/>
            </a:ext>
          </a:extLst>
        </p:cNvPr>
        <p:cNvGrpSpPr/>
        <p:nvPr/>
      </p:nvGrpSpPr>
      <p:grpSpPr>
        <a:xfrm>
          <a:off x="0" y="0"/>
          <a:ext cx="0" cy="0"/>
          <a:chOff x="0" y="0"/>
          <a:chExt cx="0" cy="0"/>
        </a:xfrm>
      </p:grpSpPr>
      <p:sp>
        <p:nvSpPr>
          <p:cNvPr id="39" name="TextBox 21">
            <a:extLst>
              <a:ext uri="{FF2B5EF4-FFF2-40B4-BE49-F238E27FC236}">
                <a16:creationId xmlns:a16="http://schemas.microsoft.com/office/drawing/2014/main" id="{82C1878E-8503-68CE-EDB9-7E2799D34A79}"/>
              </a:ext>
            </a:extLst>
          </p:cNvPr>
          <p:cNvSpPr txBox="1"/>
          <p:nvPr/>
        </p:nvSpPr>
        <p:spPr>
          <a:xfrm>
            <a:off x="2580811" y="4715272"/>
            <a:ext cx="6194817" cy="276999"/>
          </a:xfrm>
          <a:prstGeom prst="rect">
            <a:avLst/>
          </a:prstGeom>
          <a:noFill/>
          <a:ln>
            <a:noFill/>
          </a:ln>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50" b="1" dirty="0">
                <a:solidFill>
                  <a:srgbClr val="000000"/>
                </a:solidFill>
                <a:cs typeface="Calibri"/>
              </a:rPr>
              <a:t>Ocean (AOP, BGC, IOP), Aerosols, Clouds, and Polarimetry Team Leads </a:t>
            </a:r>
            <a:endParaRPr lang="en-US" sz="1350" dirty="0">
              <a:solidFill>
                <a:srgbClr val="000000"/>
              </a:solidFill>
            </a:endParaRPr>
          </a:p>
        </p:txBody>
      </p:sp>
      <p:sp>
        <p:nvSpPr>
          <p:cNvPr id="40" name="TextBox 21">
            <a:extLst>
              <a:ext uri="{FF2B5EF4-FFF2-40B4-BE49-F238E27FC236}">
                <a16:creationId xmlns:a16="http://schemas.microsoft.com/office/drawing/2014/main" id="{78DA698D-6348-0BE3-AF19-9A39B7DE0F36}"/>
              </a:ext>
            </a:extLst>
          </p:cNvPr>
          <p:cNvSpPr txBox="1"/>
          <p:nvPr/>
        </p:nvSpPr>
        <p:spPr>
          <a:xfrm>
            <a:off x="2372008" y="1278782"/>
            <a:ext cx="6588698" cy="276999"/>
          </a:xfrm>
          <a:prstGeom prst="rect">
            <a:avLst/>
          </a:prstGeom>
          <a:noFill/>
          <a:ln>
            <a:noFill/>
          </a:ln>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50" b="1" dirty="0">
                <a:solidFill>
                  <a:srgbClr val="000000"/>
                </a:solidFill>
                <a:cs typeface="Calibri"/>
              </a:rPr>
              <a:t>Subject Matter Experts (SMEs)</a:t>
            </a:r>
            <a:endParaRPr lang="en-US" sz="1350" dirty="0">
              <a:solidFill>
                <a:srgbClr val="000000"/>
              </a:solidFill>
            </a:endParaRPr>
          </a:p>
        </p:txBody>
      </p:sp>
      <p:grpSp>
        <p:nvGrpSpPr>
          <p:cNvPr id="51" name="Group 50">
            <a:extLst>
              <a:ext uri="{FF2B5EF4-FFF2-40B4-BE49-F238E27FC236}">
                <a16:creationId xmlns:a16="http://schemas.microsoft.com/office/drawing/2014/main" id="{B16922B8-B861-1A36-978B-B83BF0B8B1C5}"/>
              </a:ext>
            </a:extLst>
          </p:cNvPr>
          <p:cNvGrpSpPr/>
          <p:nvPr/>
        </p:nvGrpSpPr>
        <p:grpSpPr>
          <a:xfrm>
            <a:off x="2828563" y="5118071"/>
            <a:ext cx="5447905" cy="1186859"/>
            <a:chOff x="2993023" y="1910820"/>
            <a:chExt cx="5447905" cy="1186859"/>
          </a:xfrm>
        </p:grpSpPr>
        <p:pic>
          <p:nvPicPr>
            <p:cNvPr id="16" name="Picture 15">
              <a:extLst>
                <a:ext uri="{FF2B5EF4-FFF2-40B4-BE49-F238E27FC236}">
                  <a16:creationId xmlns:a16="http://schemas.microsoft.com/office/drawing/2014/main" id="{9B58A1D2-C374-19AB-B321-BE626EC98DA9}"/>
                </a:ext>
              </a:extLst>
            </p:cNvPr>
            <p:cNvPicPr>
              <a:picLocks noChangeAspect="1"/>
            </p:cNvPicPr>
            <p:nvPr/>
          </p:nvPicPr>
          <p:blipFill>
            <a:blip r:embed="rId2"/>
            <a:stretch>
              <a:fillRect/>
            </a:stretch>
          </p:blipFill>
          <p:spPr>
            <a:xfrm>
              <a:off x="4099906" y="1911818"/>
              <a:ext cx="817910" cy="970099"/>
            </a:xfrm>
            <a:prstGeom prst="rect">
              <a:avLst/>
            </a:prstGeom>
          </p:spPr>
        </p:pic>
        <p:pic>
          <p:nvPicPr>
            <p:cNvPr id="21" name="Picture 20" descr="Loop | Lachlan McKinna">
              <a:extLst>
                <a:ext uri="{FF2B5EF4-FFF2-40B4-BE49-F238E27FC236}">
                  <a16:creationId xmlns:a16="http://schemas.microsoft.com/office/drawing/2014/main" id="{7F64B68F-E2CC-7A1F-0F4A-5FF4DE14D7B6}"/>
                </a:ext>
              </a:extLst>
            </p:cNvPr>
            <p:cNvPicPr>
              <a:picLocks noChangeAspect="1"/>
            </p:cNvPicPr>
            <p:nvPr/>
          </p:nvPicPr>
          <p:blipFill rotWithShape="1">
            <a:blip r:embed="rId3"/>
            <a:srcRect l="11168" t="-1422" r="515" b="504"/>
            <a:stretch/>
          </p:blipFill>
          <p:spPr>
            <a:xfrm>
              <a:off x="5092568" y="1910820"/>
              <a:ext cx="849275" cy="971221"/>
            </a:xfrm>
            <a:prstGeom prst="rect">
              <a:avLst/>
            </a:prstGeom>
          </p:spPr>
        </p:pic>
        <p:pic>
          <p:nvPicPr>
            <p:cNvPr id="28" name="Picture 27" descr="Bio - Dr. Amir Ibrahim">
              <a:extLst>
                <a:ext uri="{FF2B5EF4-FFF2-40B4-BE49-F238E27FC236}">
                  <a16:creationId xmlns:a16="http://schemas.microsoft.com/office/drawing/2014/main" id="{CC35F63B-2B6D-FD6C-31E4-51CACE2E5D17}"/>
                </a:ext>
              </a:extLst>
            </p:cNvPr>
            <p:cNvPicPr>
              <a:picLocks noChangeAspect="1"/>
            </p:cNvPicPr>
            <p:nvPr/>
          </p:nvPicPr>
          <p:blipFill>
            <a:blip r:embed="rId4"/>
            <a:stretch>
              <a:fillRect/>
            </a:stretch>
          </p:blipFill>
          <p:spPr>
            <a:xfrm>
              <a:off x="2995837" y="1912631"/>
              <a:ext cx="845093" cy="973294"/>
            </a:xfrm>
            <a:prstGeom prst="rect">
              <a:avLst/>
            </a:prstGeom>
          </p:spPr>
        </p:pic>
        <p:pic>
          <p:nvPicPr>
            <p:cNvPr id="8" name="Picture 7" descr="Andrew Sayer joins the Luxuriant Flowing Hair Club for Scientists (LFHCfS)">
              <a:extLst>
                <a:ext uri="{FF2B5EF4-FFF2-40B4-BE49-F238E27FC236}">
                  <a16:creationId xmlns:a16="http://schemas.microsoft.com/office/drawing/2014/main" id="{E8A7ECAE-873C-9AC6-15EE-9DF9F41EFAF2}"/>
                </a:ext>
              </a:extLst>
            </p:cNvPr>
            <p:cNvPicPr>
              <a:picLocks noChangeAspect="1"/>
            </p:cNvPicPr>
            <p:nvPr/>
          </p:nvPicPr>
          <p:blipFill>
            <a:blip r:embed="rId5"/>
            <a:stretch>
              <a:fillRect/>
            </a:stretch>
          </p:blipFill>
          <p:spPr>
            <a:xfrm>
              <a:off x="6198622" y="1917433"/>
              <a:ext cx="860612" cy="974893"/>
            </a:xfrm>
            <a:prstGeom prst="rect">
              <a:avLst/>
            </a:prstGeom>
          </p:spPr>
        </p:pic>
        <p:sp>
          <p:nvSpPr>
            <p:cNvPr id="22" name="TextBox 29">
              <a:extLst>
                <a:ext uri="{FF2B5EF4-FFF2-40B4-BE49-F238E27FC236}">
                  <a16:creationId xmlns:a16="http://schemas.microsoft.com/office/drawing/2014/main" id="{C1D72D1C-DB17-F502-EA69-1BD3F2C26E01}"/>
                </a:ext>
              </a:extLst>
            </p:cNvPr>
            <p:cNvSpPr txBox="1"/>
            <p:nvPr/>
          </p:nvSpPr>
          <p:spPr>
            <a:xfrm>
              <a:off x="4101907" y="2881483"/>
              <a:ext cx="817127" cy="2077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Ivona </a:t>
              </a:r>
              <a:r>
                <a:rPr lang="en-US" sz="900" err="1">
                  <a:latin typeface="Arial"/>
                  <a:cs typeface="Arial"/>
                </a:rPr>
                <a:t>Cetinić</a:t>
              </a:r>
              <a:endParaRPr lang="en-US" sz="900" err="1"/>
            </a:p>
          </p:txBody>
        </p:sp>
        <p:sp>
          <p:nvSpPr>
            <p:cNvPr id="29" name="TextBox 39">
              <a:extLst>
                <a:ext uri="{FF2B5EF4-FFF2-40B4-BE49-F238E27FC236}">
                  <a16:creationId xmlns:a16="http://schemas.microsoft.com/office/drawing/2014/main" id="{2F755E54-6866-FDC9-563E-E1544365294F}"/>
                </a:ext>
              </a:extLst>
            </p:cNvPr>
            <p:cNvSpPr txBox="1"/>
            <p:nvPr/>
          </p:nvSpPr>
          <p:spPr>
            <a:xfrm>
              <a:off x="5019688" y="2885129"/>
              <a:ext cx="1039190" cy="2077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Lachlan McKinna</a:t>
              </a:r>
              <a:endParaRPr lang="en-US" sz="1350"/>
            </a:p>
          </p:txBody>
        </p:sp>
        <p:sp>
          <p:nvSpPr>
            <p:cNvPr id="30" name="TextBox 40">
              <a:extLst>
                <a:ext uri="{FF2B5EF4-FFF2-40B4-BE49-F238E27FC236}">
                  <a16:creationId xmlns:a16="http://schemas.microsoft.com/office/drawing/2014/main" id="{B7D702AC-EB55-A1D1-67F3-FE79130CDA43}"/>
                </a:ext>
              </a:extLst>
            </p:cNvPr>
            <p:cNvSpPr txBox="1"/>
            <p:nvPr/>
          </p:nvSpPr>
          <p:spPr>
            <a:xfrm>
              <a:off x="2993023" y="2885476"/>
              <a:ext cx="842321" cy="2077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Amir Ibrahim</a:t>
              </a:r>
            </a:p>
          </p:txBody>
        </p:sp>
        <p:pic>
          <p:nvPicPr>
            <p:cNvPr id="4" name="Picture 3" descr="When people [get] a science education…they underestimate how important  human relations are to that.&quot; An interview with Kirk Knobelspiesse –  StoryCorps Archive">
              <a:extLst>
                <a:ext uri="{FF2B5EF4-FFF2-40B4-BE49-F238E27FC236}">
                  <a16:creationId xmlns:a16="http://schemas.microsoft.com/office/drawing/2014/main" id="{75EDEA18-A225-59E2-8125-08A88F74C73C}"/>
                </a:ext>
              </a:extLst>
            </p:cNvPr>
            <p:cNvPicPr>
              <a:picLocks noChangeAspect="1"/>
            </p:cNvPicPr>
            <p:nvPr/>
          </p:nvPicPr>
          <p:blipFill>
            <a:blip r:embed="rId6"/>
            <a:stretch>
              <a:fillRect/>
            </a:stretch>
          </p:blipFill>
          <p:spPr>
            <a:xfrm>
              <a:off x="7349511" y="1911180"/>
              <a:ext cx="623920" cy="968188"/>
            </a:xfrm>
            <a:prstGeom prst="rect">
              <a:avLst/>
            </a:prstGeom>
          </p:spPr>
        </p:pic>
        <p:sp>
          <p:nvSpPr>
            <p:cNvPr id="32" name="TextBox 39">
              <a:extLst>
                <a:ext uri="{FF2B5EF4-FFF2-40B4-BE49-F238E27FC236}">
                  <a16:creationId xmlns:a16="http://schemas.microsoft.com/office/drawing/2014/main" id="{BFD9F800-80A2-FFC6-294B-67439417C03C}"/>
                </a:ext>
              </a:extLst>
            </p:cNvPr>
            <p:cNvSpPr txBox="1"/>
            <p:nvPr/>
          </p:nvSpPr>
          <p:spPr>
            <a:xfrm>
              <a:off x="7267268" y="2880325"/>
              <a:ext cx="1173660" cy="2077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Arial"/>
                  <a:cs typeface="Arial"/>
                </a:rPr>
                <a:t>Kirk </a:t>
              </a:r>
              <a:r>
                <a:rPr lang="en-US" sz="900" dirty="0" err="1">
                  <a:latin typeface="Arial"/>
                  <a:cs typeface="Arial"/>
                </a:rPr>
                <a:t>Knobelspiesse</a:t>
              </a:r>
              <a:endParaRPr lang="en-US" sz="900" dirty="0">
                <a:latin typeface="Arial"/>
                <a:cs typeface="Arial"/>
              </a:endParaRPr>
            </a:p>
          </p:txBody>
        </p:sp>
        <p:sp>
          <p:nvSpPr>
            <p:cNvPr id="35" name="TextBox 39">
              <a:extLst>
                <a:ext uri="{FF2B5EF4-FFF2-40B4-BE49-F238E27FC236}">
                  <a16:creationId xmlns:a16="http://schemas.microsoft.com/office/drawing/2014/main" id="{C21CEF4F-6B45-E00B-1DE9-3AAD1670A684}"/>
                </a:ext>
              </a:extLst>
            </p:cNvPr>
            <p:cNvSpPr txBox="1"/>
            <p:nvPr/>
          </p:nvSpPr>
          <p:spPr>
            <a:xfrm>
              <a:off x="6196306" y="2889930"/>
              <a:ext cx="909521" cy="2077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Andrew Sayer</a:t>
              </a:r>
            </a:p>
          </p:txBody>
        </p:sp>
      </p:grpSp>
      <p:grpSp>
        <p:nvGrpSpPr>
          <p:cNvPr id="52" name="Group 51">
            <a:extLst>
              <a:ext uri="{FF2B5EF4-FFF2-40B4-BE49-F238E27FC236}">
                <a16:creationId xmlns:a16="http://schemas.microsoft.com/office/drawing/2014/main" id="{CB788B4D-DEC9-D229-08B1-9D5C29111517}"/>
              </a:ext>
            </a:extLst>
          </p:cNvPr>
          <p:cNvGrpSpPr/>
          <p:nvPr/>
        </p:nvGrpSpPr>
        <p:grpSpPr>
          <a:xfrm>
            <a:off x="2499251" y="1711946"/>
            <a:ext cx="6225315" cy="2753972"/>
            <a:chOff x="2399549" y="3457122"/>
            <a:chExt cx="6225315" cy="2753972"/>
          </a:xfrm>
        </p:grpSpPr>
        <p:sp>
          <p:nvSpPr>
            <p:cNvPr id="3" name="TextBox 32">
              <a:extLst>
                <a:ext uri="{FF2B5EF4-FFF2-40B4-BE49-F238E27FC236}">
                  <a16:creationId xmlns:a16="http://schemas.microsoft.com/office/drawing/2014/main" id="{125D002E-D3D7-4B1F-7F94-1CB63954B49B}"/>
                </a:ext>
              </a:extLst>
            </p:cNvPr>
            <p:cNvSpPr txBox="1"/>
            <p:nvPr/>
          </p:nvSpPr>
          <p:spPr>
            <a:xfrm>
              <a:off x="3392693" y="5829378"/>
              <a:ext cx="843954"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James Allen</a:t>
              </a:r>
            </a:p>
            <a:p>
              <a:r>
                <a:rPr lang="en-US" sz="900">
                  <a:latin typeface="Arial"/>
                  <a:cs typeface="Arial"/>
                </a:rPr>
                <a:t>(AOP &amp; IOP) </a:t>
              </a:r>
            </a:p>
          </p:txBody>
        </p:sp>
        <p:sp>
          <p:nvSpPr>
            <p:cNvPr id="33" name="TextBox 39">
              <a:extLst>
                <a:ext uri="{FF2B5EF4-FFF2-40B4-BE49-F238E27FC236}">
                  <a16:creationId xmlns:a16="http://schemas.microsoft.com/office/drawing/2014/main" id="{1DFD4B29-D696-9594-70EF-ABC6F0860ECB}"/>
                </a:ext>
              </a:extLst>
            </p:cNvPr>
            <p:cNvSpPr txBox="1"/>
            <p:nvPr/>
          </p:nvSpPr>
          <p:spPr>
            <a:xfrm>
              <a:off x="4425474" y="5862097"/>
              <a:ext cx="842286"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Meng Gao</a:t>
              </a:r>
            </a:p>
            <a:p>
              <a:r>
                <a:rPr lang="en-US" sz="900">
                  <a:latin typeface="Arial"/>
                  <a:cs typeface="Arial"/>
                </a:rPr>
                <a:t>(Aerosols)</a:t>
              </a:r>
            </a:p>
          </p:txBody>
        </p:sp>
        <p:sp>
          <p:nvSpPr>
            <p:cNvPr id="38" name="TextBox 39">
              <a:extLst>
                <a:ext uri="{FF2B5EF4-FFF2-40B4-BE49-F238E27FC236}">
                  <a16:creationId xmlns:a16="http://schemas.microsoft.com/office/drawing/2014/main" id="{4FAE0F0B-D421-F737-5415-71935FF688FB}"/>
                </a:ext>
              </a:extLst>
            </p:cNvPr>
            <p:cNvSpPr txBox="1"/>
            <p:nvPr/>
          </p:nvSpPr>
          <p:spPr>
            <a:xfrm>
              <a:off x="6512008" y="5862096"/>
              <a:ext cx="1264907"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Chamara Rajapakshe</a:t>
              </a:r>
            </a:p>
            <a:p>
              <a:r>
                <a:rPr lang="en-US" sz="900">
                  <a:latin typeface="Arial"/>
                  <a:cs typeface="Arial"/>
                </a:rPr>
                <a:t>(Clouds)</a:t>
              </a:r>
            </a:p>
          </p:txBody>
        </p:sp>
        <p:sp>
          <p:nvSpPr>
            <p:cNvPr id="41" name="TextBox 35">
              <a:extLst>
                <a:ext uri="{FF2B5EF4-FFF2-40B4-BE49-F238E27FC236}">
                  <a16:creationId xmlns:a16="http://schemas.microsoft.com/office/drawing/2014/main" id="{9AC217F1-4207-CF3A-3371-865C847BF9A3}"/>
                </a:ext>
              </a:extLst>
            </p:cNvPr>
            <p:cNvSpPr txBox="1"/>
            <p:nvPr/>
          </p:nvSpPr>
          <p:spPr>
            <a:xfrm>
              <a:off x="5459560" y="5864845"/>
              <a:ext cx="1002589"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Riley Blocker</a:t>
              </a:r>
            </a:p>
            <a:p>
              <a:r>
                <a:rPr lang="en-US" sz="900">
                  <a:latin typeface="Arial"/>
                  <a:cs typeface="Arial"/>
                </a:rPr>
                <a:t>(Polarimetry)</a:t>
              </a:r>
            </a:p>
          </p:txBody>
        </p:sp>
        <p:grpSp>
          <p:nvGrpSpPr>
            <p:cNvPr id="50" name="Group 49">
              <a:extLst>
                <a:ext uri="{FF2B5EF4-FFF2-40B4-BE49-F238E27FC236}">
                  <a16:creationId xmlns:a16="http://schemas.microsoft.com/office/drawing/2014/main" id="{E2950D9B-1123-A740-C081-F42EBF13C4B2}"/>
                </a:ext>
              </a:extLst>
            </p:cNvPr>
            <p:cNvGrpSpPr/>
            <p:nvPr/>
          </p:nvGrpSpPr>
          <p:grpSpPr>
            <a:xfrm>
              <a:off x="2399549" y="3457122"/>
              <a:ext cx="6225315" cy="2410541"/>
              <a:chOff x="2399549" y="3457122"/>
              <a:chExt cx="6225315" cy="2410541"/>
            </a:xfrm>
          </p:grpSpPr>
          <p:pic>
            <p:nvPicPr>
              <p:cNvPr id="17" name="Picture 16">
                <a:extLst>
                  <a:ext uri="{FF2B5EF4-FFF2-40B4-BE49-F238E27FC236}">
                    <a16:creationId xmlns:a16="http://schemas.microsoft.com/office/drawing/2014/main" id="{BC9A7163-A7B2-28C6-092D-FD7BCE7F7252}"/>
                  </a:ext>
                </a:extLst>
              </p:cNvPr>
              <p:cNvPicPr>
                <a:picLocks noChangeAspect="1"/>
              </p:cNvPicPr>
              <p:nvPr/>
            </p:nvPicPr>
            <p:blipFill rotWithShape="1">
              <a:blip r:embed="rId7"/>
              <a:srcRect l="7815" t="3076" r="13250" b="24751"/>
              <a:stretch/>
            </p:blipFill>
            <p:spPr>
              <a:xfrm>
                <a:off x="2481109" y="3458301"/>
                <a:ext cx="790891" cy="942383"/>
              </a:xfrm>
              <a:prstGeom prst="rect">
                <a:avLst/>
              </a:prstGeom>
            </p:spPr>
          </p:pic>
          <p:pic>
            <p:nvPicPr>
              <p:cNvPr id="18" name="Picture 17" descr="Bio - Dirk Alexander Aurin">
                <a:extLst>
                  <a:ext uri="{FF2B5EF4-FFF2-40B4-BE49-F238E27FC236}">
                    <a16:creationId xmlns:a16="http://schemas.microsoft.com/office/drawing/2014/main" id="{B72065C3-BBCE-5C60-A93E-8CB5A6946A4B}"/>
                  </a:ext>
                </a:extLst>
              </p:cNvPr>
              <p:cNvPicPr>
                <a:picLocks noChangeAspect="1"/>
              </p:cNvPicPr>
              <p:nvPr/>
            </p:nvPicPr>
            <p:blipFill rotWithShape="1">
              <a:blip r:embed="rId8"/>
              <a:srcRect r="376" b="4144"/>
              <a:stretch/>
            </p:blipFill>
            <p:spPr>
              <a:xfrm>
                <a:off x="4425646" y="3458736"/>
                <a:ext cx="846912" cy="938960"/>
              </a:xfrm>
              <a:prstGeom prst="rect">
                <a:avLst/>
              </a:prstGeom>
            </p:spPr>
          </p:pic>
          <p:pic>
            <p:nvPicPr>
              <p:cNvPr id="19" name="Picture 18">
                <a:extLst>
                  <a:ext uri="{FF2B5EF4-FFF2-40B4-BE49-F238E27FC236}">
                    <a16:creationId xmlns:a16="http://schemas.microsoft.com/office/drawing/2014/main" id="{1EFFE4A7-EDEF-7DC4-786C-4B2361CECA0A}"/>
                  </a:ext>
                </a:extLst>
              </p:cNvPr>
              <p:cNvPicPr>
                <a:picLocks noChangeAspect="1"/>
              </p:cNvPicPr>
              <p:nvPr/>
            </p:nvPicPr>
            <p:blipFill rotWithShape="1">
              <a:blip r:embed="rId9"/>
              <a:srcRect l="5220" t="4530" r="1130" b="-608"/>
              <a:stretch/>
            </p:blipFill>
            <p:spPr>
              <a:xfrm>
                <a:off x="3434030" y="3457122"/>
                <a:ext cx="798818" cy="940412"/>
              </a:xfrm>
              <a:prstGeom prst="rect">
                <a:avLst/>
              </a:prstGeom>
            </p:spPr>
          </p:pic>
          <p:sp>
            <p:nvSpPr>
              <p:cNvPr id="23" name="TextBox 31">
                <a:extLst>
                  <a:ext uri="{FF2B5EF4-FFF2-40B4-BE49-F238E27FC236}">
                    <a16:creationId xmlns:a16="http://schemas.microsoft.com/office/drawing/2014/main" id="{D3A5B0D0-F7D3-9C96-1CDD-1627886AA3DF}"/>
                  </a:ext>
                </a:extLst>
              </p:cNvPr>
              <p:cNvSpPr txBox="1"/>
              <p:nvPr/>
            </p:nvSpPr>
            <p:spPr>
              <a:xfrm>
                <a:off x="2399549" y="4402098"/>
                <a:ext cx="987395"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Arial"/>
                    <a:cs typeface="Arial"/>
                  </a:rPr>
                  <a:t>Violeta Sanjuan Calzado (AOP)</a:t>
                </a:r>
                <a:endParaRPr lang="en-US" sz="1350" dirty="0">
                  <a:latin typeface="Aptos" panose="020B0004020202020204"/>
                  <a:cs typeface="Arial"/>
                </a:endParaRPr>
              </a:p>
            </p:txBody>
          </p:sp>
          <p:sp>
            <p:nvSpPr>
              <p:cNvPr id="24" name="TextBox 32">
                <a:extLst>
                  <a:ext uri="{FF2B5EF4-FFF2-40B4-BE49-F238E27FC236}">
                    <a16:creationId xmlns:a16="http://schemas.microsoft.com/office/drawing/2014/main" id="{E5EA5BD6-DCEB-E728-B94E-5736BF6D4D03}"/>
                  </a:ext>
                </a:extLst>
              </p:cNvPr>
              <p:cNvSpPr txBox="1"/>
              <p:nvPr/>
            </p:nvSpPr>
            <p:spPr>
              <a:xfrm>
                <a:off x="4424669" y="4394718"/>
                <a:ext cx="848756"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Dirk Aurin</a:t>
                </a:r>
              </a:p>
              <a:p>
                <a:r>
                  <a:rPr lang="en-US" sz="900">
                    <a:latin typeface="Arial"/>
                    <a:cs typeface="Arial"/>
                  </a:rPr>
                  <a:t>(AOP)</a:t>
                </a:r>
              </a:p>
            </p:txBody>
          </p:sp>
          <p:sp>
            <p:nvSpPr>
              <p:cNvPr id="27" name="TextBox 35">
                <a:extLst>
                  <a:ext uri="{FF2B5EF4-FFF2-40B4-BE49-F238E27FC236}">
                    <a16:creationId xmlns:a16="http://schemas.microsoft.com/office/drawing/2014/main" id="{F6FCF131-B0E6-A76B-7032-3BF3784A39BA}"/>
                  </a:ext>
                </a:extLst>
              </p:cNvPr>
              <p:cNvSpPr txBox="1"/>
              <p:nvPr/>
            </p:nvSpPr>
            <p:spPr>
              <a:xfrm>
                <a:off x="5456341" y="4404833"/>
                <a:ext cx="1002589"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Joaquin Chaves</a:t>
                </a:r>
              </a:p>
              <a:p>
                <a:r>
                  <a:rPr lang="en-US" sz="900">
                    <a:latin typeface="Arial"/>
                    <a:cs typeface="Arial"/>
                  </a:rPr>
                  <a:t>(BGC &amp; IOP)</a:t>
                </a:r>
              </a:p>
            </p:txBody>
          </p:sp>
          <p:pic>
            <p:nvPicPr>
              <p:cNvPr id="34" name="Picture 33" descr="Photo of JOAQUIN CHAVES">
                <a:extLst>
                  <a:ext uri="{FF2B5EF4-FFF2-40B4-BE49-F238E27FC236}">
                    <a16:creationId xmlns:a16="http://schemas.microsoft.com/office/drawing/2014/main" id="{918324E4-0621-418B-6C36-4FBF2199948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54340" y="3464973"/>
                <a:ext cx="848336" cy="939691"/>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6" descr="James George Allen - Sciences and Exploration Directorate">
                <a:extLst>
                  <a:ext uri="{FF2B5EF4-FFF2-40B4-BE49-F238E27FC236}">
                    <a16:creationId xmlns:a16="http://schemas.microsoft.com/office/drawing/2014/main" id="{E7CEC6E0-E71C-E535-5BEC-A8A39F9392F1}"/>
                  </a:ext>
                </a:extLst>
              </p:cNvPr>
              <p:cNvPicPr>
                <a:picLocks noChangeAspect="1"/>
              </p:cNvPicPr>
              <p:nvPr/>
            </p:nvPicPr>
            <p:blipFill>
              <a:blip r:embed="rId11"/>
              <a:stretch>
                <a:fillRect/>
              </a:stretch>
            </p:blipFill>
            <p:spPr>
              <a:xfrm>
                <a:off x="3391916" y="4886691"/>
                <a:ext cx="848846" cy="937693"/>
              </a:xfrm>
              <a:prstGeom prst="rect">
                <a:avLst/>
              </a:prstGeom>
            </p:spPr>
          </p:pic>
          <p:sp>
            <p:nvSpPr>
              <p:cNvPr id="2" name="TextBox 31">
                <a:extLst>
                  <a:ext uri="{FF2B5EF4-FFF2-40B4-BE49-F238E27FC236}">
                    <a16:creationId xmlns:a16="http://schemas.microsoft.com/office/drawing/2014/main" id="{916229FF-E748-7EFC-F22C-FF58F63FE527}"/>
                  </a:ext>
                </a:extLst>
              </p:cNvPr>
              <p:cNvSpPr txBox="1"/>
              <p:nvPr/>
            </p:nvSpPr>
            <p:spPr>
              <a:xfrm>
                <a:off x="3388867" y="4402096"/>
                <a:ext cx="1198707"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Arial"/>
                    <a:cs typeface="Arial"/>
                  </a:rPr>
                  <a:t>Harrison Smith</a:t>
                </a:r>
              </a:p>
              <a:p>
                <a:r>
                  <a:rPr lang="en-US" sz="900" dirty="0">
                    <a:latin typeface="Arial"/>
                    <a:ea typeface="+mn-lt"/>
                    <a:cs typeface="Arial"/>
                  </a:rPr>
                  <a:t>(AOP</a:t>
                </a:r>
                <a:r>
                  <a:rPr lang="en-US" sz="900" dirty="0">
                    <a:latin typeface="Arial"/>
                    <a:cs typeface="Arial"/>
                  </a:rPr>
                  <a:t> &amp; PSD) </a:t>
                </a:r>
                <a:endParaRPr lang="en-US" sz="1350" dirty="0"/>
              </a:p>
            </p:txBody>
          </p:sp>
          <p:pic>
            <p:nvPicPr>
              <p:cNvPr id="5" name="Picture 4" descr="Meng Gao - Chief Research Scientist - NASA Goddard Space Flight Center |  LinkedIn">
                <a:extLst>
                  <a:ext uri="{FF2B5EF4-FFF2-40B4-BE49-F238E27FC236}">
                    <a16:creationId xmlns:a16="http://schemas.microsoft.com/office/drawing/2014/main" id="{EF5C3E9B-9F76-AD24-EA84-70B1E337934D}"/>
                  </a:ext>
                </a:extLst>
              </p:cNvPr>
              <p:cNvPicPr>
                <a:picLocks noChangeAspect="1"/>
              </p:cNvPicPr>
              <p:nvPr/>
            </p:nvPicPr>
            <p:blipFill>
              <a:blip r:embed="rId12"/>
              <a:srcRect l="6599" t="2052" r="7366" b="-508"/>
              <a:stretch/>
            </p:blipFill>
            <p:spPr>
              <a:xfrm>
                <a:off x="4424669" y="4891000"/>
                <a:ext cx="883277" cy="972340"/>
              </a:xfrm>
              <a:prstGeom prst="rect">
                <a:avLst/>
              </a:prstGeom>
            </p:spPr>
          </p:pic>
          <p:pic>
            <p:nvPicPr>
              <p:cNvPr id="9" name="Picture 8" descr="Chamara Rajapakshe - Sciences and Exploration Directorate">
                <a:extLst>
                  <a:ext uri="{FF2B5EF4-FFF2-40B4-BE49-F238E27FC236}">
                    <a16:creationId xmlns:a16="http://schemas.microsoft.com/office/drawing/2014/main" id="{57BC1852-D380-8678-4839-817A4376A5B5}"/>
                  </a:ext>
                </a:extLst>
              </p:cNvPr>
              <p:cNvPicPr>
                <a:picLocks noChangeAspect="1"/>
              </p:cNvPicPr>
              <p:nvPr/>
            </p:nvPicPr>
            <p:blipFill>
              <a:blip r:embed="rId13"/>
              <a:stretch>
                <a:fillRect/>
              </a:stretch>
            </p:blipFill>
            <p:spPr>
              <a:xfrm>
                <a:off x="6668928" y="4901154"/>
                <a:ext cx="824833" cy="966509"/>
              </a:xfrm>
              <a:prstGeom prst="rect">
                <a:avLst/>
              </a:prstGeom>
            </p:spPr>
          </p:pic>
          <p:pic>
            <p:nvPicPr>
              <p:cNvPr id="13" name="Picture 12" descr="E. Riley Blocker - Sciences and Exploration Directorate">
                <a:extLst>
                  <a:ext uri="{FF2B5EF4-FFF2-40B4-BE49-F238E27FC236}">
                    <a16:creationId xmlns:a16="http://schemas.microsoft.com/office/drawing/2014/main" id="{2FB59E1A-D3AB-34C1-A9E3-3D32FD9FF708}"/>
                  </a:ext>
                </a:extLst>
              </p:cNvPr>
              <p:cNvPicPr>
                <a:picLocks noChangeAspect="1"/>
              </p:cNvPicPr>
              <p:nvPr/>
            </p:nvPicPr>
            <p:blipFill>
              <a:blip r:embed="rId14"/>
              <a:stretch>
                <a:fillRect/>
              </a:stretch>
            </p:blipFill>
            <p:spPr>
              <a:xfrm>
                <a:off x="5486867" y="4888989"/>
                <a:ext cx="880542" cy="954662"/>
              </a:xfrm>
              <a:prstGeom prst="rect">
                <a:avLst/>
              </a:prstGeom>
            </p:spPr>
          </p:pic>
          <p:pic>
            <p:nvPicPr>
              <p:cNvPr id="14" name="Picture 13" descr="Vanessa R Strohm - Sciences and Exploration Directorate">
                <a:extLst>
                  <a:ext uri="{FF2B5EF4-FFF2-40B4-BE49-F238E27FC236}">
                    <a16:creationId xmlns:a16="http://schemas.microsoft.com/office/drawing/2014/main" id="{42F3AF36-6DB6-D35E-1939-B156A86DDB71}"/>
                  </a:ext>
                </a:extLst>
              </p:cNvPr>
              <p:cNvPicPr>
                <a:picLocks noChangeAspect="1"/>
              </p:cNvPicPr>
              <p:nvPr/>
            </p:nvPicPr>
            <p:blipFill>
              <a:blip r:embed="rId15"/>
              <a:stretch>
                <a:fillRect/>
              </a:stretch>
            </p:blipFill>
            <p:spPr>
              <a:xfrm>
                <a:off x="6541803" y="3461635"/>
                <a:ext cx="820031" cy="942496"/>
              </a:xfrm>
              <a:prstGeom prst="rect">
                <a:avLst/>
              </a:prstGeom>
            </p:spPr>
          </p:pic>
          <p:pic>
            <p:nvPicPr>
              <p:cNvPr id="20" name="Picture 19" descr="Kelsey Allen | ESD Publications">
                <a:extLst>
                  <a:ext uri="{FF2B5EF4-FFF2-40B4-BE49-F238E27FC236}">
                    <a16:creationId xmlns:a16="http://schemas.microsoft.com/office/drawing/2014/main" id="{A9B256C1-9777-D462-4CE4-E170A1624094}"/>
                  </a:ext>
                </a:extLst>
              </p:cNvPr>
              <p:cNvPicPr>
                <a:picLocks noChangeAspect="1"/>
              </p:cNvPicPr>
              <p:nvPr/>
            </p:nvPicPr>
            <p:blipFill>
              <a:blip r:embed="rId16"/>
              <a:srcRect l="20202" r="20295" b="2145"/>
              <a:stretch/>
            </p:blipFill>
            <p:spPr>
              <a:xfrm>
                <a:off x="7620569" y="3488348"/>
                <a:ext cx="754092" cy="947723"/>
              </a:xfrm>
              <a:prstGeom prst="rect">
                <a:avLst/>
              </a:prstGeom>
            </p:spPr>
          </p:pic>
          <p:pic>
            <p:nvPicPr>
              <p:cNvPr id="25" name="Picture 24" descr="Ethan Taylor | ESD Publications">
                <a:extLst>
                  <a:ext uri="{FF2B5EF4-FFF2-40B4-BE49-F238E27FC236}">
                    <a16:creationId xmlns:a16="http://schemas.microsoft.com/office/drawing/2014/main" id="{EED2C3B2-9C59-34D8-8827-66062B2DCBFA}"/>
                  </a:ext>
                </a:extLst>
              </p:cNvPr>
              <p:cNvPicPr>
                <a:picLocks noChangeAspect="1"/>
              </p:cNvPicPr>
              <p:nvPr/>
            </p:nvPicPr>
            <p:blipFill>
              <a:blip r:embed="rId17"/>
              <a:stretch>
                <a:fillRect/>
              </a:stretch>
            </p:blipFill>
            <p:spPr>
              <a:xfrm>
                <a:off x="2481109" y="4866108"/>
                <a:ext cx="756398" cy="946878"/>
              </a:xfrm>
              <a:prstGeom prst="rect">
                <a:avLst/>
              </a:prstGeom>
            </p:spPr>
          </p:pic>
          <p:sp>
            <p:nvSpPr>
              <p:cNvPr id="42" name="TextBox 35">
                <a:extLst>
                  <a:ext uri="{FF2B5EF4-FFF2-40B4-BE49-F238E27FC236}">
                    <a16:creationId xmlns:a16="http://schemas.microsoft.com/office/drawing/2014/main" id="{1D025341-0E7F-8F18-DDE9-3FA9014D9A60}"/>
                  </a:ext>
                </a:extLst>
              </p:cNvPr>
              <p:cNvSpPr txBox="1"/>
              <p:nvPr/>
            </p:nvSpPr>
            <p:spPr>
              <a:xfrm>
                <a:off x="6541709" y="4414436"/>
                <a:ext cx="1002589"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Vanessa Strohm</a:t>
                </a:r>
              </a:p>
              <a:p>
                <a:r>
                  <a:rPr lang="en-US" sz="900">
                    <a:latin typeface="Arial"/>
                    <a:cs typeface="Arial"/>
                  </a:rPr>
                  <a:t>(IFCB/FCM)</a:t>
                </a:r>
              </a:p>
            </p:txBody>
          </p:sp>
          <p:sp>
            <p:nvSpPr>
              <p:cNvPr id="43" name="TextBox 35">
                <a:extLst>
                  <a:ext uri="{FF2B5EF4-FFF2-40B4-BE49-F238E27FC236}">
                    <a16:creationId xmlns:a16="http://schemas.microsoft.com/office/drawing/2014/main" id="{B09A5032-2091-77D1-7475-C3F70F3B71E2}"/>
                  </a:ext>
                </a:extLst>
              </p:cNvPr>
              <p:cNvSpPr txBox="1"/>
              <p:nvPr/>
            </p:nvSpPr>
            <p:spPr>
              <a:xfrm>
                <a:off x="7622275" y="4424041"/>
                <a:ext cx="1002589"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a:cs typeface="Arial"/>
                  </a:rPr>
                  <a:t>Kelsey Allen</a:t>
                </a:r>
              </a:p>
              <a:p>
                <a:r>
                  <a:rPr lang="en-US" sz="900">
                    <a:latin typeface="Arial"/>
                    <a:cs typeface="Arial"/>
                  </a:rPr>
                  <a:t>(FCM/IOP)</a:t>
                </a:r>
              </a:p>
            </p:txBody>
          </p:sp>
        </p:grpSp>
        <p:sp>
          <p:nvSpPr>
            <p:cNvPr id="44" name="TextBox 35">
              <a:extLst>
                <a:ext uri="{FF2B5EF4-FFF2-40B4-BE49-F238E27FC236}">
                  <a16:creationId xmlns:a16="http://schemas.microsoft.com/office/drawing/2014/main" id="{F5BCD1F7-E322-B577-6C8C-BCBCAE15D3C2}"/>
                </a:ext>
              </a:extLst>
            </p:cNvPr>
            <p:cNvSpPr txBox="1"/>
            <p:nvPr/>
          </p:nvSpPr>
          <p:spPr>
            <a:xfrm>
              <a:off x="2482815" y="5806694"/>
              <a:ext cx="848909"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Arial"/>
                  <a:cs typeface="Arial"/>
                </a:rPr>
                <a:t>Ethan Taylor</a:t>
              </a:r>
            </a:p>
            <a:p>
              <a:r>
                <a:rPr lang="en-US" sz="900" dirty="0">
                  <a:latin typeface="Arial"/>
                  <a:cs typeface="Arial"/>
                </a:rPr>
                <a:t>(BGC &amp; NPP)</a:t>
              </a:r>
            </a:p>
          </p:txBody>
        </p:sp>
      </p:grpSp>
      <p:grpSp>
        <p:nvGrpSpPr>
          <p:cNvPr id="47" name="Group 46">
            <a:extLst>
              <a:ext uri="{FF2B5EF4-FFF2-40B4-BE49-F238E27FC236}">
                <a16:creationId xmlns:a16="http://schemas.microsoft.com/office/drawing/2014/main" id="{75AD47D8-7D31-D5F5-91B6-C9CD3AECCB8F}"/>
              </a:ext>
            </a:extLst>
          </p:cNvPr>
          <p:cNvGrpSpPr/>
          <p:nvPr/>
        </p:nvGrpSpPr>
        <p:grpSpPr>
          <a:xfrm>
            <a:off x="478543" y="1278782"/>
            <a:ext cx="1611523" cy="4592411"/>
            <a:chOff x="7226754" y="1274989"/>
            <a:chExt cx="1611523" cy="4592411"/>
          </a:xfrm>
        </p:grpSpPr>
        <p:grpSp>
          <p:nvGrpSpPr>
            <p:cNvPr id="46" name="Group 45">
              <a:extLst>
                <a:ext uri="{FF2B5EF4-FFF2-40B4-BE49-F238E27FC236}">
                  <a16:creationId xmlns:a16="http://schemas.microsoft.com/office/drawing/2014/main" id="{A7C26C1D-22B7-5E9B-E66B-753F4B940E82}"/>
                </a:ext>
              </a:extLst>
            </p:cNvPr>
            <p:cNvGrpSpPr/>
            <p:nvPr/>
          </p:nvGrpSpPr>
          <p:grpSpPr>
            <a:xfrm>
              <a:off x="7226754" y="1274989"/>
              <a:ext cx="1559378" cy="4592411"/>
              <a:chOff x="7226754" y="1274989"/>
              <a:chExt cx="1559378" cy="4592411"/>
            </a:xfrm>
          </p:grpSpPr>
          <p:sp>
            <p:nvSpPr>
              <p:cNvPr id="26" name="Rectangle: Rounded Corners 25">
                <a:extLst>
                  <a:ext uri="{FF2B5EF4-FFF2-40B4-BE49-F238E27FC236}">
                    <a16:creationId xmlns:a16="http://schemas.microsoft.com/office/drawing/2014/main" id="{04929630-E7DE-4C11-749F-6806CA6D317F}"/>
                  </a:ext>
                </a:extLst>
              </p:cNvPr>
              <p:cNvSpPr/>
              <p:nvPr/>
            </p:nvSpPr>
            <p:spPr>
              <a:xfrm>
                <a:off x="7226754" y="1274989"/>
                <a:ext cx="1559378" cy="4592411"/>
              </a:xfrm>
              <a:prstGeom prst="roundRect">
                <a:avLst/>
              </a:prstGeom>
              <a:solidFill>
                <a:srgbClr val="C3D4E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5">
                <a:extLst>
                  <a:ext uri="{FF2B5EF4-FFF2-40B4-BE49-F238E27FC236}">
                    <a16:creationId xmlns:a16="http://schemas.microsoft.com/office/drawing/2014/main" id="{A3F1D2A2-47F2-B3AA-9955-38A13CA7F63F}"/>
                  </a:ext>
                </a:extLst>
              </p:cNvPr>
              <p:cNvPicPr>
                <a:picLocks noChangeAspect="1"/>
              </p:cNvPicPr>
              <p:nvPr/>
            </p:nvPicPr>
            <p:blipFill>
              <a:blip r:embed="rId18"/>
              <a:stretch>
                <a:fillRect/>
              </a:stretch>
            </p:blipFill>
            <p:spPr>
              <a:xfrm>
                <a:off x="7534006" y="1694366"/>
                <a:ext cx="956816" cy="1035515"/>
              </a:xfrm>
              <a:prstGeom prst="rect">
                <a:avLst/>
              </a:prstGeom>
            </p:spPr>
          </p:pic>
          <p:pic>
            <p:nvPicPr>
              <p:cNvPr id="7" name="Picture 6">
                <a:extLst>
                  <a:ext uri="{FF2B5EF4-FFF2-40B4-BE49-F238E27FC236}">
                    <a16:creationId xmlns:a16="http://schemas.microsoft.com/office/drawing/2014/main" id="{97FB2A5E-4E40-E299-1197-DDB671F9D937}"/>
                  </a:ext>
                </a:extLst>
              </p:cNvPr>
              <p:cNvPicPr>
                <a:picLocks noChangeAspect="1"/>
              </p:cNvPicPr>
              <p:nvPr/>
            </p:nvPicPr>
            <p:blipFill>
              <a:blip r:embed="rId19"/>
              <a:stretch>
                <a:fillRect/>
              </a:stretch>
            </p:blipFill>
            <p:spPr>
              <a:xfrm>
                <a:off x="7606896" y="4441424"/>
                <a:ext cx="926363" cy="1031109"/>
              </a:xfrm>
              <a:prstGeom prst="rect">
                <a:avLst/>
              </a:prstGeom>
            </p:spPr>
          </p:pic>
          <p:sp>
            <p:nvSpPr>
              <p:cNvPr id="10" name="TextBox 13">
                <a:extLst>
                  <a:ext uri="{FF2B5EF4-FFF2-40B4-BE49-F238E27FC236}">
                    <a16:creationId xmlns:a16="http://schemas.microsoft.com/office/drawing/2014/main" id="{15229C2D-AEB6-EAB3-A678-28A8D3307AE3}"/>
                  </a:ext>
                </a:extLst>
              </p:cNvPr>
              <p:cNvSpPr txBox="1"/>
              <p:nvPr/>
            </p:nvSpPr>
            <p:spPr>
              <a:xfrm>
                <a:off x="7483115" y="2730206"/>
                <a:ext cx="1177119" cy="323165"/>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latin typeface="Arial"/>
                    <a:cs typeface="Arial"/>
                  </a:rPr>
                  <a:t>Chris Proctor</a:t>
                </a:r>
              </a:p>
              <a:p>
                <a:pPr algn="ctr"/>
                <a:r>
                  <a:rPr lang="en-US" sz="750" i="1" err="1">
                    <a:latin typeface="Arial"/>
                    <a:cs typeface="Arial"/>
                  </a:rPr>
                  <a:t>SeaBASS</a:t>
                </a:r>
                <a:r>
                  <a:rPr lang="en-US" sz="750" i="1">
                    <a:latin typeface="Arial"/>
                    <a:cs typeface="Arial"/>
                  </a:rPr>
                  <a:t> Manager</a:t>
                </a:r>
              </a:p>
            </p:txBody>
          </p:sp>
          <p:sp>
            <p:nvSpPr>
              <p:cNvPr id="11" name="TextBox 14">
                <a:extLst>
                  <a:ext uri="{FF2B5EF4-FFF2-40B4-BE49-F238E27FC236}">
                    <a16:creationId xmlns:a16="http://schemas.microsoft.com/office/drawing/2014/main" id="{9C5DE388-3090-81A1-DCE5-C3D10E5459E2}"/>
                  </a:ext>
                </a:extLst>
              </p:cNvPr>
              <p:cNvSpPr txBox="1"/>
              <p:nvPr/>
            </p:nvSpPr>
            <p:spPr>
              <a:xfrm>
                <a:off x="7354810" y="4114293"/>
                <a:ext cx="1422047" cy="323165"/>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dirty="0">
                    <a:latin typeface="Arial"/>
                    <a:cs typeface="Arial"/>
                  </a:rPr>
                  <a:t>Inia Soto Ramos</a:t>
                </a:r>
                <a:endParaRPr lang="en-US" sz="1350" dirty="0"/>
              </a:p>
              <a:p>
                <a:pPr algn="ctr"/>
                <a:r>
                  <a:rPr lang="en-US" sz="750" i="1" dirty="0">
                    <a:latin typeface="Arial"/>
                    <a:cs typeface="Arial"/>
                  </a:rPr>
                  <a:t>Validation Data Flow Lead</a:t>
                </a:r>
              </a:p>
            </p:txBody>
          </p:sp>
          <p:sp>
            <p:nvSpPr>
              <p:cNvPr id="12" name="TextBox 15">
                <a:extLst>
                  <a:ext uri="{FF2B5EF4-FFF2-40B4-BE49-F238E27FC236}">
                    <a16:creationId xmlns:a16="http://schemas.microsoft.com/office/drawing/2014/main" id="{A185C682-C3E5-9021-E9F6-FB671DA42D8E}"/>
                  </a:ext>
                </a:extLst>
              </p:cNvPr>
              <p:cNvSpPr txBox="1"/>
              <p:nvPr/>
            </p:nvSpPr>
            <p:spPr>
              <a:xfrm>
                <a:off x="7357453" y="5514388"/>
                <a:ext cx="1417244" cy="323165"/>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latin typeface="Arial"/>
                    <a:cs typeface="Arial"/>
                  </a:rPr>
                  <a:t>Michael Maniscalco</a:t>
                </a:r>
                <a:endParaRPr lang="en-US" sz="1350"/>
              </a:p>
              <a:p>
                <a:pPr algn="ctr"/>
                <a:r>
                  <a:rPr lang="en-US" sz="750" i="1" err="1">
                    <a:latin typeface="Arial"/>
                    <a:cs typeface="Arial"/>
                  </a:rPr>
                  <a:t>SeaBASS</a:t>
                </a:r>
                <a:r>
                  <a:rPr lang="en-US" sz="750" i="1">
                    <a:latin typeface="Arial"/>
                    <a:cs typeface="Arial"/>
                  </a:rPr>
                  <a:t> Data manager</a:t>
                </a:r>
              </a:p>
            </p:txBody>
          </p:sp>
          <p:pic>
            <p:nvPicPr>
              <p:cNvPr id="31" name="Picture 30">
                <a:extLst>
                  <a:ext uri="{FF2B5EF4-FFF2-40B4-BE49-F238E27FC236}">
                    <a16:creationId xmlns:a16="http://schemas.microsoft.com/office/drawing/2014/main" id="{2B0EE69A-2E9D-8CE7-C7FB-2E69617D257F}"/>
                  </a:ext>
                </a:extLst>
              </p:cNvPr>
              <p:cNvPicPr>
                <a:picLocks noChangeAspect="1"/>
              </p:cNvPicPr>
              <p:nvPr/>
            </p:nvPicPr>
            <p:blipFill rotWithShape="1">
              <a:blip r:embed="rId20"/>
              <a:srcRect l="-499" t="-1188" r="-654" b="20270"/>
              <a:stretch/>
            </p:blipFill>
            <p:spPr>
              <a:xfrm>
                <a:off x="7532505" y="3055555"/>
                <a:ext cx="948646" cy="1062121"/>
              </a:xfrm>
              <a:prstGeom prst="rect">
                <a:avLst/>
              </a:prstGeom>
            </p:spPr>
          </p:pic>
        </p:grpSp>
        <p:sp>
          <p:nvSpPr>
            <p:cNvPr id="45" name="TextBox 21">
              <a:extLst>
                <a:ext uri="{FF2B5EF4-FFF2-40B4-BE49-F238E27FC236}">
                  <a16:creationId xmlns:a16="http://schemas.microsoft.com/office/drawing/2014/main" id="{64354DCE-3FE7-871E-3B27-D1AE017D9AD2}"/>
                </a:ext>
              </a:extLst>
            </p:cNvPr>
            <p:cNvSpPr txBox="1"/>
            <p:nvPr/>
          </p:nvSpPr>
          <p:spPr>
            <a:xfrm>
              <a:off x="7289984" y="1418770"/>
              <a:ext cx="1548293" cy="276999"/>
            </a:xfrm>
            <a:prstGeom prst="rect">
              <a:avLst/>
            </a:prstGeom>
            <a:noFill/>
            <a:ln>
              <a:noFill/>
            </a:ln>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50" b="1" dirty="0">
                  <a:solidFill>
                    <a:srgbClr val="000000"/>
                  </a:solidFill>
                  <a:cs typeface="Calibri"/>
                </a:rPr>
                <a:t>SeaBASS Team</a:t>
              </a:r>
              <a:endParaRPr lang="en-US" sz="1350" dirty="0">
                <a:solidFill>
                  <a:srgbClr val="000000"/>
                </a:solidFill>
              </a:endParaRPr>
            </a:p>
          </p:txBody>
        </p:sp>
      </p:grpSp>
      <p:sp>
        <p:nvSpPr>
          <p:cNvPr id="53" name="TextBox 52">
            <a:extLst>
              <a:ext uri="{FF2B5EF4-FFF2-40B4-BE49-F238E27FC236}">
                <a16:creationId xmlns:a16="http://schemas.microsoft.com/office/drawing/2014/main" id="{D1C7D9D0-73C1-DA19-BF16-2EC8092D5624}"/>
              </a:ext>
            </a:extLst>
          </p:cNvPr>
          <p:cNvSpPr txBox="1"/>
          <p:nvPr/>
        </p:nvSpPr>
        <p:spPr>
          <a:xfrm>
            <a:off x="1052195" y="208747"/>
            <a:ext cx="7045122" cy="954107"/>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Staff Continued. Other OEL contributors to QA/QC + Validation workflows</a:t>
            </a:r>
            <a:endParaRPr lang="en-US" sz="2800" b="1" dirty="0">
              <a:cs typeface="Calibri"/>
            </a:endParaRPr>
          </a:p>
        </p:txBody>
      </p:sp>
    </p:spTree>
    <p:extLst>
      <p:ext uri="{BB962C8B-B14F-4D97-AF65-F5344CB8AC3E}">
        <p14:creationId xmlns:p14="http://schemas.microsoft.com/office/powerpoint/2010/main" val="1688662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28" name="Shape 157">
            <a:extLst>
              <a:ext uri="{FF2B5EF4-FFF2-40B4-BE49-F238E27FC236}">
                <a16:creationId xmlns:a16="http://schemas.microsoft.com/office/drawing/2014/main" id="{CFD77A70-C8D6-DF74-3F64-CA1D3FD0AB47}"/>
              </a:ext>
            </a:extLst>
          </p:cNvPr>
          <p:cNvSpPr/>
          <p:nvPr/>
        </p:nvSpPr>
        <p:spPr>
          <a:xfrm>
            <a:off x="495195" y="2744221"/>
            <a:ext cx="1831071" cy="1924836"/>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68569" tIns="34275" rIns="68569" bIns="34275" anchor="ctr" anchorCtr="0">
            <a:noAutofit/>
          </a:bodyPr>
          <a:lstStyle/>
          <a:p>
            <a:pPr algn="ctr"/>
            <a:r>
              <a:rPr lang="en-US" sz="1600" dirty="0">
                <a:latin typeface="Calibri" panose="020F0502020204030204" pitchFamily="34" charset="0"/>
                <a:cs typeface="Calibri" panose="020F0502020204030204" pitchFamily="34" charset="0"/>
                <a:sym typeface="Calibri"/>
              </a:rPr>
              <a:t>Submitters</a:t>
            </a:r>
            <a:endParaRPr sz="1000" dirty="0">
              <a:latin typeface="Calibri" panose="020F0502020204030204" pitchFamily="34" charset="0"/>
              <a:cs typeface="Calibri" panose="020F0502020204030204" pitchFamily="34" charset="0"/>
            </a:endParaRPr>
          </a:p>
        </p:txBody>
      </p:sp>
      <p:sp>
        <p:nvSpPr>
          <p:cNvPr id="26" name="CustomShape 1">
            <a:extLst>
              <a:ext uri="{FF2B5EF4-FFF2-40B4-BE49-F238E27FC236}">
                <a16:creationId xmlns:a16="http://schemas.microsoft.com/office/drawing/2014/main" id="{414154CD-69AE-DE4C-A178-F1AA187633D7}"/>
              </a:ext>
            </a:extLst>
          </p:cNvPr>
          <p:cNvSpPr/>
          <p:nvPr/>
        </p:nvSpPr>
        <p:spPr>
          <a:xfrm>
            <a:off x="1132346" y="470387"/>
            <a:ext cx="6664140" cy="53595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a:solidFill>
                  <a:srgbClr val="0070C0"/>
                </a:solidFill>
                <a:uFill>
                  <a:solidFill>
                    <a:srgbClr val="FFFFFF"/>
                  </a:solidFill>
                </a:uFill>
                <a:latin typeface="Arial"/>
                <a:ea typeface="Arial"/>
              </a:rPr>
              <a:t>Submission QA/QC Feedback Cycles</a:t>
            </a:r>
            <a:endParaRPr lang="en-US" sz="2800" spc="-1" dirty="0">
              <a:solidFill>
                <a:srgbClr val="000000"/>
              </a:solidFill>
              <a:uFill>
                <a:solidFill>
                  <a:srgbClr val="FFFFFF"/>
                </a:solidFill>
              </a:uFill>
              <a:latin typeface="Arial"/>
            </a:endParaRPr>
          </a:p>
        </p:txBody>
      </p:sp>
      <p:grpSp>
        <p:nvGrpSpPr>
          <p:cNvPr id="19" name="Group 18">
            <a:extLst>
              <a:ext uri="{FF2B5EF4-FFF2-40B4-BE49-F238E27FC236}">
                <a16:creationId xmlns:a16="http://schemas.microsoft.com/office/drawing/2014/main" id="{4AB755D0-B80C-B61B-F4F4-62B577FDD423}"/>
              </a:ext>
            </a:extLst>
          </p:cNvPr>
          <p:cNvGrpSpPr/>
          <p:nvPr/>
        </p:nvGrpSpPr>
        <p:grpSpPr>
          <a:xfrm>
            <a:off x="1807981" y="2744221"/>
            <a:ext cx="4756579" cy="3767703"/>
            <a:chOff x="1533661" y="2706124"/>
            <a:chExt cx="4756579" cy="3767703"/>
          </a:xfrm>
        </p:grpSpPr>
        <p:sp>
          <p:nvSpPr>
            <p:cNvPr id="157" name="Shape 157"/>
            <p:cNvSpPr/>
            <p:nvPr/>
          </p:nvSpPr>
          <p:spPr>
            <a:xfrm>
              <a:off x="3465420" y="4821177"/>
              <a:ext cx="1831071" cy="165265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68569" tIns="34275" rIns="68569" bIns="34275" anchor="ctr" anchorCtr="0">
              <a:noAutofit/>
            </a:bodyPr>
            <a:lstStyle/>
            <a:p>
              <a:pPr algn="ctr"/>
              <a:r>
                <a:rPr lang="en-US" sz="1600" dirty="0">
                  <a:latin typeface="Calibri" panose="020F0502020204030204" pitchFamily="34" charset="0"/>
                  <a:ea typeface="Calibri"/>
                  <a:cs typeface="Calibri" panose="020F0502020204030204" pitchFamily="34" charset="0"/>
                  <a:sym typeface="Calibri"/>
                </a:rPr>
                <a:t>SeaBASS Archive</a:t>
              </a:r>
            </a:p>
            <a:p>
              <a:pPr algn="ctr"/>
              <a:r>
                <a:rPr lang="en-US" sz="1600" dirty="0">
                  <a:latin typeface="Calibri" panose="020F0502020204030204" pitchFamily="34" charset="0"/>
                  <a:cs typeface="Calibri" panose="020F0502020204030204" pitchFamily="34" charset="0"/>
                  <a:sym typeface="Calibri"/>
                </a:rPr>
                <a:t>(OB.DAAC)</a:t>
              </a:r>
            </a:p>
            <a:p>
              <a:pPr algn="ctr"/>
              <a:r>
                <a:rPr lang="en-US" sz="1600" dirty="0">
                  <a:latin typeface="Calibri" panose="020F0502020204030204" pitchFamily="34" charset="0"/>
                  <a:cs typeface="Calibri" panose="020F0502020204030204" pitchFamily="34" charset="0"/>
                  <a:sym typeface="Calibri"/>
                </a:rPr>
                <a:t>+</a:t>
              </a:r>
            </a:p>
            <a:p>
              <a:pPr algn="ctr"/>
              <a:r>
                <a:rPr lang="en-US" sz="1600" dirty="0" err="1">
                  <a:latin typeface="Calibri" panose="020F0502020204030204" pitchFamily="34" charset="0"/>
                  <a:cs typeface="Calibri" panose="020F0502020204030204" pitchFamily="34" charset="0"/>
                  <a:sym typeface="Calibri"/>
                </a:rPr>
                <a:t>EarthData</a:t>
              </a:r>
              <a:r>
                <a:rPr lang="en-US" sz="1600" dirty="0">
                  <a:latin typeface="Calibri" panose="020F0502020204030204" pitchFamily="34" charset="0"/>
                  <a:cs typeface="Calibri" panose="020F0502020204030204" pitchFamily="34" charset="0"/>
                  <a:sym typeface="Calibri"/>
                </a:rPr>
                <a:t> Search</a:t>
              </a:r>
              <a:endParaRPr sz="10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16FEBE03-55A4-9238-EAD3-BF03969CA08E}"/>
                </a:ext>
              </a:extLst>
            </p:cNvPr>
            <p:cNvGrpSpPr/>
            <p:nvPr/>
          </p:nvGrpSpPr>
          <p:grpSpPr>
            <a:xfrm>
              <a:off x="2367638" y="2706124"/>
              <a:ext cx="3922602" cy="1924837"/>
              <a:chOff x="944902" y="3316414"/>
              <a:chExt cx="3922602" cy="1924837"/>
            </a:xfrm>
          </p:grpSpPr>
          <p:sp>
            <p:nvSpPr>
              <p:cNvPr id="7" name="Shape 157">
                <a:extLst>
                  <a:ext uri="{FF2B5EF4-FFF2-40B4-BE49-F238E27FC236}">
                    <a16:creationId xmlns:a16="http://schemas.microsoft.com/office/drawing/2014/main" id="{18F87D9D-0D37-9848-A928-5437CA118FEE}"/>
                  </a:ext>
                </a:extLst>
              </p:cNvPr>
              <p:cNvSpPr/>
              <p:nvPr/>
            </p:nvSpPr>
            <p:spPr>
              <a:xfrm>
                <a:off x="3041680" y="3316417"/>
                <a:ext cx="1825824" cy="1924833"/>
              </a:xfrm>
              <a:prstGeom prst="rect">
                <a:avLst/>
              </a:prstGeom>
              <a:solidFill>
                <a:schemeClr val="bg1">
                  <a:lumMod val="85000"/>
                </a:schemeClr>
              </a:solidFill>
              <a:ln w="12700" cap="flat" cmpd="sng">
                <a:solidFill>
                  <a:schemeClr val="dk1"/>
                </a:solidFill>
                <a:prstDash val="solid"/>
                <a:miter lim="800000"/>
                <a:headEnd type="none" w="sm" len="sm"/>
                <a:tailEnd type="none" w="sm" len="sm"/>
              </a:ln>
            </p:spPr>
            <p:txBody>
              <a:bodyPr spcFirstLastPara="1" wrap="square" lIns="68569" tIns="34275" rIns="68569" bIns="34275" anchor="t" anchorCtr="0">
                <a:noAutofit/>
              </a:bodyPr>
              <a:lstStyle/>
              <a:p>
                <a:pPr algn="ctr"/>
                <a:r>
                  <a:rPr lang="en-US" sz="1600" b="1" dirty="0">
                    <a:latin typeface="Calibri" panose="020F0502020204030204" pitchFamily="34" charset="0"/>
                    <a:ea typeface="Calibri"/>
                    <a:cs typeface="Calibri" panose="020F0502020204030204" pitchFamily="34" charset="0"/>
                    <a:sym typeface="Calibri"/>
                  </a:rPr>
                  <a:t>Subject Matter Experts (SMEs)</a:t>
                </a:r>
              </a:p>
              <a:p>
                <a:pPr algn="ctr"/>
                <a:endParaRPr lang="en-US" sz="1200" i="1" dirty="0">
                  <a:latin typeface="Calibri" panose="020F0502020204030204" pitchFamily="34" charset="0"/>
                  <a:cs typeface="Calibri" panose="020F0502020204030204" pitchFamily="34" charset="0"/>
                  <a:sym typeface="Calibri"/>
                </a:endParaRPr>
              </a:p>
              <a:p>
                <a:pPr algn="ctr"/>
                <a:endParaRPr lang="en-US" sz="1050" dirty="0">
                  <a:cs typeface="Calibri"/>
                </a:endParaRPr>
              </a:p>
            </p:txBody>
          </p:sp>
          <p:sp>
            <p:nvSpPr>
              <p:cNvPr id="10" name="Shape 157">
                <a:extLst>
                  <a:ext uri="{FF2B5EF4-FFF2-40B4-BE49-F238E27FC236}">
                    <a16:creationId xmlns:a16="http://schemas.microsoft.com/office/drawing/2014/main" id="{87501D17-7537-4A4E-A60B-F8BB5DC6B814}"/>
                  </a:ext>
                </a:extLst>
              </p:cNvPr>
              <p:cNvSpPr/>
              <p:nvPr/>
            </p:nvSpPr>
            <p:spPr>
              <a:xfrm>
                <a:off x="944902" y="3316414"/>
                <a:ext cx="1827162" cy="1924837"/>
              </a:xfrm>
              <a:prstGeom prst="rect">
                <a:avLst/>
              </a:prstGeom>
              <a:solidFill>
                <a:schemeClr val="bg1">
                  <a:lumMod val="85000"/>
                </a:schemeClr>
              </a:solidFill>
              <a:ln w="12700" cap="flat" cmpd="sng">
                <a:solidFill>
                  <a:schemeClr val="dk1"/>
                </a:solidFill>
                <a:prstDash val="solid"/>
                <a:miter lim="800000"/>
                <a:headEnd type="none" w="sm" len="sm"/>
                <a:tailEnd type="none" w="sm" len="sm"/>
              </a:ln>
            </p:spPr>
            <p:txBody>
              <a:bodyPr spcFirstLastPara="1" wrap="square" lIns="68569" tIns="34275" rIns="68569" bIns="34275" anchor="t" anchorCtr="0">
                <a:noAutofit/>
              </a:bodyPr>
              <a:lstStyle/>
              <a:p>
                <a:pPr algn="ctr"/>
                <a:r>
                  <a:rPr lang="en-US" sz="1400" b="1" dirty="0">
                    <a:ea typeface="+mn-lt"/>
                    <a:cs typeface="+mn-lt"/>
                    <a:sym typeface="Calibri"/>
                  </a:rPr>
                  <a:t>SeaBASS Data Manager</a:t>
                </a:r>
                <a:endParaRPr lang="en-US" sz="1400" dirty="0">
                  <a:ea typeface="+mn-lt"/>
                  <a:cs typeface="+mn-lt"/>
                  <a:sym typeface="Calibri"/>
                </a:endParaRPr>
              </a:p>
              <a:p>
                <a:pPr algn="ctr"/>
                <a:endParaRPr lang="en-US" sz="1050" i="1" dirty="0">
                  <a:ea typeface="+mn-lt"/>
                  <a:cs typeface="+mn-lt"/>
                  <a:sym typeface="Calibri"/>
                </a:endParaRPr>
              </a:p>
              <a:p>
                <a:pPr algn="ctr"/>
                <a:endParaRPr lang="en-US" sz="1050" dirty="0">
                  <a:cs typeface="Calibri"/>
                </a:endParaRPr>
              </a:p>
            </p:txBody>
          </p:sp>
          <p:cxnSp>
            <p:nvCxnSpPr>
              <p:cNvPr id="13" name="Shape 171">
                <a:extLst>
                  <a:ext uri="{FF2B5EF4-FFF2-40B4-BE49-F238E27FC236}">
                    <a16:creationId xmlns:a16="http://schemas.microsoft.com/office/drawing/2014/main" id="{7EE5C881-1B22-0A40-8D07-106C8B5562C9}"/>
                  </a:ext>
                </a:extLst>
              </p:cNvPr>
              <p:cNvCxnSpPr>
                <a:cxnSpLocks/>
              </p:cNvCxnSpPr>
              <p:nvPr/>
            </p:nvCxnSpPr>
            <p:spPr>
              <a:xfrm>
                <a:off x="2259765" y="4905214"/>
                <a:ext cx="1306395" cy="0"/>
              </a:xfrm>
              <a:prstGeom prst="straightConnector1">
                <a:avLst/>
              </a:prstGeom>
              <a:noFill/>
              <a:ln w="165100" cap="flat" cmpd="sng">
                <a:solidFill>
                  <a:srgbClr val="0070C0"/>
                </a:solidFill>
                <a:prstDash val="solid"/>
                <a:miter lim="800000"/>
                <a:headEnd type="triangle" w="med" len="sm"/>
                <a:tailEnd type="triangle" w="med" len="sm"/>
              </a:ln>
            </p:spPr>
          </p:cxnSp>
        </p:grpSp>
        <p:cxnSp>
          <p:nvCxnSpPr>
            <p:cNvPr id="16" name="Shape 171">
              <a:extLst>
                <a:ext uri="{FF2B5EF4-FFF2-40B4-BE49-F238E27FC236}">
                  <a16:creationId xmlns:a16="http://schemas.microsoft.com/office/drawing/2014/main" id="{8A378FDC-31E7-7849-3409-20CC9765FEB5}"/>
                </a:ext>
              </a:extLst>
            </p:cNvPr>
            <p:cNvCxnSpPr>
              <a:cxnSpLocks/>
            </p:cNvCxnSpPr>
            <p:nvPr/>
          </p:nvCxnSpPr>
          <p:spPr>
            <a:xfrm>
              <a:off x="1533661" y="4292168"/>
              <a:ext cx="1306395" cy="0"/>
            </a:xfrm>
            <a:prstGeom prst="straightConnector1">
              <a:avLst/>
            </a:prstGeom>
            <a:noFill/>
            <a:ln w="165100" cap="flat" cmpd="sng">
              <a:solidFill>
                <a:srgbClr val="0070C0"/>
              </a:solidFill>
              <a:prstDash val="solid"/>
              <a:miter lim="800000"/>
              <a:headEnd type="triangle" w="med" len="sm"/>
              <a:tailEnd type="triangle" w="med" len="sm"/>
            </a:ln>
          </p:spPr>
        </p:cxnSp>
        <p:cxnSp>
          <p:nvCxnSpPr>
            <p:cNvPr id="12" name="Shape 170">
              <a:extLst>
                <a:ext uri="{FF2B5EF4-FFF2-40B4-BE49-F238E27FC236}">
                  <a16:creationId xmlns:a16="http://schemas.microsoft.com/office/drawing/2014/main" id="{A7C0124E-655E-D641-A176-4A0917283E3C}"/>
                </a:ext>
              </a:extLst>
            </p:cNvPr>
            <p:cNvCxnSpPr>
              <a:cxnSpLocks/>
            </p:cNvCxnSpPr>
            <p:nvPr/>
          </p:nvCxnSpPr>
          <p:spPr>
            <a:xfrm>
              <a:off x="3620625" y="4383643"/>
              <a:ext cx="0" cy="737040"/>
            </a:xfrm>
            <a:prstGeom prst="straightConnector1">
              <a:avLst/>
            </a:prstGeom>
            <a:noFill/>
            <a:ln w="63500" cap="flat" cmpd="sng">
              <a:solidFill>
                <a:schemeClr val="dk1"/>
              </a:solidFill>
              <a:prstDash val="solid"/>
              <a:miter lim="800000"/>
              <a:headEnd type="none" w="sm" len="sm"/>
              <a:tailEnd type="triangle" w="med" len="med"/>
            </a:ln>
          </p:spPr>
        </p:cxnSp>
        <p:cxnSp>
          <p:nvCxnSpPr>
            <p:cNvPr id="6" name="Shape 170">
              <a:extLst>
                <a:ext uri="{FF2B5EF4-FFF2-40B4-BE49-F238E27FC236}">
                  <a16:creationId xmlns:a16="http://schemas.microsoft.com/office/drawing/2014/main" id="{CEF33F25-D93E-CF07-23FE-5F485314ADFF}"/>
                </a:ext>
              </a:extLst>
            </p:cNvPr>
            <p:cNvCxnSpPr>
              <a:cxnSpLocks/>
            </p:cNvCxnSpPr>
            <p:nvPr/>
          </p:nvCxnSpPr>
          <p:spPr>
            <a:xfrm flipV="1">
              <a:off x="5170226" y="4383643"/>
              <a:ext cx="0" cy="737040"/>
            </a:xfrm>
            <a:prstGeom prst="straightConnector1">
              <a:avLst/>
            </a:prstGeom>
            <a:noFill/>
            <a:ln w="63500" cap="flat" cmpd="sng">
              <a:solidFill>
                <a:schemeClr val="dk1"/>
              </a:solidFill>
              <a:prstDash val="sysDot"/>
              <a:miter lim="800000"/>
              <a:headEnd type="none" w="sm" len="sm"/>
              <a:tailEnd type="triangle" w="med" len="med"/>
            </a:ln>
          </p:spPr>
        </p:cxnSp>
      </p:grpSp>
      <p:sp>
        <p:nvSpPr>
          <p:cNvPr id="22" name="CustomShape 1">
            <a:extLst>
              <a:ext uri="{FF2B5EF4-FFF2-40B4-BE49-F238E27FC236}">
                <a16:creationId xmlns:a16="http://schemas.microsoft.com/office/drawing/2014/main" id="{2EA94437-BA0E-C777-BA86-2AC0B0B616A0}"/>
              </a:ext>
            </a:extLst>
          </p:cNvPr>
          <p:cNvSpPr/>
          <p:nvPr/>
        </p:nvSpPr>
        <p:spPr>
          <a:xfrm>
            <a:off x="495195" y="1209458"/>
            <a:ext cx="7446893" cy="1315515"/>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dirty="0"/>
              <a:t>Data submissions go through at least two levels of review</a:t>
            </a:r>
          </a:p>
          <a:p>
            <a:pPr marL="1714500" lvl="3" indent="-342900">
              <a:buAutoNum type="arabicParenR"/>
            </a:pPr>
            <a:r>
              <a:rPr lang="en-US" dirty="0"/>
              <a:t>Data Manager </a:t>
            </a:r>
          </a:p>
          <a:p>
            <a:pPr marL="1714500" lvl="3" indent="-342900">
              <a:buAutoNum type="arabicParenR"/>
            </a:pPr>
            <a:r>
              <a:rPr lang="en-US" dirty="0"/>
              <a:t>2) SME</a:t>
            </a:r>
          </a:p>
        </p:txBody>
      </p:sp>
      <p:sp>
        <p:nvSpPr>
          <p:cNvPr id="27" name="Shape 157">
            <a:extLst>
              <a:ext uri="{FF2B5EF4-FFF2-40B4-BE49-F238E27FC236}">
                <a16:creationId xmlns:a16="http://schemas.microsoft.com/office/drawing/2014/main" id="{697A5BCF-D069-BA05-BBD5-410AD8430422}"/>
              </a:ext>
            </a:extLst>
          </p:cNvPr>
          <p:cNvSpPr/>
          <p:nvPr/>
        </p:nvSpPr>
        <p:spPr>
          <a:xfrm>
            <a:off x="6958677" y="2744221"/>
            <a:ext cx="1831071" cy="1924836"/>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68569" tIns="34275" rIns="68569" bIns="34275" anchor="ctr" anchorCtr="0">
            <a:noAutofit/>
          </a:bodyPr>
          <a:lstStyle/>
          <a:p>
            <a:pPr algn="ctr"/>
            <a:r>
              <a:rPr lang="en-US" sz="1600" dirty="0">
                <a:latin typeface="Calibri" panose="020F0502020204030204" pitchFamily="34" charset="0"/>
                <a:ea typeface="Calibri"/>
                <a:cs typeface="Calibri" panose="020F0502020204030204" pitchFamily="34" charset="0"/>
                <a:sym typeface="Calibri"/>
              </a:rPr>
              <a:t>Validation Leads</a:t>
            </a:r>
            <a:endParaRPr sz="1000" dirty="0">
              <a:latin typeface="Calibri" panose="020F0502020204030204" pitchFamily="34" charset="0"/>
              <a:cs typeface="Calibri" panose="020F0502020204030204" pitchFamily="34" charset="0"/>
            </a:endParaRPr>
          </a:p>
        </p:txBody>
      </p:sp>
      <p:cxnSp>
        <p:nvCxnSpPr>
          <p:cNvPr id="24" name="Shape 171">
            <a:extLst>
              <a:ext uri="{FF2B5EF4-FFF2-40B4-BE49-F238E27FC236}">
                <a16:creationId xmlns:a16="http://schemas.microsoft.com/office/drawing/2014/main" id="{30114F60-053E-01FD-EF8D-79E46370C8F5}"/>
              </a:ext>
            </a:extLst>
          </p:cNvPr>
          <p:cNvCxnSpPr>
            <a:cxnSpLocks/>
          </p:cNvCxnSpPr>
          <p:nvPr/>
        </p:nvCxnSpPr>
        <p:spPr>
          <a:xfrm>
            <a:off x="6305480" y="4330265"/>
            <a:ext cx="1306395" cy="0"/>
          </a:xfrm>
          <a:prstGeom prst="straightConnector1">
            <a:avLst/>
          </a:prstGeom>
          <a:noFill/>
          <a:ln w="165100" cap="flat" cmpd="sng">
            <a:solidFill>
              <a:srgbClr val="0070C0"/>
            </a:solidFill>
            <a:prstDash val="solid"/>
            <a:miter lim="800000"/>
            <a:headEnd type="none" w="med" len="sm"/>
            <a:tailEnd type="triangle" w="med" len="sm"/>
          </a:ln>
        </p:spPr>
      </p:cxnSp>
    </p:spTree>
    <p:extLst>
      <p:ext uri="{BB962C8B-B14F-4D97-AF65-F5344CB8AC3E}">
        <p14:creationId xmlns:p14="http://schemas.microsoft.com/office/powerpoint/2010/main" val="2045338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892870-E921-1B9F-E3D5-91F53DCD021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C53ABC5-89BA-7D3C-B1FA-A5A80E9653B3}"/>
              </a:ext>
            </a:extLst>
          </p:cNvPr>
          <p:cNvSpPr txBox="1"/>
          <p:nvPr/>
        </p:nvSpPr>
        <p:spPr>
          <a:xfrm>
            <a:off x="358074" y="1152038"/>
            <a:ext cx="8576322" cy="646331"/>
          </a:xfrm>
          <a:prstGeom prst="rect">
            <a:avLst/>
          </a:prstGeom>
          <a:solidFill>
            <a:schemeClr val="accent1">
              <a:lumMod val="20000"/>
              <a:lumOff val="80000"/>
            </a:schemeClr>
          </a:solidFill>
          <a:ln>
            <a:solidFill>
              <a:schemeClr val="accent1"/>
            </a:solidFill>
          </a:ln>
        </p:spPr>
        <p:txBody>
          <a:bodyPr wrap="square" rtlCol="0">
            <a:spAutoFit/>
          </a:bodyPr>
          <a:lstStyle/>
          <a:p>
            <a:r>
              <a:rPr lang="en-US" b="1" dirty="0"/>
              <a:t>Feedback cycles make good data great. Approximately 31% of files archived in the past year resulted in resubmission improvements.</a:t>
            </a:r>
          </a:p>
        </p:txBody>
      </p:sp>
      <p:sp>
        <p:nvSpPr>
          <p:cNvPr id="3" name="TextBox 2">
            <a:extLst>
              <a:ext uri="{FF2B5EF4-FFF2-40B4-BE49-F238E27FC236}">
                <a16:creationId xmlns:a16="http://schemas.microsoft.com/office/drawing/2014/main" id="{C6ADCD9B-2F06-A776-E28D-4102D815F084}"/>
              </a:ext>
            </a:extLst>
          </p:cNvPr>
          <p:cNvSpPr txBox="1"/>
          <p:nvPr/>
        </p:nvSpPr>
        <p:spPr>
          <a:xfrm>
            <a:off x="1123674" y="278118"/>
            <a:ext cx="7045122"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Enhanced QA/QC Successes</a:t>
            </a:r>
            <a:endParaRPr lang="en-US" sz="2800" b="1" dirty="0">
              <a:cs typeface="Calibri"/>
            </a:endParaRPr>
          </a:p>
        </p:txBody>
      </p:sp>
      <p:grpSp>
        <p:nvGrpSpPr>
          <p:cNvPr id="15" name="Group 14">
            <a:extLst>
              <a:ext uri="{FF2B5EF4-FFF2-40B4-BE49-F238E27FC236}">
                <a16:creationId xmlns:a16="http://schemas.microsoft.com/office/drawing/2014/main" id="{EF766785-1DB8-390D-72E2-6D2614A4F49C}"/>
              </a:ext>
            </a:extLst>
          </p:cNvPr>
          <p:cNvGrpSpPr/>
          <p:nvPr/>
        </p:nvGrpSpPr>
        <p:grpSpPr>
          <a:xfrm>
            <a:off x="680378" y="2149069"/>
            <a:ext cx="3488195" cy="2774700"/>
            <a:chOff x="5902192" y="2937167"/>
            <a:chExt cx="3922602" cy="3767703"/>
          </a:xfrm>
        </p:grpSpPr>
        <p:sp>
          <p:nvSpPr>
            <p:cNvPr id="9" name="Shape 157">
              <a:extLst>
                <a:ext uri="{FF2B5EF4-FFF2-40B4-BE49-F238E27FC236}">
                  <a16:creationId xmlns:a16="http://schemas.microsoft.com/office/drawing/2014/main" id="{06F64AFE-D5BD-A8F4-A331-F9995C25DF5F}"/>
                </a:ext>
              </a:extLst>
            </p:cNvPr>
            <p:cNvSpPr/>
            <p:nvPr/>
          </p:nvSpPr>
          <p:spPr>
            <a:xfrm>
              <a:off x="7031504" y="5052220"/>
              <a:ext cx="1831071" cy="165265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68569" tIns="34275" rIns="68569" bIns="34275" anchor="ctr" anchorCtr="0">
              <a:noAutofit/>
            </a:bodyPr>
            <a:lstStyle/>
            <a:p>
              <a:pPr algn="ctr"/>
              <a:r>
                <a:rPr lang="en-US" sz="1600" dirty="0">
                  <a:latin typeface="Calibri" panose="020F0502020204030204" pitchFamily="34" charset="0"/>
                  <a:ea typeface="Calibri"/>
                  <a:cs typeface="Calibri" panose="020F0502020204030204" pitchFamily="34" charset="0"/>
                  <a:sym typeface="Calibri"/>
                </a:rPr>
                <a:t>SeaBASS Archive</a:t>
              </a:r>
            </a:p>
            <a:p>
              <a:pPr algn="ctr"/>
              <a:r>
                <a:rPr lang="en-US" sz="1600" dirty="0">
                  <a:latin typeface="Calibri" panose="020F0502020204030204" pitchFamily="34" charset="0"/>
                  <a:cs typeface="Calibri" panose="020F0502020204030204" pitchFamily="34" charset="0"/>
                  <a:sym typeface="Calibri"/>
                </a:rPr>
                <a:t>(OB.DAAC)</a:t>
              </a:r>
            </a:p>
            <a:p>
              <a:pPr algn="ctr"/>
              <a:r>
                <a:rPr lang="en-US" sz="1600" dirty="0">
                  <a:latin typeface="Calibri" panose="020F0502020204030204" pitchFamily="34" charset="0"/>
                  <a:cs typeface="Calibri" panose="020F0502020204030204" pitchFamily="34" charset="0"/>
                  <a:sym typeface="Calibri"/>
                </a:rPr>
                <a:t>+</a:t>
              </a:r>
            </a:p>
            <a:p>
              <a:pPr algn="ctr"/>
              <a:r>
                <a:rPr lang="en-US" sz="1600" dirty="0" err="1">
                  <a:latin typeface="Calibri" panose="020F0502020204030204" pitchFamily="34" charset="0"/>
                  <a:cs typeface="Calibri" panose="020F0502020204030204" pitchFamily="34" charset="0"/>
                  <a:sym typeface="Calibri"/>
                </a:rPr>
                <a:t>EarthData</a:t>
              </a:r>
              <a:r>
                <a:rPr lang="en-US" sz="1600" dirty="0">
                  <a:latin typeface="Calibri" panose="020F0502020204030204" pitchFamily="34" charset="0"/>
                  <a:cs typeface="Calibri" panose="020F0502020204030204" pitchFamily="34" charset="0"/>
                  <a:sym typeface="Calibri"/>
                </a:rPr>
                <a:t> Search</a:t>
              </a:r>
              <a:endParaRPr sz="1000" dirty="0">
                <a:latin typeface="Calibri" panose="020F0502020204030204" pitchFamily="34" charset="0"/>
                <a:cs typeface="Calibri" panose="020F0502020204030204" pitchFamily="34" charset="0"/>
              </a:endParaRPr>
            </a:p>
          </p:txBody>
        </p:sp>
        <p:sp>
          <p:nvSpPr>
            <p:cNvPr id="10" name="Shape 157">
              <a:extLst>
                <a:ext uri="{FF2B5EF4-FFF2-40B4-BE49-F238E27FC236}">
                  <a16:creationId xmlns:a16="http://schemas.microsoft.com/office/drawing/2014/main" id="{36EB2CC0-C740-7E36-E777-0D1452ACD233}"/>
                </a:ext>
              </a:extLst>
            </p:cNvPr>
            <p:cNvSpPr/>
            <p:nvPr/>
          </p:nvSpPr>
          <p:spPr>
            <a:xfrm>
              <a:off x="7998970" y="2937171"/>
              <a:ext cx="1825824" cy="1924834"/>
            </a:xfrm>
            <a:prstGeom prst="rect">
              <a:avLst/>
            </a:prstGeom>
            <a:solidFill>
              <a:schemeClr val="bg1">
                <a:lumMod val="85000"/>
              </a:schemeClr>
            </a:solidFill>
            <a:ln w="12700" cap="flat" cmpd="sng">
              <a:solidFill>
                <a:schemeClr val="dk1"/>
              </a:solidFill>
              <a:prstDash val="solid"/>
              <a:miter lim="800000"/>
              <a:headEnd type="none" w="sm" len="sm"/>
              <a:tailEnd type="none" w="sm" len="sm"/>
            </a:ln>
          </p:spPr>
          <p:txBody>
            <a:bodyPr spcFirstLastPara="1" wrap="square" lIns="68569" tIns="34275" rIns="68569" bIns="34275" anchor="t" anchorCtr="0">
              <a:noAutofit/>
            </a:bodyPr>
            <a:lstStyle/>
            <a:p>
              <a:pPr algn="ctr"/>
              <a:r>
                <a:rPr lang="en-US" sz="1600" b="1" dirty="0">
                  <a:latin typeface="Calibri" panose="020F0502020204030204" pitchFamily="34" charset="0"/>
                  <a:ea typeface="Calibri"/>
                  <a:cs typeface="Calibri" panose="020F0502020204030204" pitchFamily="34" charset="0"/>
                  <a:sym typeface="Calibri"/>
                </a:rPr>
                <a:t>Subject Matter Experts (SMEs)</a:t>
              </a:r>
            </a:p>
            <a:p>
              <a:pPr algn="ctr"/>
              <a:endParaRPr lang="en-US" sz="1200" i="1" dirty="0">
                <a:latin typeface="Calibri" panose="020F0502020204030204" pitchFamily="34" charset="0"/>
                <a:cs typeface="Calibri" panose="020F0502020204030204" pitchFamily="34" charset="0"/>
                <a:sym typeface="Calibri"/>
              </a:endParaRPr>
            </a:p>
            <a:p>
              <a:pPr algn="ctr"/>
              <a:endParaRPr lang="en-US" sz="1050" dirty="0">
                <a:cs typeface="Calibri"/>
              </a:endParaRPr>
            </a:p>
          </p:txBody>
        </p:sp>
        <p:sp>
          <p:nvSpPr>
            <p:cNvPr id="11" name="Shape 157">
              <a:extLst>
                <a:ext uri="{FF2B5EF4-FFF2-40B4-BE49-F238E27FC236}">
                  <a16:creationId xmlns:a16="http://schemas.microsoft.com/office/drawing/2014/main" id="{7619444A-1717-8D60-C518-61084F86B7C7}"/>
                </a:ext>
              </a:extLst>
            </p:cNvPr>
            <p:cNvSpPr/>
            <p:nvPr/>
          </p:nvSpPr>
          <p:spPr>
            <a:xfrm>
              <a:off x="5902192" y="2937167"/>
              <a:ext cx="1827162" cy="1924837"/>
            </a:xfrm>
            <a:prstGeom prst="rect">
              <a:avLst/>
            </a:prstGeom>
            <a:solidFill>
              <a:schemeClr val="bg1">
                <a:lumMod val="85000"/>
              </a:schemeClr>
            </a:solidFill>
            <a:ln w="12700" cap="flat" cmpd="sng">
              <a:solidFill>
                <a:schemeClr val="dk1"/>
              </a:solidFill>
              <a:prstDash val="solid"/>
              <a:miter lim="800000"/>
              <a:headEnd type="none" w="sm" len="sm"/>
              <a:tailEnd type="none" w="sm" len="sm"/>
            </a:ln>
          </p:spPr>
          <p:txBody>
            <a:bodyPr spcFirstLastPara="1" wrap="square" lIns="68569" tIns="34275" rIns="68569" bIns="34275" anchor="t" anchorCtr="0">
              <a:noAutofit/>
            </a:bodyPr>
            <a:lstStyle/>
            <a:p>
              <a:pPr algn="ctr"/>
              <a:r>
                <a:rPr lang="en-US" sz="1400" b="1" dirty="0">
                  <a:ea typeface="+mn-lt"/>
                  <a:cs typeface="+mn-lt"/>
                  <a:sym typeface="Calibri"/>
                </a:rPr>
                <a:t>SeaBASS Data Manager</a:t>
              </a:r>
              <a:endParaRPr lang="en-US" sz="1400" dirty="0">
                <a:ea typeface="+mn-lt"/>
                <a:cs typeface="+mn-lt"/>
                <a:sym typeface="Calibri"/>
              </a:endParaRPr>
            </a:p>
            <a:p>
              <a:pPr algn="ctr"/>
              <a:endParaRPr lang="en-US" sz="1050" i="1" dirty="0">
                <a:ea typeface="+mn-lt"/>
                <a:cs typeface="+mn-lt"/>
                <a:sym typeface="Calibri"/>
              </a:endParaRPr>
            </a:p>
            <a:p>
              <a:pPr algn="ctr"/>
              <a:endParaRPr lang="en-US" sz="1050" dirty="0">
                <a:cs typeface="Calibri"/>
              </a:endParaRPr>
            </a:p>
          </p:txBody>
        </p:sp>
        <p:cxnSp>
          <p:nvCxnSpPr>
            <p:cNvPr id="12" name="Shape 171">
              <a:extLst>
                <a:ext uri="{FF2B5EF4-FFF2-40B4-BE49-F238E27FC236}">
                  <a16:creationId xmlns:a16="http://schemas.microsoft.com/office/drawing/2014/main" id="{A74C42E4-4EF0-945C-F671-1FD897F6AC63}"/>
                </a:ext>
              </a:extLst>
            </p:cNvPr>
            <p:cNvCxnSpPr>
              <a:cxnSpLocks/>
            </p:cNvCxnSpPr>
            <p:nvPr/>
          </p:nvCxnSpPr>
          <p:spPr>
            <a:xfrm>
              <a:off x="7217055" y="4525967"/>
              <a:ext cx="1306395" cy="0"/>
            </a:xfrm>
            <a:prstGeom prst="straightConnector1">
              <a:avLst/>
            </a:prstGeom>
            <a:noFill/>
            <a:ln w="165100" cap="flat" cmpd="sng">
              <a:solidFill>
                <a:srgbClr val="0070C0"/>
              </a:solidFill>
              <a:prstDash val="solid"/>
              <a:miter lim="800000"/>
              <a:headEnd type="triangle" w="med" len="sm"/>
              <a:tailEnd type="triangle" w="med" len="sm"/>
            </a:ln>
          </p:spPr>
        </p:cxnSp>
        <p:cxnSp>
          <p:nvCxnSpPr>
            <p:cNvPr id="13" name="Shape 170">
              <a:extLst>
                <a:ext uri="{FF2B5EF4-FFF2-40B4-BE49-F238E27FC236}">
                  <a16:creationId xmlns:a16="http://schemas.microsoft.com/office/drawing/2014/main" id="{6DB77624-6E48-7486-5DEF-F2E62D9FEC78}"/>
                </a:ext>
              </a:extLst>
            </p:cNvPr>
            <p:cNvCxnSpPr>
              <a:cxnSpLocks/>
            </p:cNvCxnSpPr>
            <p:nvPr/>
          </p:nvCxnSpPr>
          <p:spPr>
            <a:xfrm>
              <a:off x="7155179" y="4614686"/>
              <a:ext cx="0" cy="737040"/>
            </a:xfrm>
            <a:prstGeom prst="straightConnector1">
              <a:avLst/>
            </a:prstGeom>
            <a:noFill/>
            <a:ln w="63500" cap="flat" cmpd="sng">
              <a:solidFill>
                <a:schemeClr val="dk1"/>
              </a:solidFill>
              <a:prstDash val="solid"/>
              <a:miter lim="800000"/>
              <a:headEnd type="none" w="sm" len="sm"/>
              <a:tailEnd type="triangle" w="med" len="med"/>
            </a:ln>
          </p:spPr>
        </p:cxnSp>
        <p:cxnSp>
          <p:nvCxnSpPr>
            <p:cNvPr id="14" name="Shape 170">
              <a:extLst>
                <a:ext uri="{FF2B5EF4-FFF2-40B4-BE49-F238E27FC236}">
                  <a16:creationId xmlns:a16="http://schemas.microsoft.com/office/drawing/2014/main" id="{22D33370-E292-50FB-C5A7-1C00D7C369EF}"/>
                </a:ext>
              </a:extLst>
            </p:cNvPr>
            <p:cNvCxnSpPr>
              <a:cxnSpLocks/>
            </p:cNvCxnSpPr>
            <p:nvPr/>
          </p:nvCxnSpPr>
          <p:spPr>
            <a:xfrm flipV="1">
              <a:off x="8704780" y="4614686"/>
              <a:ext cx="0" cy="737040"/>
            </a:xfrm>
            <a:prstGeom prst="straightConnector1">
              <a:avLst/>
            </a:prstGeom>
            <a:noFill/>
            <a:ln w="63500" cap="flat" cmpd="sng">
              <a:solidFill>
                <a:schemeClr val="dk1"/>
              </a:solidFill>
              <a:prstDash val="sysDot"/>
              <a:miter lim="800000"/>
              <a:headEnd type="none" w="sm" len="sm"/>
              <a:tailEnd type="triangle" w="med" len="med"/>
            </a:ln>
          </p:spPr>
        </p:cxnSp>
      </p:grpSp>
      <p:sp>
        <p:nvSpPr>
          <p:cNvPr id="5" name="TextBox 4">
            <a:extLst>
              <a:ext uri="{FF2B5EF4-FFF2-40B4-BE49-F238E27FC236}">
                <a16:creationId xmlns:a16="http://schemas.microsoft.com/office/drawing/2014/main" id="{BB19E5CD-8888-05B2-E36C-33B3FBE27977}"/>
              </a:ext>
            </a:extLst>
          </p:cNvPr>
          <p:cNvSpPr txBox="1"/>
          <p:nvPr/>
        </p:nvSpPr>
        <p:spPr>
          <a:xfrm>
            <a:off x="335567" y="5196616"/>
            <a:ext cx="8322658" cy="1477328"/>
          </a:xfrm>
          <a:prstGeom prst="rect">
            <a:avLst/>
          </a:prstGeom>
          <a:noFill/>
        </p:spPr>
        <p:txBody>
          <a:bodyPr wrap="square">
            <a:spAutoFit/>
          </a:bodyPr>
          <a:lstStyle/>
          <a:p>
            <a:r>
              <a:rPr lang="en-US" dirty="0"/>
              <a:t>Proud of our enhanced SME reviews and feedback cycles!</a:t>
            </a:r>
          </a:p>
          <a:p>
            <a:r>
              <a:rPr lang="en-US" dirty="0"/>
              <a:t>Deeper QA/QC helps detect and fix subtle issues:</a:t>
            </a:r>
          </a:p>
          <a:p>
            <a:pPr marL="742950" lvl="1" indent="-285750">
              <a:buFont typeface="Arial" panose="020B0604020202020204" pitchFamily="34" charset="0"/>
              <a:buChar char="•"/>
            </a:pPr>
            <a:r>
              <a:rPr lang="en-US" dirty="0"/>
              <a:t>Systemic issues</a:t>
            </a:r>
          </a:p>
          <a:p>
            <a:pPr marL="742950" lvl="1" indent="-285750">
              <a:buFont typeface="Arial" panose="020B0604020202020204" pitchFamily="34" charset="0"/>
              <a:buChar char="•"/>
            </a:pPr>
            <a:r>
              <a:rPr lang="en-US" dirty="0"/>
              <a:t>One-off issues</a:t>
            </a:r>
          </a:p>
          <a:p>
            <a:pPr marL="742950" lvl="1" indent="-285750">
              <a:buFont typeface="Arial" panose="020B0604020202020204" pitchFamily="34" charset="0"/>
              <a:buChar char="•"/>
            </a:pPr>
            <a:r>
              <a:rPr lang="en-US" dirty="0"/>
              <a:t>Gaps in documentation or provenance</a:t>
            </a:r>
          </a:p>
        </p:txBody>
      </p:sp>
      <p:pic>
        <p:nvPicPr>
          <p:cNvPr id="16" name="Picture 15" descr="Diagram&#10;&#10;AI-generated content may be incorrect.">
            <a:extLst>
              <a:ext uri="{FF2B5EF4-FFF2-40B4-BE49-F238E27FC236}">
                <a16:creationId xmlns:a16="http://schemas.microsoft.com/office/drawing/2014/main" id="{ED2FB57B-217F-A987-5DB3-5EB1358197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5976" y="2086163"/>
            <a:ext cx="3638980" cy="2822658"/>
          </a:xfrm>
          <a:prstGeom prst="rect">
            <a:avLst/>
          </a:prstGeom>
        </p:spPr>
      </p:pic>
    </p:spTree>
    <p:extLst>
      <p:ext uri="{BB962C8B-B14F-4D97-AF65-F5344CB8AC3E}">
        <p14:creationId xmlns:p14="http://schemas.microsoft.com/office/powerpoint/2010/main" val="276936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62D414-2559-C99A-F0EC-B13300198DEA}"/>
              </a:ext>
            </a:extLst>
          </p:cNvPr>
          <p:cNvSpPr txBox="1"/>
          <p:nvPr/>
        </p:nvSpPr>
        <p:spPr>
          <a:xfrm>
            <a:off x="575237" y="1532345"/>
            <a:ext cx="5881834" cy="3194399"/>
          </a:xfrm>
          <a:prstGeom prst="rect">
            <a:avLst/>
          </a:prstGeom>
        </p:spPr>
        <p:style>
          <a:lnRef idx="0">
            <a:scrgbClr r="0" g="0" b="0"/>
          </a:lnRef>
          <a:fillRef idx="0">
            <a:scrgbClr r="0" g="0" b="0"/>
          </a:fillRef>
          <a:effectRef idx="0">
            <a:scrgbClr r="0" g="0" b="0"/>
          </a:effectRef>
          <a:fontRef idx="none"/>
        </p:style>
        <p:txBody>
          <a:bodyPr rot="0" spcFirstLastPara="1" vertOverflow="overflow" horzOverflow="overflow" vert="horz" lIns="68580" tIns="34290" rIns="68580" bIns="34290" numCol="1" spcCol="38100" rtlCol="0" anchor="ctr">
            <a:normAutofit/>
          </a:bodyPr>
          <a:lstStyle/>
          <a:p>
            <a:pPr marL="214313" indent="-171450">
              <a:lnSpc>
                <a:spcPct val="90000"/>
              </a:lnSpc>
              <a:spcAft>
                <a:spcPts val="450"/>
              </a:spcAft>
              <a:buFont typeface="Arial" panose="020B0604020202020204" pitchFamily="34" charset="0"/>
              <a:buChar char="•"/>
              <a:defRPr/>
            </a:pPr>
            <a:r>
              <a:rPr lang="en-US" dirty="0"/>
              <a:t>SeaBASS completed a major database upgrade in the second half of 2024</a:t>
            </a:r>
          </a:p>
          <a:p>
            <a:pPr marL="671513" lvl="1" indent="-171450">
              <a:lnSpc>
                <a:spcPct val="90000"/>
              </a:lnSpc>
              <a:spcAft>
                <a:spcPts val="450"/>
              </a:spcAft>
              <a:buFont typeface="Arial" panose="020B0604020202020204" pitchFamily="34" charset="0"/>
              <a:buChar char="•"/>
              <a:defRPr/>
            </a:pPr>
            <a:r>
              <a:rPr lang="en-US" dirty="0"/>
              <a:t>Necessary for performance and maintainability</a:t>
            </a:r>
          </a:p>
          <a:p>
            <a:pPr marL="214313" indent="-171450">
              <a:lnSpc>
                <a:spcPct val="90000"/>
              </a:lnSpc>
              <a:spcAft>
                <a:spcPts val="450"/>
              </a:spcAft>
              <a:buFont typeface="Arial" panose="020B0604020202020204" pitchFamily="34" charset="0"/>
              <a:buChar char="•"/>
              <a:defRPr/>
            </a:pPr>
            <a:endParaRPr lang="en-US" dirty="0">
              <a:sym typeface="Helvetica Light"/>
            </a:endParaRPr>
          </a:p>
          <a:p>
            <a:pPr marL="214313" indent="-171450">
              <a:lnSpc>
                <a:spcPct val="90000"/>
              </a:lnSpc>
              <a:spcAft>
                <a:spcPts val="450"/>
              </a:spcAft>
              <a:buFont typeface="Arial" panose="020B0604020202020204" pitchFamily="34" charset="0"/>
              <a:buChar char="•"/>
              <a:defRPr/>
            </a:pPr>
            <a:r>
              <a:rPr lang="en-US" dirty="0">
                <a:sym typeface="Helvetica Light"/>
              </a:rPr>
              <a:t>New submissions were paused for several weeks, but no interruptions in public data access</a:t>
            </a:r>
          </a:p>
          <a:p>
            <a:pPr marL="214313" indent="-171450">
              <a:lnSpc>
                <a:spcPct val="90000"/>
              </a:lnSpc>
              <a:spcAft>
                <a:spcPts val="450"/>
              </a:spcAft>
              <a:buFont typeface="Arial" panose="020B0604020202020204" pitchFamily="34" charset="0"/>
              <a:buChar char="•"/>
              <a:defRPr/>
            </a:pPr>
            <a:endParaRPr lang="en-US" dirty="0">
              <a:sym typeface="Helvetica Light"/>
            </a:endParaRPr>
          </a:p>
          <a:p>
            <a:pPr marL="214313" indent="-171450">
              <a:lnSpc>
                <a:spcPct val="90000"/>
              </a:lnSpc>
              <a:spcAft>
                <a:spcPts val="450"/>
              </a:spcAft>
              <a:buFont typeface="Arial" panose="020B0604020202020204" pitchFamily="34" charset="0"/>
              <a:buChar char="•"/>
              <a:defRPr/>
            </a:pPr>
            <a:r>
              <a:rPr lang="en-US" dirty="0">
                <a:sym typeface="Helvetica Light"/>
              </a:rPr>
              <a:t>By February 2025, all archival services were transitioned</a:t>
            </a:r>
          </a:p>
        </p:txBody>
      </p:sp>
      <p:pic>
        <p:nvPicPr>
          <p:cNvPr id="3" name="Graphic 2">
            <a:extLst>
              <a:ext uri="{FF2B5EF4-FFF2-40B4-BE49-F238E27FC236}">
                <a16:creationId xmlns:a16="http://schemas.microsoft.com/office/drawing/2014/main" id="{27D1238F-C285-7D91-B0FB-CFB982FBBD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705823" y="2398543"/>
            <a:ext cx="1862940" cy="2215199"/>
          </a:xfrm>
          <a:prstGeom prst="rect">
            <a:avLst/>
          </a:prstGeom>
        </p:spPr>
      </p:pic>
      <p:sp>
        <p:nvSpPr>
          <p:cNvPr id="2" name="TextBox 1">
            <a:extLst>
              <a:ext uri="{FF2B5EF4-FFF2-40B4-BE49-F238E27FC236}">
                <a16:creationId xmlns:a16="http://schemas.microsoft.com/office/drawing/2014/main" id="{7715450B-1945-4848-016E-EBDB5DF2D8A6}"/>
              </a:ext>
            </a:extLst>
          </p:cNvPr>
          <p:cNvSpPr txBox="1"/>
          <p:nvPr/>
        </p:nvSpPr>
        <p:spPr>
          <a:xfrm>
            <a:off x="1123674" y="278118"/>
            <a:ext cx="7045122" cy="954107"/>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Other recent updates: </a:t>
            </a:r>
          </a:p>
          <a:p>
            <a:pPr algn="ctr"/>
            <a:r>
              <a:rPr lang="en-US" sz="2800" b="1" dirty="0">
                <a:solidFill>
                  <a:srgbClr val="0070C0"/>
                </a:solidFill>
                <a:cs typeface="Calibri"/>
              </a:rPr>
              <a:t>Database transition</a:t>
            </a:r>
            <a:endParaRPr lang="en-US" sz="2800" b="1" dirty="0">
              <a:cs typeface="Calibri"/>
            </a:endParaRPr>
          </a:p>
        </p:txBody>
      </p:sp>
    </p:spTree>
    <p:extLst>
      <p:ext uri="{BB962C8B-B14F-4D97-AF65-F5344CB8AC3E}">
        <p14:creationId xmlns:p14="http://schemas.microsoft.com/office/powerpoint/2010/main" val="19097876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7005d458-45be-48ae-8140-d43da96dd17b}" enabled="0" method="" siteId="{7005d458-45be-48ae-8140-d43da96dd17b}" removed="1"/>
</clbl:labelList>
</file>

<file path=docProps/app.xml><?xml version="1.0" encoding="utf-8"?>
<Properties xmlns="http://schemas.openxmlformats.org/officeDocument/2006/extended-properties" xmlns:vt="http://schemas.openxmlformats.org/officeDocument/2006/docPropsVTypes">
  <Template/>
  <TotalTime>13648</TotalTime>
  <Words>1277</Words>
  <Application>Microsoft Macintosh PowerPoint</Application>
  <PresentationFormat>On-screen Show (4:3)</PresentationFormat>
  <Paragraphs>232</Paragraphs>
  <Slides>15</Slides>
  <Notes>14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Aptos</vt:lpstr>
      <vt:lpstr>Arial</vt:lpstr>
      <vt:lpstr>Calibri</vt:lpstr>
      <vt:lpstr>Helvetica Light</vt:lpstr>
      <vt:lpstr>Symbol</vt:lpstr>
      <vt:lpstr>Times New Roman</vt:lpstr>
      <vt:lpstr>Wingdings</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 Requests, Suggestions?</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Proctor, Chris (GSFC-616.0)[SCIENCE SYSTEMS AND APPLICATIONS INC]</cp:lastModifiedBy>
  <cp:revision>185</cp:revision>
  <dcterms:modified xsi:type="dcterms:W3CDTF">2025-06-10T15:24:02Z</dcterms:modified>
  <cp:category/>
  <dc:language>en-US</dc:language>
</cp:coreProperties>
</file>