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7D8A662-CA53-4B33-8FD0-EDB0C3E62A65}">
  <a:tblStyle styleId="{E7D8A662-CA53-4B33-8FD0-EDB0C3E62A65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10519f26d5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10519f26d5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6cc1e6adf5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26cc1e6adf5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26cc1e6adf5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26cc1e6adf5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6cc1e6adf5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26cc1e6adf5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26ccd9c7b8b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26ccd9c7b8b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26ccd9c7b8b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26ccd9c7b8b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26ccd9c7b8b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26ccd9c7b8b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6ccd9c7b8b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26ccd9c7b8b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fd9b6cff4e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1fd9b6cff4e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6cc1e6adf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26cc1e6adf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6cc1e6adf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6cc1e6adf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6cc1e6adf5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6cc1e6adf5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6ccd9c7b8b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6ccd9c7b8b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6cdcda85b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26cdcda85b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6ccd9c7b8b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26ccd9c7b8b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26ccd9c7b8b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26ccd9c7b8b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ption 1">
  <p:cSld name="SECTION_HEADER_2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7550" y="-30225"/>
            <a:ext cx="9144000" cy="2796000"/>
          </a:xfrm>
          <a:prstGeom prst="rect">
            <a:avLst/>
          </a:prstGeom>
          <a:solidFill>
            <a:srgbClr val="00274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" name="Google Shape;11;p2"/>
          <p:cNvPicPr preferRelativeResize="0"/>
          <p:nvPr/>
        </p:nvPicPr>
        <p:blipFill rotWithShape="1">
          <a:blip r:embed="rId2">
            <a:alphaModFix amt="19000"/>
          </a:blip>
          <a:srcRect b="34021" l="-882" r="-506" t="11621"/>
          <a:stretch/>
        </p:blipFill>
        <p:spPr>
          <a:xfrm>
            <a:off x="-80375" y="-30225"/>
            <a:ext cx="9274623" cy="2795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/>
          <p:nvPr>
            <p:ph type="title"/>
          </p:nvPr>
        </p:nvSpPr>
        <p:spPr>
          <a:xfrm>
            <a:off x="466825" y="1306275"/>
            <a:ext cx="8263500" cy="14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Font typeface="Roboto Light"/>
              <a:buNone/>
              <a:defRPr b="0" sz="46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3">
            <a:alphaModFix/>
          </a:blip>
          <a:srcRect b="9800" l="0" r="0" t="9800"/>
          <a:stretch/>
        </p:blipFill>
        <p:spPr>
          <a:xfrm>
            <a:off x="1787348" y="756474"/>
            <a:ext cx="5569303" cy="549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/>
          <p:nvPr>
            <p:ph idx="2" type="title"/>
          </p:nvPr>
        </p:nvSpPr>
        <p:spPr>
          <a:xfrm>
            <a:off x="585775" y="2824850"/>
            <a:ext cx="8189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" type="body"/>
          </p:nvPr>
        </p:nvSpPr>
        <p:spPr>
          <a:xfrm>
            <a:off x="630775" y="3758075"/>
            <a:ext cx="8099700" cy="10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ondary title - Support paragraph " type="tx">
  <p:cSld name="TITLE_AND_BODY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/>
          <p:nvPr>
            <p:ph type="title"/>
          </p:nvPr>
        </p:nvSpPr>
        <p:spPr>
          <a:xfrm>
            <a:off x="540675" y="100917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" type="body"/>
          </p:nvPr>
        </p:nvSpPr>
        <p:spPr>
          <a:xfrm>
            <a:off x="540675" y="1868000"/>
            <a:ext cx="8143800" cy="326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74" name="Google Shape;74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ondary title - Two Column " type="titleOnly">
  <p:cSld name="TITLE_ONL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7" name="Google Shape;77;p12"/>
          <p:cNvSpPr txBox="1"/>
          <p:nvPr>
            <p:ph type="title"/>
          </p:nvPr>
        </p:nvSpPr>
        <p:spPr>
          <a:xfrm>
            <a:off x="540675" y="100917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78" name="Google Shape;7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81470" y="4746350"/>
            <a:ext cx="2303006" cy="22735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464100" y="1851700"/>
            <a:ext cx="3999900" cy="288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 sz="14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4771125" y="1851800"/>
            <a:ext cx="3999900" cy="288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 sz="14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ondary title - Two Column  1 1">
  <p:cSld name="TITLE_ONLY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3" name="Google Shape;8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81470" y="4746350"/>
            <a:ext cx="2303006" cy="22735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3"/>
          <p:cNvSpPr/>
          <p:nvPr/>
        </p:nvSpPr>
        <p:spPr>
          <a:xfrm rot="10800000">
            <a:off x="-7500" y="1819200"/>
            <a:ext cx="9151500" cy="33243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CF0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3"/>
          <p:cNvSpPr txBox="1"/>
          <p:nvPr>
            <p:ph idx="1" type="body"/>
          </p:nvPr>
        </p:nvSpPr>
        <p:spPr>
          <a:xfrm>
            <a:off x="608088" y="2409750"/>
            <a:ext cx="3582900" cy="23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 sz="14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86" name="Google Shape;86;p13"/>
          <p:cNvSpPr txBox="1"/>
          <p:nvPr>
            <p:ph type="title"/>
          </p:nvPr>
        </p:nvSpPr>
        <p:spPr>
          <a:xfrm>
            <a:off x="388362" y="1837050"/>
            <a:ext cx="3802500" cy="572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800"/>
              <a:buNone/>
              <a:defRPr sz="1800">
                <a:solidFill>
                  <a:srgbClr val="00274C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7" name="Google Shape;87;p13"/>
          <p:cNvSpPr txBox="1"/>
          <p:nvPr>
            <p:ph idx="2" type="title"/>
          </p:nvPr>
        </p:nvSpPr>
        <p:spPr>
          <a:xfrm>
            <a:off x="540675" y="19492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8" name="Google Shape;88;p13"/>
          <p:cNvSpPr txBox="1"/>
          <p:nvPr>
            <p:ph idx="3" type="body"/>
          </p:nvPr>
        </p:nvSpPr>
        <p:spPr>
          <a:xfrm>
            <a:off x="5172725" y="2409750"/>
            <a:ext cx="3582900" cy="23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 sz="14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89" name="Google Shape;89;p13"/>
          <p:cNvSpPr txBox="1"/>
          <p:nvPr>
            <p:ph idx="4" type="title"/>
          </p:nvPr>
        </p:nvSpPr>
        <p:spPr>
          <a:xfrm>
            <a:off x="4953000" y="1837050"/>
            <a:ext cx="3802500" cy="572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800"/>
              <a:buNone/>
              <a:defRPr sz="1800">
                <a:solidFill>
                  <a:srgbClr val="00274C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90" name="Google Shape;90;p13"/>
          <p:cNvSpPr/>
          <p:nvPr>
            <p:ph idx="5" type="pic"/>
          </p:nvPr>
        </p:nvSpPr>
        <p:spPr>
          <a:xfrm>
            <a:off x="2037900" y="1053225"/>
            <a:ext cx="503400" cy="5034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13"/>
          <p:cNvSpPr/>
          <p:nvPr/>
        </p:nvSpPr>
        <p:spPr>
          <a:xfrm>
            <a:off x="1927353" y="942675"/>
            <a:ext cx="724500" cy="724500"/>
          </a:xfrm>
          <a:prstGeom prst="ellipse">
            <a:avLst/>
          </a:prstGeom>
          <a:noFill/>
          <a:ln cap="flat" cmpd="sng" w="19050">
            <a:solidFill>
              <a:srgbClr val="00274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endParaRPr/>
          </a:p>
        </p:txBody>
      </p:sp>
      <p:sp>
        <p:nvSpPr>
          <p:cNvPr id="92" name="Google Shape;92;p13"/>
          <p:cNvSpPr/>
          <p:nvPr>
            <p:ph idx="6" type="pic"/>
          </p:nvPr>
        </p:nvSpPr>
        <p:spPr>
          <a:xfrm>
            <a:off x="6602550" y="1050638"/>
            <a:ext cx="503400" cy="503400"/>
          </a:xfrm>
          <a:prstGeom prst="rect">
            <a:avLst/>
          </a:prstGeom>
          <a:noFill/>
          <a:ln>
            <a:noFill/>
          </a:ln>
        </p:spPr>
      </p:sp>
      <p:sp>
        <p:nvSpPr>
          <p:cNvPr id="93" name="Google Shape;93;p13"/>
          <p:cNvSpPr/>
          <p:nvPr/>
        </p:nvSpPr>
        <p:spPr>
          <a:xfrm>
            <a:off x="6492003" y="940088"/>
            <a:ext cx="724500" cy="724500"/>
          </a:xfrm>
          <a:prstGeom prst="ellipse">
            <a:avLst/>
          </a:prstGeom>
          <a:noFill/>
          <a:ln cap="flat" cmpd="sng" w="19050">
            <a:solidFill>
              <a:srgbClr val="00274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ondary title - Two Column  1 1 1">
  <p:cSld name="TITLE_ONLY_1_1_1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6" name="Google Shape;96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81470" y="4746350"/>
            <a:ext cx="2303006" cy="22735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/>
          <p:nvPr>
            <p:ph idx="1" type="body"/>
          </p:nvPr>
        </p:nvSpPr>
        <p:spPr>
          <a:xfrm>
            <a:off x="608088" y="2409750"/>
            <a:ext cx="3582900" cy="23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 sz="14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98" name="Google Shape;98;p14"/>
          <p:cNvSpPr txBox="1"/>
          <p:nvPr>
            <p:ph type="title"/>
          </p:nvPr>
        </p:nvSpPr>
        <p:spPr>
          <a:xfrm>
            <a:off x="388362" y="1837050"/>
            <a:ext cx="3802500" cy="572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800"/>
              <a:buNone/>
              <a:defRPr sz="1800">
                <a:solidFill>
                  <a:srgbClr val="00274C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99" name="Google Shape;99;p14"/>
          <p:cNvSpPr txBox="1"/>
          <p:nvPr>
            <p:ph idx="2" type="title"/>
          </p:nvPr>
        </p:nvSpPr>
        <p:spPr>
          <a:xfrm>
            <a:off x="540675" y="19492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0" name="Google Shape;100;p14"/>
          <p:cNvSpPr txBox="1"/>
          <p:nvPr>
            <p:ph idx="3" type="body"/>
          </p:nvPr>
        </p:nvSpPr>
        <p:spPr>
          <a:xfrm>
            <a:off x="5172725" y="2409750"/>
            <a:ext cx="3582900" cy="23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 sz="14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101" name="Google Shape;101;p14"/>
          <p:cNvSpPr txBox="1"/>
          <p:nvPr>
            <p:ph idx="4" type="title"/>
          </p:nvPr>
        </p:nvSpPr>
        <p:spPr>
          <a:xfrm>
            <a:off x="4953000" y="1837050"/>
            <a:ext cx="3802500" cy="572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800"/>
              <a:buNone/>
              <a:defRPr sz="1800">
                <a:solidFill>
                  <a:srgbClr val="00274C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02" name="Google Shape;102;p14"/>
          <p:cNvSpPr/>
          <p:nvPr>
            <p:ph idx="5" type="pic"/>
          </p:nvPr>
        </p:nvSpPr>
        <p:spPr>
          <a:xfrm>
            <a:off x="2037900" y="1053225"/>
            <a:ext cx="503400" cy="503400"/>
          </a:xfrm>
          <a:prstGeom prst="rect">
            <a:avLst/>
          </a:prstGeom>
          <a:noFill/>
          <a:ln>
            <a:noFill/>
          </a:ln>
        </p:spPr>
      </p:sp>
      <p:sp>
        <p:nvSpPr>
          <p:cNvPr id="103" name="Google Shape;103;p14"/>
          <p:cNvSpPr/>
          <p:nvPr/>
        </p:nvSpPr>
        <p:spPr>
          <a:xfrm>
            <a:off x="1927353" y="942675"/>
            <a:ext cx="724500" cy="724500"/>
          </a:xfrm>
          <a:prstGeom prst="ellipse">
            <a:avLst/>
          </a:prstGeom>
          <a:noFill/>
          <a:ln cap="flat" cmpd="sng" w="19050">
            <a:solidFill>
              <a:srgbClr val="00274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endParaRPr/>
          </a:p>
        </p:txBody>
      </p:sp>
      <p:sp>
        <p:nvSpPr>
          <p:cNvPr id="104" name="Google Shape;104;p14"/>
          <p:cNvSpPr/>
          <p:nvPr>
            <p:ph idx="6" type="pic"/>
          </p:nvPr>
        </p:nvSpPr>
        <p:spPr>
          <a:xfrm>
            <a:off x="6602550" y="1050638"/>
            <a:ext cx="503400" cy="5034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14"/>
          <p:cNvSpPr/>
          <p:nvPr/>
        </p:nvSpPr>
        <p:spPr>
          <a:xfrm>
            <a:off x="6492003" y="940088"/>
            <a:ext cx="724500" cy="724500"/>
          </a:xfrm>
          <a:prstGeom prst="ellipse">
            <a:avLst/>
          </a:prstGeom>
          <a:noFill/>
          <a:ln cap="flat" cmpd="sng" w="19050">
            <a:solidFill>
              <a:srgbClr val="00274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ondary title - Two Column  1">
  <p:cSld name="TITLE_ONLY_1_2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8" name="Google Shape;108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81470" y="4746350"/>
            <a:ext cx="2303006" cy="2273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5"/>
          <p:cNvSpPr/>
          <p:nvPr/>
        </p:nvSpPr>
        <p:spPr>
          <a:xfrm rot="10800000">
            <a:off x="-7500" y="1819200"/>
            <a:ext cx="9151500" cy="33243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CF0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5"/>
          <p:cNvSpPr txBox="1"/>
          <p:nvPr>
            <p:ph idx="1" type="body"/>
          </p:nvPr>
        </p:nvSpPr>
        <p:spPr>
          <a:xfrm>
            <a:off x="464100" y="2409750"/>
            <a:ext cx="2369700" cy="23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 sz="14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111" name="Google Shape;111;p15"/>
          <p:cNvSpPr txBox="1"/>
          <p:nvPr>
            <p:ph type="title"/>
          </p:nvPr>
        </p:nvSpPr>
        <p:spPr>
          <a:xfrm>
            <a:off x="244375" y="1837050"/>
            <a:ext cx="2732700" cy="572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800"/>
              <a:buNone/>
              <a:defRPr sz="1800">
                <a:solidFill>
                  <a:srgbClr val="00274C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12" name="Google Shape;112;p15"/>
          <p:cNvSpPr txBox="1"/>
          <p:nvPr>
            <p:ph idx="2" type="body"/>
          </p:nvPr>
        </p:nvSpPr>
        <p:spPr>
          <a:xfrm>
            <a:off x="3425375" y="2409750"/>
            <a:ext cx="2369700" cy="23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 sz="14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113" name="Google Shape;113;p15"/>
          <p:cNvSpPr txBox="1"/>
          <p:nvPr>
            <p:ph idx="3" type="title"/>
          </p:nvPr>
        </p:nvSpPr>
        <p:spPr>
          <a:xfrm>
            <a:off x="3205650" y="1837050"/>
            <a:ext cx="2732700" cy="572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800"/>
              <a:buNone/>
              <a:defRPr sz="1800">
                <a:solidFill>
                  <a:srgbClr val="00274C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14" name="Google Shape;114;p15"/>
          <p:cNvSpPr txBox="1"/>
          <p:nvPr>
            <p:ph idx="4" type="body"/>
          </p:nvPr>
        </p:nvSpPr>
        <p:spPr>
          <a:xfrm>
            <a:off x="6386650" y="2409750"/>
            <a:ext cx="2369700" cy="23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 sz="14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115" name="Google Shape;115;p15"/>
          <p:cNvSpPr txBox="1"/>
          <p:nvPr>
            <p:ph idx="5" type="title"/>
          </p:nvPr>
        </p:nvSpPr>
        <p:spPr>
          <a:xfrm>
            <a:off x="6166925" y="1837050"/>
            <a:ext cx="2732700" cy="572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800"/>
              <a:buNone/>
              <a:defRPr sz="1800">
                <a:solidFill>
                  <a:srgbClr val="00274C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16" name="Google Shape;116;p15"/>
          <p:cNvSpPr txBox="1"/>
          <p:nvPr>
            <p:ph idx="6" type="title"/>
          </p:nvPr>
        </p:nvSpPr>
        <p:spPr>
          <a:xfrm>
            <a:off x="540675" y="19492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7" name="Google Shape;117;p15"/>
          <p:cNvSpPr/>
          <p:nvPr>
            <p:ph idx="7" type="pic"/>
          </p:nvPr>
        </p:nvSpPr>
        <p:spPr>
          <a:xfrm>
            <a:off x="1359025" y="1053225"/>
            <a:ext cx="503400" cy="503400"/>
          </a:xfrm>
          <a:prstGeom prst="rect">
            <a:avLst/>
          </a:prstGeom>
          <a:noFill/>
          <a:ln>
            <a:noFill/>
          </a:ln>
        </p:spPr>
      </p:sp>
      <p:sp>
        <p:nvSpPr>
          <p:cNvPr id="118" name="Google Shape;118;p15"/>
          <p:cNvSpPr/>
          <p:nvPr/>
        </p:nvSpPr>
        <p:spPr>
          <a:xfrm>
            <a:off x="1248478" y="942675"/>
            <a:ext cx="724500" cy="724500"/>
          </a:xfrm>
          <a:prstGeom prst="ellipse">
            <a:avLst/>
          </a:prstGeom>
          <a:noFill/>
          <a:ln cap="flat" cmpd="sng" w="19050">
            <a:solidFill>
              <a:srgbClr val="00274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endParaRPr/>
          </a:p>
        </p:txBody>
      </p:sp>
      <p:sp>
        <p:nvSpPr>
          <p:cNvPr id="119" name="Google Shape;119;p15"/>
          <p:cNvSpPr/>
          <p:nvPr>
            <p:ph idx="8" type="pic"/>
          </p:nvPr>
        </p:nvSpPr>
        <p:spPr>
          <a:xfrm>
            <a:off x="4320300" y="1050638"/>
            <a:ext cx="503400" cy="503400"/>
          </a:xfrm>
          <a:prstGeom prst="rect">
            <a:avLst/>
          </a:prstGeom>
          <a:noFill/>
          <a:ln>
            <a:noFill/>
          </a:ln>
        </p:spPr>
      </p:sp>
      <p:sp>
        <p:nvSpPr>
          <p:cNvPr id="120" name="Google Shape;120;p15"/>
          <p:cNvSpPr/>
          <p:nvPr/>
        </p:nvSpPr>
        <p:spPr>
          <a:xfrm>
            <a:off x="4209753" y="940088"/>
            <a:ext cx="724500" cy="724500"/>
          </a:xfrm>
          <a:prstGeom prst="ellipse">
            <a:avLst/>
          </a:prstGeom>
          <a:noFill/>
          <a:ln cap="flat" cmpd="sng" w="19050">
            <a:solidFill>
              <a:srgbClr val="00274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endParaRPr/>
          </a:p>
        </p:txBody>
      </p:sp>
      <p:sp>
        <p:nvSpPr>
          <p:cNvPr id="121" name="Google Shape;121;p15"/>
          <p:cNvSpPr/>
          <p:nvPr>
            <p:ph idx="9" type="pic"/>
          </p:nvPr>
        </p:nvSpPr>
        <p:spPr>
          <a:xfrm>
            <a:off x="7281575" y="1050638"/>
            <a:ext cx="503400" cy="503400"/>
          </a:xfrm>
          <a:prstGeom prst="rect">
            <a:avLst/>
          </a:prstGeom>
          <a:noFill/>
          <a:ln>
            <a:noFill/>
          </a:ln>
        </p:spPr>
      </p:sp>
      <p:sp>
        <p:nvSpPr>
          <p:cNvPr id="122" name="Google Shape;122;p15"/>
          <p:cNvSpPr/>
          <p:nvPr/>
        </p:nvSpPr>
        <p:spPr>
          <a:xfrm>
            <a:off x="7171028" y="940088"/>
            <a:ext cx="724500" cy="724500"/>
          </a:xfrm>
          <a:prstGeom prst="ellipse">
            <a:avLst/>
          </a:prstGeom>
          <a:noFill/>
          <a:ln cap="flat" cmpd="sng" w="19050">
            <a:solidFill>
              <a:srgbClr val="00274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ondary title - Two Column  1 2">
  <p:cSld name="TITLE_ONLY_1_2_1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5" name="Google Shape;12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81470" y="4746350"/>
            <a:ext cx="2303006" cy="227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6"/>
          <p:cNvSpPr txBox="1"/>
          <p:nvPr>
            <p:ph idx="1" type="body"/>
          </p:nvPr>
        </p:nvSpPr>
        <p:spPr>
          <a:xfrm>
            <a:off x="464100" y="2409750"/>
            <a:ext cx="2369700" cy="23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 sz="14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127" name="Google Shape;127;p16"/>
          <p:cNvSpPr txBox="1"/>
          <p:nvPr>
            <p:ph type="title"/>
          </p:nvPr>
        </p:nvSpPr>
        <p:spPr>
          <a:xfrm>
            <a:off x="244375" y="1837050"/>
            <a:ext cx="2732700" cy="572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800"/>
              <a:buNone/>
              <a:defRPr sz="1800">
                <a:solidFill>
                  <a:srgbClr val="00274C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28" name="Google Shape;128;p16"/>
          <p:cNvSpPr txBox="1"/>
          <p:nvPr>
            <p:ph idx="2" type="body"/>
          </p:nvPr>
        </p:nvSpPr>
        <p:spPr>
          <a:xfrm>
            <a:off x="3425375" y="2409750"/>
            <a:ext cx="2369700" cy="23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 sz="14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129" name="Google Shape;129;p16"/>
          <p:cNvSpPr txBox="1"/>
          <p:nvPr>
            <p:ph idx="3" type="title"/>
          </p:nvPr>
        </p:nvSpPr>
        <p:spPr>
          <a:xfrm>
            <a:off x="3205650" y="1837050"/>
            <a:ext cx="2732700" cy="572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800"/>
              <a:buNone/>
              <a:defRPr sz="1800">
                <a:solidFill>
                  <a:srgbClr val="00274C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30" name="Google Shape;130;p16"/>
          <p:cNvSpPr txBox="1"/>
          <p:nvPr>
            <p:ph idx="4" type="body"/>
          </p:nvPr>
        </p:nvSpPr>
        <p:spPr>
          <a:xfrm>
            <a:off x="6386650" y="2409750"/>
            <a:ext cx="2369700" cy="23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 sz="14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131" name="Google Shape;131;p16"/>
          <p:cNvSpPr txBox="1"/>
          <p:nvPr>
            <p:ph idx="5" type="title"/>
          </p:nvPr>
        </p:nvSpPr>
        <p:spPr>
          <a:xfrm>
            <a:off x="6166925" y="1837050"/>
            <a:ext cx="2732700" cy="572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800"/>
              <a:buNone/>
              <a:defRPr sz="1800">
                <a:solidFill>
                  <a:srgbClr val="00274C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32" name="Google Shape;132;p16"/>
          <p:cNvSpPr txBox="1"/>
          <p:nvPr>
            <p:ph idx="6" type="title"/>
          </p:nvPr>
        </p:nvSpPr>
        <p:spPr>
          <a:xfrm>
            <a:off x="540675" y="19492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3" name="Google Shape;133;p16"/>
          <p:cNvSpPr/>
          <p:nvPr>
            <p:ph idx="7" type="pic"/>
          </p:nvPr>
        </p:nvSpPr>
        <p:spPr>
          <a:xfrm>
            <a:off x="1359025" y="1053225"/>
            <a:ext cx="503400" cy="503400"/>
          </a:xfrm>
          <a:prstGeom prst="rect">
            <a:avLst/>
          </a:prstGeom>
          <a:noFill/>
          <a:ln>
            <a:noFill/>
          </a:ln>
        </p:spPr>
      </p:sp>
      <p:sp>
        <p:nvSpPr>
          <p:cNvPr id="134" name="Google Shape;134;p16"/>
          <p:cNvSpPr/>
          <p:nvPr/>
        </p:nvSpPr>
        <p:spPr>
          <a:xfrm>
            <a:off x="1248478" y="942675"/>
            <a:ext cx="724500" cy="724500"/>
          </a:xfrm>
          <a:prstGeom prst="ellipse">
            <a:avLst/>
          </a:prstGeom>
          <a:noFill/>
          <a:ln cap="flat" cmpd="sng" w="19050">
            <a:solidFill>
              <a:srgbClr val="00274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endParaRPr/>
          </a:p>
        </p:txBody>
      </p:sp>
      <p:sp>
        <p:nvSpPr>
          <p:cNvPr id="135" name="Google Shape;135;p16"/>
          <p:cNvSpPr/>
          <p:nvPr>
            <p:ph idx="8" type="pic"/>
          </p:nvPr>
        </p:nvSpPr>
        <p:spPr>
          <a:xfrm>
            <a:off x="4320300" y="1050638"/>
            <a:ext cx="503400" cy="503400"/>
          </a:xfrm>
          <a:prstGeom prst="rect">
            <a:avLst/>
          </a:prstGeom>
          <a:noFill/>
          <a:ln>
            <a:noFill/>
          </a:ln>
        </p:spPr>
      </p:sp>
      <p:sp>
        <p:nvSpPr>
          <p:cNvPr id="136" name="Google Shape;136;p16"/>
          <p:cNvSpPr/>
          <p:nvPr/>
        </p:nvSpPr>
        <p:spPr>
          <a:xfrm>
            <a:off x="4209753" y="940088"/>
            <a:ext cx="724500" cy="724500"/>
          </a:xfrm>
          <a:prstGeom prst="ellipse">
            <a:avLst/>
          </a:prstGeom>
          <a:noFill/>
          <a:ln cap="flat" cmpd="sng" w="19050">
            <a:solidFill>
              <a:srgbClr val="00274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endParaRPr/>
          </a:p>
        </p:txBody>
      </p:sp>
      <p:sp>
        <p:nvSpPr>
          <p:cNvPr id="137" name="Google Shape;137;p16"/>
          <p:cNvSpPr/>
          <p:nvPr>
            <p:ph idx="9" type="pic"/>
          </p:nvPr>
        </p:nvSpPr>
        <p:spPr>
          <a:xfrm>
            <a:off x="7281575" y="1050638"/>
            <a:ext cx="503400" cy="503400"/>
          </a:xfrm>
          <a:prstGeom prst="rect">
            <a:avLst/>
          </a:prstGeom>
          <a:noFill/>
          <a:ln>
            <a:noFill/>
          </a:ln>
        </p:spPr>
      </p:sp>
      <p:sp>
        <p:nvSpPr>
          <p:cNvPr id="138" name="Google Shape;138;p16"/>
          <p:cNvSpPr/>
          <p:nvPr/>
        </p:nvSpPr>
        <p:spPr>
          <a:xfrm>
            <a:off x="7171028" y="940088"/>
            <a:ext cx="724500" cy="724500"/>
          </a:xfrm>
          <a:prstGeom prst="ellipse">
            <a:avLst/>
          </a:prstGeom>
          <a:noFill/>
          <a:ln cap="flat" cmpd="sng" w="19050">
            <a:solidFill>
              <a:srgbClr val="00274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ondary title - Support paragraph/image">
  <p:cSld name="ONE_COLUMN_TEXT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1" name="Google Shape;141;p17"/>
          <p:cNvSpPr/>
          <p:nvPr>
            <p:ph idx="2" type="pic"/>
          </p:nvPr>
        </p:nvSpPr>
        <p:spPr>
          <a:xfrm>
            <a:off x="-19575" y="-19575"/>
            <a:ext cx="3524400" cy="5208300"/>
          </a:xfrm>
          <a:prstGeom prst="rect">
            <a:avLst/>
          </a:prstGeom>
          <a:noFill/>
          <a:ln>
            <a:noFill/>
          </a:ln>
        </p:spPr>
      </p:sp>
      <p:sp>
        <p:nvSpPr>
          <p:cNvPr id="142" name="Google Shape;142;p17"/>
          <p:cNvSpPr txBox="1"/>
          <p:nvPr>
            <p:ph type="title"/>
          </p:nvPr>
        </p:nvSpPr>
        <p:spPr>
          <a:xfrm>
            <a:off x="3573400" y="1009175"/>
            <a:ext cx="511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3" name="Google Shape;143;p17"/>
          <p:cNvSpPr txBox="1"/>
          <p:nvPr>
            <p:ph idx="1" type="body"/>
          </p:nvPr>
        </p:nvSpPr>
        <p:spPr>
          <a:xfrm>
            <a:off x="4129000" y="1879700"/>
            <a:ext cx="3999900" cy="2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 sz="14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  <p:pic>
        <p:nvPicPr>
          <p:cNvPr id="144" name="Google Shape;144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81470" y="4746350"/>
            <a:ext cx="2303006" cy="22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1">
  <p:cSld name="ONE_COLUMN_TEXT_1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8"/>
          <p:cNvSpPr/>
          <p:nvPr/>
        </p:nvSpPr>
        <p:spPr>
          <a:xfrm rot="10800000">
            <a:off x="-7500" y="1819200"/>
            <a:ext cx="9151500" cy="33243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CF0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8"/>
          <p:cNvSpPr txBox="1"/>
          <p:nvPr>
            <p:ph idx="1" type="body"/>
          </p:nvPr>
        </p:nvSpPr>
        <p:spPr>
          <a:xfrm>
            <a:off x="540300" y="1604025"/>
            <a:ext cx="48033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148" name="Google Shape;14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9" name="Google Shape;149;p18"/>
          <p:cNvSpPr txBox="1"/>
          <p:nvPr>
            <p:ph type="title"/>
          </p:nvPr>
        </p:nvSpPr>
        <p:spPr>
          <a:xfrm>
            <a:off x="540675" y="60912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3000"/>
              <a:buNone/>
              <a:defRPr b="1" sz="3000">
                <a:solidFill>
                  <a:srgbClr val="00274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9pPr>
          </a:lstStyle>
          <a:p/>
        </p:txBody>
      </p:sp>
      <p:pic>
        <p:nvPicPr>
          <p:cNvPr id="150" name="Google Shape;150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81470" y="4746350"/>
            <a:ext cx="2303006" cy="22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1 1">
  <p:cSld name="ONE_COLUMN_TEXT_1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/>
          <p:nvPr>
            <p:ph idx="1" type="body"/>
          </p:nvPr>
        </p:nvSpPr>
        <p:spPr>
          <a:xfrm>
            <a:off x="540300" y="1604025"/>
            <a:ext cx="48033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153" name="Google Shape;153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4" name="Google Shape;154;p19"/>
          <p:cNvSpPr txBox="1"/>
          <p:nvPr>
            <p:ph type="title"/>
          </p:nvPr>
        </p:nvSpPr>
        <p:spPr>
          <a:xfrm>
            <a:off x="540675" y="60912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3000"/>
              <a:buNone/>
              <a:defRPr b="1" sz="3000">
                <a:solidFill>
                  <a:srgbClr val="00274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9pPr>
          </a:lstStyle>
          <a:p/>
        </p:txBody>
      </p:sp>
      <p:pic>
        <p:nvPicPr>
          <p:cNvPr id="155" name="Google Shape;15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81470" y="4746350"/>
            <a:ext cx="2303006" cy="22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0"/>
          <p:cNvSpPr txBox="1"/>
          <p:nvPr>
            <p:ph type="title"/>
          </p:nvPr>
        </p:nvSpPr>
        <p:spPr>
          <a:xfrm>
            <a:off x="195500" y="1892425"/>
            <a:ext cx="8777700" cy="277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4800"/>
              <a:buNone/>
              <a:defRPr sz="4800">
                <a:solidFill>
                  <a:srgbClr val="00274C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8" name="Google Shape;158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ption 1 3">
  <p:cSld name="SECTION_HEADER_2_3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/>
          <p:nvPr/>
        </p:nvSpPr>
        <p:spPr>
          <a:xfrm>
            <a:off x="-7550" y="-30225"/>
            <a:ext cx="9144000" cy="5223000"/>
          </a:xfrm>
          <a:prstGeom prst="rect">
            <a:avLst/>
          </a:prstGeom>
          <a:solidFill>
            <a:srgbClr val="00274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" name="Google Shape;19;p3"/>
          <p:cNvPicPr preferRelativeResize="0"/>
          <p:nvPr/>
        </p:nvPicPr>
        <p:blipFill rotWithShape="1">
          <a:blip r:embed="rId2">
            <a:alphaModFix amt="19000"/>
          </a:blip>
          <a:srcRect b="-850" l="-882" r="-506" t="10361"/>
          <a:stretch/>
        </p:blipFill>
        <p:spPr>
          <a:xfrm>
            <a:off x="-38737" y="-30238"/>
            <a:ext cx="9274623" cy="522302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 txBox="1"/>
          <p:nvPr>
            <p:ph type="title"/>
          </p:nvPr>
        </p:nvSpPr>
        <p:spPr>
          <a:xfrm>
            <a:off x="466825" y="1306275"/>
            <a:ext cx="8263500" cy="14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Font typeface="Roboto Light"/>
              <a:buNone/>
              <a:defRPr b="0" sz="46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" name="Google Shape;22;p3"/>
          <p:cNvPicPr preferRelativeResize="0"/>
          <p:nvPr/>
        </p:nvPicPr>
        <p:blipFill rotWithShape="1">
          <a:blip r:embed="rId3">
            <a:alphaModFix/>
          </a:blip>
          <a:srcRect b="9800" l="0" r="0" t="9800"/>
          <a:stretch/>
        </p:blipFill>
        <p:spPr>
          <a:xfrm>
            <a:off x="1787348" y="756474"/>
            <a:ext cx="5569303" cy="549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/>
          <p:nvPr>
            <p:ph idx="2" type="title"/>
          </p:nvPr>
        </p:nvSpPr>
        <p:spPr>
          <a:xfrm>
            <a:off x="585775" y="2824850"/>
            <a:ext cx="8189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630775" y="3758075"/>
            <a:ext cx="8099700" cy="10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1"/>
          <p:cNvSpPr txBox="1"/>
          <p:nvPr>
            <p:ph type="title"/>
          </p:nvPr>
        </p:nvSpPr>
        <p:spPr>
          <a:xfrm>
            <a:off x="439198" y="239775"/>
            <a:ext cx="4045200" cy="148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4200"/>
              <a:buNone/>
              <a:defRPr sz="4200">
                <a:solidFill>
                  <a:srgbClr val="00274C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4200"/>
              <a:buNone/>
              <a:defRPr sz="4200">
                <a:solidFill>
                  <a:srgbClr val="00274C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4200"/>
              <a:buNone/>
              <a:defRPr sz="4200">
                <a:solidFill>
                  <a:srgbClr val="00274C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4200"/>
              <a:buNone/>
              <a:defRPr sz="4200">
                <a:solidFill>
                  <a:srgbClr val="00274C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4200"/>
              <a:buNone/>
              <a:defRPr sz="4200">
                <a:solidFill>
                  <a:srgbClr val="00274C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4200"/>
              <a:buNone/>
              <a:defRPr sz="4200">
                <a:solidFill>
                  <a:srgbClr val="00274C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4200"/>
              <a:buNone/>
              <a:defRPr sz="4200">
                <a:solidFill>
                  <a:srgbClr val="00274C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4200"/>
              <a:buNone/>
              <a:defRPr sz="4200">
                <a:solidFill>
                  <a:srgbClr val="00274C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4200"/>
              <a:buNone/>
              <a:defRPr sz="4200"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162" name="Google Shape;162;p21"/>
          <p:cNvSpPr txBox="1"/>
          <p:nvPr>
            <p:ph idx="1" type="subTitle"/>
          </p:nvPr>
        </p:nvSpPr>
        <p:spPr>
          <a:xfrm>
            <a:off x="439200" y="2104125"/>
            <a:ext cx="4045200" cy="193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100"/>
              <a:buNone/>
              <a:defRPr sz="2100">
                <a:solidFill>
                  <a:srgbClr val="00274C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100"/>
              <a:buNone/>
              <a:defRPr sz="2100">
                <a:solidFill>
                  <a:srgbClr val="00274C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100"/>
              <a:buNone/>
              <a:defRPr sz="2100">
                <a:solidFill>
                  <a:srgbClr val="00274C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100"/>
              <a:buNone/>
              <a:defRPr sz="2100">
                <a:solidFill>
                  <a:srgbClr val="00274C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100"/>
              <a:buNone/>
              <a:defRPr sz="2100">
                <a:solidFill>
                  <a:srgbClr val="00274C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100"/>
              <a:buNone/>
              <a:defRPr sz="2100">
                <a:solidFill>
                  <a:srgbClr val="00274C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100"/>
              <a:buNone/>
              <a:defRPr sz="2100">
                <a:solidFill>
                  <a:srgbClr val="00274C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100"/>
              <a:buNone/>
              <a:defRPr sz="2100">
                <a:solidFill>
                  <a:srgbClr val="00274C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100"/>
              <a:buNone/>
              <a:defRPr sz="2100"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163" name="Google Shape;163;p2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4" name="Google Shape;164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"/>
          <p:cNvSpPr txBox="1"/>
          <p:nvPr>
            <p:ph idx="1" type="body"/>
          </p:nvPr>
        </p:nvSpPr>
        <p:spPr>
          <a:xfrm>
            <a:off x="742150" y="358602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None/>
              <a:defRPr>
                <a:solidFill>
                  <a:srgbClr val="00274C"/>
                </a:solidFill>
              </a:defRPr>
            </a:lvl1pPr>
          </a:lstStyle>
          <a:p/>
        </p:txBody>
      </p:sp>
      <p:sp>
        <p:nvSpPr>
          <p:cNvPr id="167" name="Google Shape;167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8" name="Google Shape;168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81470" y="4746350"/>
            <a:ext cx="2303006" cy="22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3"/>
          <p:cNvSpPr txBox="1"/>
          <p:nvPr>
            <p:ph hasCustomPrompt="1" type="title"/>
          </p:nvPr>
        </p:nvSpPr>
        <p:spPr>
          <a:xfrm>
            <a:off x="311700" y="0"/>
            <a:ext cx="8520600" cy="182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0"/>
              <a:buNone/>
              <a:defRPr sz="12000">
                <a:solidFill>
                  <a:srgbClr val="00274C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71" name="Google Shape;171;p23"/>
          <p:cNvSpPr txBox="1"/>
          <p:nvPr>
            <p:ph idx="1" type="body"/>
          </p:nvPr>
        </p:nvSpPr>
        <p:spPr>
          <a:xfrm>
            <a:off x="311700" y="1827300"/>
            <a:ext cx="8520600" cy="212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172" name="Google Shape;17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3" name="Google Shape;17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81470" y="4746350"/>
            <a:ext cx="2303006" cy="22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6" name="Google Shape;176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81470" y="4746350"/>
            <a:ext cx="2303006" cy="22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ption 1 3 1">
  <p:cSld name="SECTION_HEADER_2_3_1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50" y="-30225"/>
            <a:ext cx="9144000" cy="5223000"/>
          </a:xfrm>
          <a:prstGeom prst="rect">
            <a:avLst/>
          </a:prstGeom>
          <a:solidFill>
            <a:srgbClr val="00274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" name="Google Shape;27;p4"/>
          <p:cNvPicPr preferRelativeResize="0"/>
          <p:nvPr/>
        </p:nvPicPr>
        <p:blipFill rotWithShape="1">
          <a:blip r:embed="rId2">
            <a:alphaModFix amt="19000"/>
          </a:blip>
          <a:srcRect b="-850" l="-882" r="-506" t="10361"/>
          <a:stretch/>
        </p:blipFill>
        <p:spPr>
          <a:xfrm>
            <a:off x="-38737" y="-30238"/>
            <a:ext cx="9274623" cy="5223026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" name="Google Shape;29;p4"/>
          <p:cNvSpPr txBox="1"/>
          <p:nvPr>
            <p:ph type="title"/>
          </p:nvPr>
        </p:nvSpPr>
        <p:spPr>
          <a:xfrm>
            <a:off x="466825" y="1306275"/>
            <a:ext cx="8263500" cy="14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Font typeface="Roboto Light"/>
              <a:buNone/>
              <a:defRPr b="0" sz="46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2" type="title"/>
          </p:nvPr>
        </p:nvSpPr>
        <p:spPr>
          <a:xfrm>
            <a:off x="585775" y="2824850"/>
            <a:ext cx="8189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630775" y="3758075"/>
            <a:ext cx="8099700" cy="10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32" name="Google Shape;32;p4"/>
          <p:cNvPicPr preferRelativeResize="0"/>
          <p:nvPr/>
        </p:nvPicPr>
        <p:blipFill rotWithShape="1">
          <a:blip r:embed="rId3">
            <a:alphaModFix/>
          </a:blip>
          <a:srcRect b="9800" l="0" r="0" t="9800"/>
          <a:stretch/>
        </p:blipFill>
        <p:spPr>
          <a:xfrm>
            <a:off x="6623825" y="244002"/>
            <a:ext cx="2327053" cy="22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ption 1 2">
  <p:cSld name="SECTION_HEADER_2_2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/>
          <p:nvPr/>
        </p:nvSpPr>
        <p:spPr>
          <a:xfrm>
            <a:off x="-7550" y="-30225"/>
            <a:ext cx="9144000" cy="2796000"/>
          </a:xfrm>
          <a:prstGeom prst="rect">
            <a:avLst/>
          </a:prstGeom>
          <a:solidFill>
            <a:srgbClr val="00274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5" name="Google Shape;35;p5"/>
          <p:cNvPicPr preferRelativeResize="0"/>
          <p:nvPr/>
        </p:nvPicPr>
        <p:blipFill rotWithShape="1">
          <a:blip r:embed="rId2">
            <a:alphaModFix amt="19000"/>
          </a:blip>
          <a:srcRect b="34021" l="-882" r="-506" t="11621"/>
          <a:stretch/>
        </p:blipFill>
        <p:spPr>
          <a:xfrm>
            <a:off x="-80375" y="-30225"/>
            <a:ext cx="9274623" cy="2795999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5"/>
          <p:cNvSpPr txBox="1"/>
          <p:nvPr>
            <p:ph type="title"/>
          </p:nvPr>
        </p:nvSpPr>
        <p:spPr>
          <a:xfrm>
            <a:off x="466825" y="582800"/>
            <a:ext cx="8263500" cy="145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8" name="Google Shape;38;p5"/>
          <p:cNvSpPr txBox="1"/>
          <p:nvPr>
            <p:ph idx="2" type="title"/>
          </p:nvPr>
        </p:nvSpPr>
        <p:spPr>
          <a:xfrm>
            <a:off x="585775" y="2824850"/>
            <a:ext cx="8189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 b="0">
                <a:solidFill>
                  <a:srgbClr val="00274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Roboto"/>
              <a:buNone/>
              <a:defRPr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9" name="Google Shape;39;p5"/>
          <p:cNvSpPr txBox="1"/>
          <p:nvPr>
            <p:ph idx="1" type="body"/>
          </p:nvPr>
        </p:nvSpPr>
        <p:spPr>
          <a:xfrm>
            <a:off x="630775" y="3758075"/>
            <a:ext cx="8099700" cy="10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9pPr>
          </a:lstStyle>
          <a:p/>
        </p:txBody>
      </p:sp>
      <p:pic>
        <p:nvPicPr>
          <p:cNvPr id="40" name="Google Shape;40;p5"/>
          <p:cNvPicPr preferRelativeResize="0"/>
          <p:nvPr/>
        </p:nvPicPr>
        <p:blipFill rotWithShape="1">
          <a:blip r:embed="rId3">
            <a:alphaModFix/>
          </a:blip>
          <a:srcRect b="9800" l="0" r="0" t="9800"/>
          <a:stretch/>
        </p:blipFill>
        <p:spPr>
          <a:xfrm>
            <a:off x="6623825" y="244002"/>
            <a:ext cx="2327053" cy="22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ption 1 1">
  <p:cSld name="SECTION_HEADER_2_1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>
            <p:ph type="title"/>
          </p:nvPr>
        </p:nvSpPr>
        <p:spPr>
          <a:xfrm>
            <a:off x="466825" y="655700"/>
            <a:ext cx="8263500" cy="115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4600"/>
              <a:buFont typeface="Roboto Light"/>
              <a:buNone/>
              <a:defRPr b="0" sz="4600">
                <a:solidFill>
                  <a:srgbClr val="00274C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4" name="Google Shape;44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23825" y="244002"/>
            <a:ext cx="2327051" cy="229725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6"/>
          <p:cNvSpPr txBox="1"/>
          <p:nvPr>
            <p:ph idx="2" type="title"/>
          </p:nvPr>
        </p:nvSpPr>
        <p:spPr>
          <a:xfrm>
            <a:off x="540675" y="1922875"/>
            <a:ext cx="8189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" type="body"/>
          </p:nvPr>
        </p:nvSpPr>
        <p:spPr>
          <a:xfrm>
            <a:off x="630775" y="3415050"/>
            <a:ext cx="8099700" cy="143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ption 1 1 1">
  <p:cSld name="SECTION_HEADER_2_1_1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466825" y="655700"/>
            <a:ext cx="8263500" cy="115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4600"/>
              <a:buFont typeface="Roboto Light"/>
              <a:buNone/>
              <a:defRPr b="0" sz="4600">
                <a:solidFill>
                  <a:srgbClr val="00274C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" name="Google Shape;50;p7"/>
          <p:cNvSpPr/>
          <p:nvPr/>
        </p:nvSpPr>
        <p:spPr>
          <a:xfrm rot="10800000">
            <a:off x="-7500" y="1819200"/>
            <a:ext cx="9151500" cy="33243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CF0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23825" y="244002"/>
            <a:ext cx="2327051" cy="229725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idx="2" type="title"/>
          </p:nvPr>
        </p:nvSpPr>
        <p:spPr>
          <a:xfrm>
            <a:off x="540675" y="1922875"/>
            <a:ext cx="8189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630775" y="3415050"/>
            <a:ext cx="8099700" cy="143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ption 2">
  <p:cSld name="TITLE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type="ctrTitle"/>
          </p:nvPr>
        </p:nvSpPr>
        <p:spPr>
          <a:xfrm>
            <a:off x="533525" y="3230775"/>
            <a:ext cx="6965400" cy="169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002E5E"/>
              </a:buClr>
              <a:buSzPts val="4600"/>
              <a:buFont typeface="Roboto Light"/>
              <a:buNone/>
              <a:defRPr b="0" sz="4600">
                <a:solidFill>
                  <a:srgbClr val="002E5E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Google Shape;5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7" name="Google Shape;57;p8"/>
          <p:cNvSpPr txBox="1"/>
          <p:nvPr>
            <p:ph idx="1" type="subTitle"/>
          </p:nvPr>
        </p:nvSpPr>
        <p:spPr>
          <a:xfrm rot="-5400000">
            <a:off x="6598075" y="2012400"/>
            <a:ext cx="45582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E5E"/>
              </a:buClr>
              <a:buSzPts val="1400"/>
              <a:buNone/>
              <a:defRPr b="1">
                <a:solidFill>
                  <a:srgbClr val="002E5E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/>
            </a:lvl9pPr>
          </a:lstStyle>
          <a:p/>
        </p:txBody>
      </p:sp>
      <p:sp>
        <p:nvSpPr>
          <p:cNvPr id="58" name="Google Shape;58;p8"/>
          <p:cNvSpPr txBox="1"/>
          <p:nvPr>
            <p:ph idx="2" type="body"/>
          </p:nvPr>
        </p:nvSpPr>
        <p:spPr>
          <a:xfrm>
            <a:off x="2185975" y="926225"/>
            <a:ext cx="5313000" cy="223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9pPr>
          </a:lstStyle>
          <a:p/>
        </p:txBody>
      </p:sp>
      <p:pic>
        <p:nvPicPr>
          <p:cNvPr id="59" name="Google Shape;59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23825" y="244002"/>
            <a:ext cx="2327051" cy="22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ondary Title">
  <p:cSld name="CUSTOM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type="title"/>
          </p:nvPr>
        </p:nvSpPr>
        <p:spPr>
          <a:xfrm>
            <a:off x="500100" y="698700"/>
            <a:ext cx="8143800" cy="572700"/>
          </a:xfrm>
          <a:prstGeom prst="rect">
            <a:avLst/>
          </a:prstGeom>
          <a:solidFill>
            <a:srgbClr val="FFCF01"/>
          </a:solidFill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62" name="Google Shape;62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81470" y="4746350"/>
            <a:ext cx="2303006" cy="22735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9"/>
          <p:cNvSpPr txBox="1"/>
          <p:nvPr>
            <p:ph idx="1" type="body"/>
          </p:nvPr>
        </p:nvSpPr>
        <p:spPr>
          <a:xfrm>
            <a:off x="464100" y="1851700"/>
            <a:ext cx="3999900" cy="288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 sz="14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771125" y="1851800"/>
            <a:ext cx="3999900" cy="288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 sz="1400">
                <a:solidFill>
                  <a:srgbClr val="00274C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●"/>
              <a:defRPr sz="1200">
                <a:solidFill>
                  <a:srgbClr val="00274C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○"/>
              <a:defRPr sz="1200">
                <a:solidFill>
                  <a:srgbClr val="00274C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200"/>
              <a:buChar char="■"/>
              <a:defRPr sz="1200">
                <a:solidFill>
                  <a:srgbClr val="00274C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header">
  <p:cSld name="SECTION_HEADER_1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/>
          <p:nvPr>
            <p:ph idx="2" type="pic"/>
          </p:nvPr>
        </p:nvSpPr>
        <p:spPr>
          <a:xfrm>
            <a:off x="75" y="-4775"/>
            <a:ext cx="9144000" cy="1832100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540675" y="2440700"/>
            <a:ext cx="8143800" cy="269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●"/>
              <a:defRPr>
                <a:solidFill>
                  <a:srgbClr val="00274C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○"/>
              <a:defRPr>
                <a:solidFill>
                  <a:srgbClr val="00274C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1400"/>
              <a:buChar char="■"/>
              <a:defRPr>
                <a:solidFill>
                  <a:srgbClr val="00274C"/>
                </a:solidFill>
              </a:defRPr>
            </a:lvl9pPr>
          </a:lstStyle>
          <a:p/>
        </p:txBody>
      </p:sp>
      <p:pic>
        <p:nvPicPr>
          <p:cNvPr id="69" name="Google Shape;69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23825" y="244002"/>
            <a:ext cx="2327051" cy="229725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0"/>
          <p:cNvSpPr txBox="1"/>
          <p:nvPr>
            <p:ph type="title"/>
          </p:nvPr>
        </p:nvSpPr>
        <p:spPr>
          <a:xfrm>
            <a:off x="540675" y="1868000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274C"/>
              </a:buClr>
              <a:buSzPts val="2800"/>
              <a:buNone/>
              <a:defRPr>
                <a:solidFill>
                  <a:srgbClr val="00274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5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"/>
              <a:buNone/>
              <a:defRPr b="1" sz="2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" name="Google Shape;8;p1"/>
          <p:cNvPicPr preferRelativeResize="0"/>
          <p:nvPr/>
        </p:nvPicPr>
        <p:blipFill rotWithShape="1">
          <a:blip r:embed="rId1">
            <a:alphaModFix/>
          </a:blip>
          <a:srcRect b="0" l="0" r="1156" t="73363"/>
          <a:stretch/>
        </p:blipFill>
        <p:spPr>
          <a:xfrm>
            <a:off x="0" y="0"/>
            <a:ext cx="9143997" cy="19492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medium.com/coiled-hq/ten-cents-per-terabyte-91ff24363612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5" Type="http://schemas.openxmlformats.org/officeDocument/2006/relationships/image" Target="../media/image16.png"/><Relationship Id="rId6" Type="http://schemas.openxmlformats.org/officeDocument/2006/relationships/image" Target="../media/image7.png"/><Relationship Id="rId7" Type="http://schemas.openxmlformats.org/officeDocument/2006/relationships/image" Target="../media/image9.png"/><Relationship Id="rId8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 txBox="1"/>
          <p:nvPr>
            <p:ph type="title"/>
          </p:nvPr>
        </p:nvSpPr>
        <p:spPr>
          <a:xfrm>
            <a:off x="466825" y="1306275"/>
            <a:ext cx="8263500" cy="14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First Forays into the Cloud</a:t>
            </a:r>
            <a:endParaRPr/>
          </a:p>
        </p:txBody>
      </p:sp>
      <p:sp>
        <p:nvSpPr>
          <p:cNvPr id="182" name="Google Shape;182;p25"/>
          <p:cNvSpPr txBox="1"/>
          <p:nvPr>
            <p:ph idx="2" type="title"/>
          </p:nvPr>
        </p:nvSpPr>
        <p:spPr>
          <a:xfrm>
            <a:off x="585775" y="2824850"/>
            <a:ext cx="8189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Experiences from NASA Openscapes in 2023</a:t>
            </a:r>
            <a:endParaRPr/>
          </a:p>
        </p:txBody>
      </p:sp>
      <p:sp>
        <p:nvSpPr>
          <p:cNvPr id="183" name="Google Shape;183;p25"/>
          <p:cNvSpPr txBox="1"/>
          <p:nvPr>
            <p:ph idx="1" type="body"/>
          </p:nvPr>
        </p:nvSpPr>
        <p:spPr>
          <a:xfrm>
            <a:off x="630775" y="3758075"/>
            <a:ext cx="8099700" cy="10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Aronne Merrelli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Climate and Space Sciences and Engineering, U. Michigan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merrelli@umich.edu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4"/>
          <p:cNvSpPr txBox="1"/>
          <p:nvPr>
            <p:ph type="title"/>
          </p:nvPr>
        </p:nvSpPr>
        <p:spPr>
          <a:xfrm>
            <a:off x="500100" y="29437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Specific example: L1 data analysis for my AGU poster</a:t>
            </a:r>
            <a:endParaRPr/>
          </a:p>
        </p:txBody>
      </p:sp>
      <p:sp>
        <p:nvSpPr>
          <p:cNvPr id="281" name="Google Shape;281;p34"/>
          <p:cNvSpPr txBox="1"/>
          <p:nvPr>
            <p:ph idx="1" type="body"/>
          </p:nvPr>
        </p:nvSpPr>
        <p:spPr>
          <a:xfrm>
            <a:off x="108950" y="1097000"/>
            <a:ext cx="4980300" cy="379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Background: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Satellite instruments often use sensor arrays, with many different physical detector elements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This presents a calibration challenge: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How can we ensure all array elements are calibrated consistently?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How do we track this on-orbit?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/>
              <a:t>Vicarious calibration: use “standard” Earth-view scenes.</a:t>
            </a:r>
            <a:endParaRPr i="1"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/>
              <a:t>In Visible and Near - IR,</a:t>
            </a:r>
            <a:endParaRPr i="1"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/>
              <a:t>Deep Convective Clouds work well!</a:t>
            </a:r>
            <a:endParaRPr i="1" sz="1800"/>
          </a:p>
        </p:txBody>
      </p:sp>
      <p:pic>
        <p:nvPicPr>
          <p:cNvPr id="282" name="Google Shape;28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732813"/>
            <a:ext cx="4808850" cy="452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5"/>
          <p:cNvSpPr txBox="1"/>
          <p:nvPr>
            <p:ph idx="1" type="body"/>
          </p:nvPr>
        </p:nvSpPr>
        <p:spPr>
          <a:xfrm>
            <a:off x="540675" y="821125"/>
            <a:ext cx="8143800" cy="431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The problem: apply the Deep Convective Cloud “DCC” </a:t>
            </a:r>
            <a:r>
              <a:rPr lang="en" sz="1800"/>
              <a:t>technique</a:t>
            </a:r>
            <a:r>
              <a:rPr lang="en" sz="1800"/>
              <a:t> to data from the NASA Orbiting Carbon Observatory (OCO)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We don’t know apriori when and where DCC will occur (cannot use simple subsetting criteria like lat/lon/time), but we can identify DCC through variables in other L2 retrieval products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The data record is approx 12 TB/year, ~ 13 years of data = ~ 150 TB total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Output data will be small, order of 4 GB total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In the “old workflow”: would need to download all of these files: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doesn’t fit on group server; could do the process in stages (e.g., process year 1, delete; process year 2, ….)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Assuming 50 MB/s download this is about 36 days of downloading</a:t>
            </a:r>
            <a:endParaRPr sz="1800"/>
          </a:p>
        </p:txBody>
      </p:sp>
      <p:sp>
        <p:nvSpPr>
          <p:cNvPr id="288" name="Google Shape;288;p35"/>
          <p:cNvSpPr txBox="1"/>
          <p:nvPr>
            <p:ph type="title"/>
          </p:nvPr>
        </p:nvSpPr>
        <p:spPr>
          <a:xfrm>
            <a:off x="500100" y="29437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specific example: an L1 data analysis task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6"/>
          <p:cNvSpPr txBox="1"/>
          <p:nvPr>
            <p:ph idx="1" type="body"/>
          </p:nvPr>
        </p:nvSpPr>
        <p:spPr>
          <a:xfrm>
            <a:off x="540675" y="1097000"/>
            <a:ext cx="8143800" cy="403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“New option”</a:t>
            </a:r>
            <a:r>
              <a:rPr lang="en" sz="1800"/>
              <a:t>: Use coiled to run this on AWS!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The algorithm is simple, we don’t need big, expensive Amazon EC2 hardware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Matt Rocklin’s </a:t>
            </a:r>
            <a:r>
              <a:rPr lang="en" sz="1800" u="sng">
                <a:solidFill>
                  <a:schemeClr val="hlink"/>
                </a:solidFill>
                <a:hlinkClick r:id="rId3"/>
              </a:rPr>
              <a:t>“Rule of Thumb”: $0.10 per TB</a:t>
            </a:r>
            <a:r>
              <a:rPr lang="en" sz="1800"/>
              <a:t>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	</a:t>
            </a:r>
            <a:r>
              <a:rPr i="1" lang="en" sz="1800"/>
              <a:t>This assumes:</a:t>
            </a:r>
            <a:endParaRPr i="1" sz="1800"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/>
              <a:t>The code is reasonably optimized, so that data transfer is most of the time </a:t>
            </a:r>
            <a:endParaRPr i="1" sz="1800"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/>
              <a:t>Using ARM CPUs and the Spot market (trivial to do with coiled)</a:t>
            </a:r>
            <a:endParaRPr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So, processing 150 TB would be roughly $15</a:t>
            </a:r>
            <a:endParaRPr sz="1800"/>
          </a:p>
        </p:txBody>
      </p:sp>
      <p:sp>
        <p:nvSpPr>
          <p:cNvPr id="294" name="Google Shape;294;p36"/>
          <p:cNvSpPr txBox="1"/>
          <p:nvPr>
            <p:ph type="title"/>
          </p:nvPr>
        </p:nvSpPr>
        <p:spPr>
          <a:xfrm>
            <a:off x="500100" y="29437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specific example: an L1 data analysis task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7"/>
          <p:cNvSpPr txBox="1"/>
          <p:nvPr>
            <p:ph type="title"/>
          </p:nvPr>
        </p:nvSpPr>
        <p:spPr>
          <a:xfrm>
            <a:off x="540675" y="39957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did it go?  Very smoothly!</a:t>
            </a:r>
            <a:endParaRPr/>
          </a:p>
        </p:txBody>
      </p:sp>
      <p:pic>
        <p:nvPicPr>
          <p:cNvPr id="300" name="Google Shape;30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125" y="955975"/>
            <a:ext cx="6657975" cy="2081501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37"/>
          <p:cNvSpPr txBox="1"/>
          <p:nvPr/>
        </p:nvSpPr>
        <p:spPr>
          <a:xfrm>
            <a:off x="6777025" y="1381625"/>
            <a:ext cx="2059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/>
              <a:t>Number of </a:t>
            </a:r>
            <a:r>
              <a:rPr i="1" lang="en" sz="1600"/>
              <a:t>identified</a:t>
            </a:r>
            <a:r>
              <a:rPr i="1" lang="en" sz="1600"/>
              <a:t> DCC observations in each data record</a:t>
            </a:r>
            <a:endParaRPr i="1" sz="1600"/>
          </a:p>
        </p:txBody>
      </p:sp>
      <p:pic>
        <p:nvPicPr>
          <p:cNvPr id="302" name="Google Shape;302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73521" y="3143250"/>
            <a:ext cx="6524880" cy="1959375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37"/>
          <p:cNvSpPr txBox="1"/>
          <p:nvPr/>
        </p:nvSpPr>
        <p:spPr>
          <a:xfrm>
            <a:off x="278050" y="3661238"/>
            <a:ext cx="2059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/>
              <a:t>Inferred radiometric offsets between the 8 OCO-2 detectors</a:t>
            </a:r>
            <a:endParaRPr i="1" sz="1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8"/>
          <p:cNvSpPr txBox="1"/>
          <p:nvPr>
            <p:ph type="title"/>
          </p:nvPr>
        </p:nvSpPr>
        <p:spPr>
          <a:xfrm>
            <a:off x="540675" y="39957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points &amp; Lessons Learned</a:t>
            </a:r>
            <a:endParaRPr/>
          </a:p>
        </p:txBody>
      </p:sp>
      <p:sp>
        <p:nvSpPr>
          <p:cNvPr id="309" name="Google Shape;309;p38"/>
          <p:cNvSpPr txBox="1"/>
          <p:nvPr>
            <p:ph idx="1" type="body"/>
          </p:nvPr>
        </p:nvSpPr>
        <p:spPr>
          <a:xfrm>
            <a:off x="540675" y="1215050"/>
            <a:ext cx="8143800" cy="391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Develop the code on a small sample dataset which you can download on your local machine (e.g. download 1 day of the 13 years, develop/test with that small dataset)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When you are done debugging and testing, a few simple modifications with coiled will essentially deploy the code to AWS for the “production run”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Found it easy to process 1 year of data at a time: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With 100 EC2 instances, each year takes ~ 30 minutes to process, costs &lt; $1.00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9"/>
          <p:cNvSpPr txBox="1"/>
          <p:nvPr>
            <p:ph type="title"/>
          </p:nvPr>
        </p:nvSpPr>
        <p:spPr>
          <a:xfrm>
            <a:off x="540675" y="100917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Coiled dashboard - immediate feedback, granularity</a:t>
            </a:r>
            <a:endParaRPr/>
          </a:p>
        </p:txBody>
      </p:sp>
      <p:pic>
        <p:nvPicPr>
          <p:cNvPr id="315" name="Google Shape;31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689462"/>
            <a:ext cx="9144003" cy="1526977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39"/>
          <p:cNvSpPr txBox="1"/>
          <p:nvPr>
            <p:ph type="title"/>
          </p:nvPr>
        </p:nvSpPr>
        <p:spPr>
          <a:xfrm>
            <a:off x="190575" y="3658675"/>
            <a:ext cx="3657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AWS Cost explorer -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Aggregate cost</a:t>
            </a:r>
            <a:endParaRPr/>
          </a:p>
        </p:txBody>
      </p:sp>
      <p:graphicFrame>
        <p:nvGraphicFramePr>
          <p:cNvPr id="317" name="Google Shape;317;p39"/>
          <p:cNvGraphicFramePr/>
          <p:nvPr/>
        </p:nvGraphicFramePr>
        <p:xfrm>
          <a:off x="4046700" y="3324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{E7D8A662-CA53-4B33-8FD0-EDB0C3E62A65}</a:tableStyleId>
              </a:tblPr>
              <a:tblGrid>
                <a:gridCol w="1326875"/>
                <a:gridCol w="947775"/>
                <a:gridCol w="895125"/>
                <a:gridCol w="895125"/>
                <a:gridCol w="884600"/>
              </a:tblGrid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Service</a:t>
                      </a:r>
                      <a:endParaRPr sz="12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Service total</a:t>
                      </a:r>
                      <a:endParaRPr sz="12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11/1/23</a:t>
                      </a:r>
                      <a:endParaRPr sz="12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12/1/23</a:t>
                      </a:r>
                      <a:endParaRPr sz="12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1/1/24</a:t>
                      </a:r>
                      <a:endParaRPr sz="1200"/>
                    </a:p>
                  </a:txBody>
                  <a:tcPr marT="9525" marB="91425" marR="9525" marL="9525" anchor="b"/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S3($)</a:t>
                      </a:r>
                      <a:endParaRPr sz="12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$8.49</a:t>
                      </a:r>
                      <a:endParaRPr sz="12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$0.01</a:t>
                      </a:r>
                      <a:endParaRPr sz="12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$0.59</a:t>
                      </a:r>
                      <a:endParaRPr sz="12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$6.40</a:t>
                      </a:r>
                      <a:endParaRPr sz="1200"/>
                    </a:p>
                  </a:txBody>
                  <a:tcPr marT="9525" marB="91425" marR="9525" marL="9525" anchor="b"/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EC2-Instances($)</a:t>
                      </a:r>
                      <a:endParaRPr sz="12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$8.46</a:t>
                      </a:r>
                      <a:endParaRPr sz="12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$1.38</a:t>
                      </a:r>
                      <a:endParaRPr sz="12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$6.21</a:t>
                      </a:r>
                      <a:endParaRPr sz="12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$0.87</a:t>
                      </a:r>
                      <a:endParaRPr sz="1200"/>
                    </a:p>
                  </a:txBody>
                  <a:tcPr marT="9525" marB="91425" marR="9525" marL="9525" anchor="b"/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EC2-Other($)</a:t>
                      </a:r>
                      <a:endParaRPr sz="12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$2.48</a:t>
                      </a:r>
                      <a:endParaRPr sz="12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$0.37</a:t>
                      </a:r>
                      <a:endParaRPr sz="12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$1.84</a:t>
                      </a:r>
                      <a:endParaRPr sz="12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$0.27</a:t>
                      </a:r>
                      <a:endParaRPr sz="1200"/>
                    </a:p>
                  </a:txBody>
                  <a:tcPr marT="9525" marB="91425" marR="9525" marL="9525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0"/>
          <p:cNvSpPr txBox="1"/>
          <p:nvPr>
            <p:ph type="title"/>
          </p:nvPr>
        </p:nvSpPr>
        <p:spPr>
          <a:xfrm>
            <a:off x="540675" y="373300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thoughts on Coiled &amp; AWS</a:t>
            </a:r>
            <a:endParaRPr/>
          </a:p>
        </p:txBody>
      </p:sp>
      <p:sp>
        <p:nvSpPr>
          <p:cNvPr id="323" name="Google Shape;323;p40"/>
          <p:cNvSpPr txBox="1"/>
          <p:nvPr>
            <p:ph idx="1" type="body"/>
          </p:nvPr>
        </p:nvSpPr>
        <p:spPr>
          <a:xfrm>
            <a:off x="540675" y="1177275"/>
            <a:ext cx="8143800" cy="395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Costs can still be opaque: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	You don’t know the “actual” cost until later, in the AWS console</a:t>
            </a:r>
            <a:endParaRPr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BUT: real cost is much lower than expected, so I no longer worry much about cost. Should be easy to add funding on grant proposals (~$100s/yr will go a long way)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/>
              <a:t>Coiled makes this much easier than I realized:</a:t>
            </a:r>
            <a:endParaRPr sz="1600"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/>
              <a:t>no admin overhead</a:t>
            </a:r>
            <a:endParaRPr sz="1600"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/>
              <a:t>Very easy to test locally, and deploy to a “production run” when ready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AWS/EC2 processing on big data is VERY fast, once you leverage parallel workers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600"/>
              <a:t>Feels like a super power for processing large satellite datasets!</a:t>
            </a:r>
            <a:endParaRPr b="1" i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600"/>
              <a:t>Opens door to new analyses, and importantly allows for fusion of multiple sensors &amp; reanalysis data.</a:t>
            </a:r>
            <a:endParaRPr b="1" i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6"/>
          <p:cNvSpPr txBox="1"/>
          <p:nvPr>
            <p:ph type="title"/>
          </p:nvPr>
        </p:nvSpPr>
        <p:spPr>
          <a:xfrm>
            <a:off x="540675" y="39272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brief summary of my research…</a:t>
            </a:r>
            <a:endParaRPr/>
          </a:p>
        </p:txBody>
      </p:sp>
      <p:sp>
        <p:nvSpPr>
          <p:cNvPr id="189" name="Google Shape;189;p26"/>
          <p:cNvSpPr txBox="1"/>
          <p:nvPr>
            <p:ph idx="1" type="body"/>
          </p:nvPr>
        </p:nvSpPr>
        <p:spPr>
          <a:xfrm>
            <a:off x="540675" y="1315100"/>
            <a:ext cx="8143800" cy="381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I am primarily a “L1 and L2 algorithm” scientist, and work with data from many satellite instruments (NASA, NOAA, ESA, …)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L1/L2 data comes in “sensor swaths”...</a:t>
            </a:r>
            <a:endParaRPr sz="1800"/>
          </a:p>
        </p:txBody>
      </p:sp>
      <p:sp>
        <p:nvSpPr>
          <p:cNvPr id="190" name="Google Shape;190;p26"/>
          <p:cNvSpPr/>
          <p:nvPr/>
        </p:nvSpPr>
        <p:spPr>
          <a:xfrm>
            <a:off x="5538250" y="2941200"/>
            <a:ext cx="3074100" cy="1804800"/>
          </a:xfrm>
          <a:prstGeom prst="cube">
            <a:avLst>
              <a:gd fmla="val 25000" name="adj"/>
            </a:avLst>
          </a:prstGeom>
          <a:solidFill>
            <a:schemeClr val="lt2"/>
          </a:solidFill>
          <a:ln cap="flat" cmpd="sng" w="2857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1" name="Google Shape;19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725" y="2571750"/>
            <a:ext cx="4762424" cy="2439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38250" y="3397750"/>
            <a:ext cx="2610651" cy="134825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6"/>
          <p:cNvSpPr txBox="1"/>
          <p:nvPr/>
        </p:nvSpPr>
        <p:spPr>
          <a:xfrm>
            <a:off x="5997025" y="2202300"/>
            <a:ext cx="3000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274C"/>
                </a:solidFill>
              </a:rPr>
              <a:t>… not in N-D data “cubes”</a:t>
            </a:r>
            <a:endParaRPr sz="1800">
              <a:solidFill>
                <a:srgbClr val="00274C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274C"/>
                </a:solidFill>
              </a:rPr>
              <a:t>(e.g., L3 or model data)</a:t>
            </a:r>
            <a:endParaRPr sz="1800">
              <a:solidFill>
                <a:srgbClr val="00274C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7"/>
          <p:cNvSpPr txBox="1"/>
          <p:nvPr>
            <p:ph type="title"/>
          </p:nvPr>
        </p:nvSpPr>
        <p:spPr>
          <a:xfrm>
            <a:off x="540675" y="100917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brief summary of my research…</a:t>
            </a:r>
            <a:endParaRPr/>
          </a:p>
        </p:txBody>
      </p:sp>
      <p:sp>
        <p:nvSpPr>
          <p:cNvPr id="199" name="Google Shape;199;p27"/>
          <p:cNvSpPr txBox="1"/>
          <p:nvPr>
            <p:ph idx="1" type="body"/>
          </p:nvPr>
        </p:nvSpPr>
        <p:spPr>
          <a:xfrm>
            <a:off x="540675" y="1868000"/>
            <a:ext cx="8143800" cy="32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I work mainly in the python ecosystem (with a little MATLAB and fortran)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200" name="Google Shape;20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0850" y="3768600"/>
            <a:ext cx="2103650" cy="107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2250" y="2270850"/>
            <a:ext cx="1582875" cy="158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32575" y="2898023"/>
            <a:ext cx="1545700" cy="154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0675" y="3417650"/>
            <a:ext cx="1851850" cy="1851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672775" y="2931122"/>
            <a:ext cx="1479500" cy="147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650038" y="1928100"/>
            <a:ext cx="2045250" cy="204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8"/>
          <p:cNvSpPr txBox="1"/>
          <p:nvPr>
            <p:ph type="title"/>
          </p:nvPr>
        </p:nvSpPr>
        <p:spPr>
          <a:xfrm>
            <a:off x="540675" y="100917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… and where I have worked</a:t>
            </a:r>
            <a:endParaRPr/>
          </a:p>
        </p:txBody>
      </p:sp>
      <p:sp>
        <p:nvSpPr>
          <p:cNvPr id="211" name="Google Shape;211;p28"/>
          <p:cNvSpPr txBox="1"/>
          <p:nvPr>
            <p:ph idx="1" type="body"/>
          </p:nvPr>
        </p:nvSpPr>
        <p:spPr>
          <a:xfrm>
            <a:off x="540675" y="1868000"/>
            <a:ext cx="8143800" cy="32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Now at the University of Michigan, previously at the University of Wisconsin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Both are large, well-resourced research institutions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Have access to a lot of shared computing resources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	(</a:t>
            </a:r>
            <a:r>
              <a:rPr i="1" lang="en" sz="1800"/>
              <a:t>and, an institutional AWS account</a:t>
            </a:r>
            <a:r>
              <a:rPr lang="en" sz="1800"/>
              <a:t>)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9"/>
          <p:cNvSpPr/>
          <p:nvPr/>
        </p:nvSpPr>
        <p:spPr>
          <a:xfrm>
            <a:off x="3358800" y="1203326"/>
            <a:ext cx="2094120" cy="2087748"/>
          </a:xfrm>
          <a:prstGeom prst="cloud">
            <a:avLst/>
          </a:prstGeom>
          <a:solidFill>
            <a:srgbClr val="E7E6E6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29"/>
          <p:cNvSpPr/>
          <p:nvPr/>
        </p:nvSpPr>
        <p:spPr>
          <a:xfrm>
            <a:off x="2137200" y="828050"/>
            <a:ext cx="1331700" cy="1549200"/>
          </a:xfrm>
          <a:prstGeom prst="roundRect">
            <a:avLst>
              <a:gd fmla="val 16667" name="adj"/>
            </a:avLst>
          </a:prstGeom>
          <a:solidFill>
            <a:srgbClr val="002060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29"/>
          <p:cNvSpPr/>
          <p:nvPr/>
        </p:nvSpPr>
        <p:spPr>
          <a:xfrm>
            <a:off x="2011274" y="2124875"/>
            <a:ext cx="1665300" cy="1409700"/>
          </a:xfrm>
          <a:prstGeom prst="roundRect">
            <a:avLst>
              <a:gd fmla="val 16667" name="adj"/>
            </a:avLst>
          </a:prstGeom>
          <a:solidFill>
            <a:srgbClr val="0070C0"/>
          </a:solidFill>
          <a:ln cap="flat" cmpd="sng" w="12700">
            <a:solidFill>
              <a:srgbClr val="00B0F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9" name="Google Shape;219;p29"/>
          <p:cNvGrpSpPr/>
          <p:nvPr/>
        </p:nvGrpSpPr>
        <p:grpSpPr>
          <a:xfrm>
            <a:off x="1739981" y="129527"/>
            <a:ext cx="4282832" cy="4218942"/>
            <a:chOff x="839972" y="271130"/>
            <a:chExt cx="5543401" cy="5545402"/>
          </a:xfrm>
        </p:grpSpPr>
        <p:sp>
          <p:nvSpPr>
            <p:cNvPr id="220" name="Google Shape;220;p29"/>
            <p:cNvSpPr/>
            <p:nvPr/>
          </p:nvSpPr>
          <p:spPr>
            <a:xfrm>
              <a:off x="839972" y="271130"/>
              <a:ext cx="228600" cy="5486400"/>
            </a:xfrm>
            <a:prstGeom prst="upArrow">
              <a:avLst>
                <a:gd fmla="val 50000" name="adj1"/>
                <a:gd fmla="val 50000" name="adj2"/>
              </a:avLst>
            </a:prstGeom>
            <a:solidFill>
              <a:srgbClr val="4472C4"/>
            </a:solidFill>
            <a:ln cap="flat" cmpd="sng" w="12700">
              <a:solidFill>
                <a:srgbClr val="1C305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221;p29"/>
            <p:cNvSpPr/>
            <p:nvPr/>
          </p:nvSpPr>
          <p:spPr>
            <a:xfrm rot="5400000">
              <a:off x="3525873" y="2959032"/>
              <a:ext cx="228600" cy="5486400"/>
            </a:xfrm>
            <a:prstGeom prst="upArrow">
              <a:avLst>
                <a:gd fmla="val 50000" name="adj1"/>
                <a:gd fmla="val 50000" name="adj2"/>
              </a:avLst>
            </a:prstGeom>
            <a:solidFill>
              <a:srgbClr val="4472C4"/>
            </a:solidFill>
            <a:ln cap="flat" cmpd="sng" w="12700">
              <a:solidFill>
                <a:srgbClr val="1C305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2" name="Google Shape;222;p29"/>
          <p:cNvGrpSpPr/>
          <p:nvPr/>
        </p:nvGrpSpPr>
        <p:grpSpPr>
          <a:xfrm>
            <a:off x="1960696" y="4361698"/>
            <a:ext cx="3885560" cy="141281"/>
            <a:chOff x="2971800" y="914400"/>
            <a:chExt cx="5029200" cy="185700"/>
          </a:xfrm>
        </p:grpSpPr>
        <p:cxnSp>
          <p:nvCxnSpPr>
            <p:cNvPr id="223" name="Google Shape;223;p29"/>
            <p:cNvCxnSpPr/>
            <p:nvPr/>
          </p:nvCxnSpPr>
          <p:spPr>
            <a:xfrm>
              <a:off x="2971800" y="914400"/>
              <a:ext cx="5029200" cy="0"/>
            </a:xfrm>
            <a:prstGeom prst="straightConnector1">
              <a:avLst/>
            </a:prstGeom>
            <a:noFill/>
            <a:ln cap="flat" cmpd="sng" w="25400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24" name="Google Shape;224;p29"/>
            <p:cNvCxnSpPr/>
            <p:nvPr/>
          </p:nvCxnSpPr>
          <p:spPr>
            <a:xfrm>
              <a:off x="3200400" y="914400"/>
              <a:ext cx="0" cy="185700"/>
            </a:xfrm>
            <a:prstGeom prst="straightConnector1">
              <a:avLst/>
            </a:prstGeom>
            <a:noFill/>
            <a:ln cap="flat" cmpd="sng" w="25400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25" name="Google Shape;225;p29"/>
            <p:cNvCxnSpPr/>
            <p:nvPr/>
          </p:nvCxnSpPr>
          <p:spPr>
            <a:xfrm>
              <a:off x="4114800" y="914400"/>
              <a:ext cx="0" cy="185700"/>
            </a:xfrm>
            <a:prstGeom prst="straightConnector1">
              <a:avLst/>
            </a:prstGeom>
            <a:noFill/>
            <a:ln cap="flat" cmpd="sng" w="25400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26" name="Google Shape;226;p29"/>
            <p:cNvCxnSpPr/>
            <p:nvPr/>
          </p:nvCxnSpPr>
          <p:spPr>
            <a:xfrm>
              <a:off x="5029200" y="914400"/>
              <a:ext cx="0" cy="185700"/>
            </a:xfrm>
            <a:prstGeom prst="straightConnector1">
              <a:avLst/>
            </a:prstGeom>
            <a:noFill/>
            <a:ln cap="flat" cmpd="sng" w="25400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27" name="Google Shape;227;p29"/>
            <p:cNvCxnSpPr/>
            <p:nvPr/>
          </p:nvCxnSpPr>
          <p:spPr>
            <a:xfrm>
              <a:off x="5943600" y="914400"/>
              <a:ext cx="0" cy="185700"/>
            </a:xfrm>
            <a:prstGeom prst="straightConnector1">
              <a:avLst/>
            </a:prstGeom>
            <a:noFill/>
            <a:ln cap="flat" cmpd="sng" w="25400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28" name="Google Shape;228;p29"/>
            <p:cNvCxnSpPr/>
            <p:nvPr/>
          </p:nvCxnSpPr>
          <p:spPr>
            <a:xfrm>
              <a:off x="6858000" y="914400"/>
              <a:ext cx="0" cy="185700"/>
            </a:xfrm>
            <a:prstGeom prst="straightConnector1">
              <a:avLst/>
            </a:prstGeom>
            <a:noFill/>
            <a:ln cap="flat" cmpd="sng" w="25400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29" name="Google Shape;229;p29"/>
            <p:cNvCxnSpPr/>
            <p:nvPr/>
          </p:nvCxnSpPr>
          <p:spPr>
            <a:xfrm>
              <a:off x="7772400" y="914400"/>
              <a:ext cx="0" cy="185700"/>
            </a:xfrm>
            <a:prstGeom prst="straightConnector1">
              <a:avLst/>
            </a:prstGeom>
            <a:noFill/>
            <a:ln cap="flat" cmpd="sng" w="25400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30" name="Google Shape;230;p29"/>
          <p:cNvSpPr txBox="1"/>
          <p:nvPr/>
        </p:nvSpPr>
        <p:spPr>
          <a:xfrm>
            <a:off x="2103775" y="4509850"/>
            <a:ext cx="5748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0.1         1             10           100         1000   </a:t>
            </a:r>
            <a:r>
              <a:rPr b="1" i="0" lang="en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Data size (TB)</a:t>
            </a:r>
            <a:endParaRPr/>
          </a:p>
        </p:txBody>
      </p:sp>
      <p:grpSp>
        <p:nvGrpSpPr>
          <p:cNvPr id="231" name="Google Shape;231;p29"/>
          <p:cNvGrpSpPr/>
          <p:nvPr/>
        </p:nvGrpSpPr>
        <p:grpSpPr>
          <a:xfrm rot="5400000">
            <a:off x="-402589" y="2189720"/>
            <a:ext cx="3826215" cy="143472"/>
            <a:chOff x="2971800" y="914400"/>
            <a:chExt cx="5029200" cy="185700"/>
          </a:xfrm>
        </p:grpSpPr>
        <p:cxnSp>
          <p:nvCxnSpPr>
            <p:cNvPr id="232" name="Google Shape;232;p29"/>
            <p:cNvCxnSpPr/>
            <p:nvPr/>
          </p:nvCxnSpPr>
          <p:spPr>
            <a:xfrm>
              <a:off x="2971800" y="914400"/>
              <a:ext cx="5029200" cy="0"/>
            </a:xfrm>
            <a:prstGeom prst="straightConnector1">
              <a:avLst/>
            </a:prstGeom>
            <a:noFill/>
            <a:ln cap="flat" cmpd="sng" w="25400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33" name="Google Shape;233;p29"/>
            <p:cNvCxnSpPr/>
            <p:nvPr/>
          </p:nvCxnSpPr>
          <p:spPr>
            <a:xfrm>
              <a:off x="3200400" y="914400"/>
              <a:ext cx="0" cy="185700"/>
            </a:xfrm>
            <a:prstGeom prst="straightConnector1">
              <a:avLst/>
            </a:prstGeom>
            <a:noFill/>
            <a:ln cap="flat" cmpd="sng" w="25400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34" name="Google Shape;234;p29"/>
            <p:cNvCxnSpPr/>
            <p:nvPr/>
          </p:nvCxnSpPr>
          <p:spPr>
            <a:xfrm>
              <a:off x="4114800" y="914400"/>
              <a:ext cx="0" cy="185700"/>
            </a:xfrm>
            <a:prstGeom prst="straightConnector1">
              <a:avLst/>
            </a:prstGeom>
            <a:noFill/>
            <a:ln cap="flat" cmpd="sng" w="25400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35" name="Google Shape;235;p29"/>
            <p:cNvCxnSpPr/>
            <p:nvPr/>
          </p:nvCxnSpPr>
          <p:spPr>
            <a:xfrm>
              <a:off x="5029200" y="914400"/>
              <a:ext cx="0" cy="185700"/>
            </a:xfrm>
            <a:prstGeom prst="straightConnector1">
              <a:avLst/>
            </a:prstGeom>
            <a:noFill/>
            <a:ln cap="flat" cmpd="sng" w="25400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36" name="Google Shape;236;p29"/>
            <p:cNvCxnSpPr/>
            <p:nvPr/>
          </p:nvCxnSpPr>
          <p:spPr>
            <a:xfrm>
              <a:off x="5943600" y="914400"/>
              <a:ext cx="0" cy="185700"/>
            </a:xfrm>
            <a:prstGeom prst="straightConnector1">
              <a:avLst/>
            </a:prstGeom>
            <a:noFill/>
            <a:ln cap="flat" cmpd="sng" w="25400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37" name="Google Shape;237;p29"/>
            <p:cNvCxnSpPr/>
            <p:nvPr/>
          </p:nvCxnSpPr>
          <p:spPr>
            <a:xfrm>
              <a:off x="6858000" y="914400"/>
              <a:ext cx="0" cy="185700"/>
            </a:xfrm>
            <a:prstGeom prst="straightConnector1">
              <a:avLst/>
            </a:prstGeom>
            <a:noFill/>
            <a:ln cap="flat" cmpd="sng" w="25400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38" name="Google Shape;238;p29"/>
            <p:cNvCxnSpPr/>
            <p:nvPr/>
          </p:nvCxnSpPr>
          <p:spPr>
            <a:xfrm>
              <a:off x="7772400" y="914400"/>
              <a:ext cx="0" cy="185700"/>
            </a:xfrm>
            <a:prstGeom prst="straightConnector1">
              <a:avLst/>
            </a:prstGeom>
            <a:noFill/>
            <a:ln cap="flat" cmpd="sng" w="25400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39" name="Google Shape;239;p29"/>
          <p:cNvSpPr txBox="1"/>
          <p:nvPr/>
        </p:nvSpPr>
        <p:spPr>
          <a:xfrm>
            <a:off x="19851" y="522250"/>
            <a:ext cx="12612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Calc time</a:t>
            </a:r>
            <a:endParaRPr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(CPU-hours)</a:t>
            </a:r>
            <a:endParaRPr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10,000</a:t>
            </a:r>
            <a:endParaRPr/>
          </a:p>
        </p:txBody>
      </p:sp>
      <p:sp>
        <p:nvSpPr>
          <p:cNvPr id="240" name="Google Shape;240;p29"/>
          <p:cNvSpPr txBox="1"/>
          <p:nvPr/>
        </p:nvSpPr>
        <p:spPr>
          <a:xfrm>
            <a:off x="90045" y="1743613"/>
            <a:ext cx="1191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1,000</a:t>
            </a:r>
            <a:endParaRPr/>
          </a:p>
        </p:txBody>
      </p:sp>
      <p:sp>
        <p:nvSpPr>
          <p:cNvPr id="241" name="Google Shape;241;p29"/>
          <p:cNvSpPr txBox="1"/>
          <p:nvPr/>
        </p:nvSpPr>
        <p:spPr>
          <a:xfrm>
            <a:off x="543945" y="2446963"/>
            <a:ext cx="737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100</a:t>
            </a:r>
            <a:endParaRPr/>
          </a:p>
        </p:txBody>
      </p:sp>
      <p:sp>
        <p:nvSpPr>
          <p:cNvPr id="242" name="Google Shape;242;p29"/>
          <p:cNvSpPr txBox="1"/>
          <p:nvPr/>
        </p:nvSpPr>
        <p:spPr>
          <a:xfrm>
            <a:off x="824101" y="3150300"/>
            <a:ext cx="504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endParaRPr/>
          </a:p>
        </p:txBody>
      </p:sp>
      <p:sp>
        <p:nvSpPr>
          <p:cNvPr id="243" name="Google Shape;243;p29"/>
          <p:cNvSpPr txBox="1"/>
          <p:nvPr/>
        </p:nvSpPr>
        <p:spPr>
          <a:xfrm>
            <a:off x="1034927" y="3743030"/>
            <a:ext cx="223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/>
          </a:p>
        </p:txBody>
      </p:sp>
      <p:sp>
        <p:nvSpPr>
          <p:cNvPr id="244" name="Google Shape;244;p29"/>
          <p:cNvSpPr/>
          <p:nvPr/>
        </p:nvSpPr>
        <p:spPr>
          <a:xfrm>
            <a:off x="1955175" y="2984025"/>
            <a:ext cx="1047900" cy="942900"/>
          </a:xfrm>
          <a:prstGeom prst="roundRect">
            <a:avLst>
              <a:gd fmla="val 16667" name="adj"/>
            </a:avLst>
          </a:prstGeom>
          <a:solidFill>
            <a:srgbClr val="00B0F0"/>
          </a:solidFill>
          <a:ln cap="flat" cmpd="sng" w="12700">
            <a:solidFill>
              <a:srgbClr val="00B0F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29"/>
          <p:cNvSpPr txBox="1"/>
          <p:nvPr/>
        </p:nvSpPr>
        <p:spPr>
          <a:xfrm>
            <a:off x="1955175" y="3120300"/>
            <a:ext cx="1047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Laptop/ Desktop</a:t>
            </a:r>
            <a:endParaRPr/>
          </a:p>
        </p:txBody>
      </p:sp>
      <p:sp>
        <p:nvSpPr>
          <p:cNvPr id="246" name="Google Shape;246;p29"/>
          <p:cNvSpPr txBox="1"/>
          <p:nvPr/>
        </p:nvSpPr>
        <p:spPr>
          <a:xfrm>
            <a:off x="2103775" y="2305475"/>
            <a:ext cx="1510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Research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Group Server</a:t>
            </a:r>
            <a:endParaRPr/>
          </a:p>
        </p:txBody>
      </p:sp>
      <p:sp>
        <p:nvSpPr>
          <p:cNvPr id="247" name="Google Shape;247;p29"/>
          <p:cNvSpPr txBox="1"/>
          <p:nvPr/>
        </p:nvSpPr>
        <p:spPr>
          <a:xfrm>
            <a:off x="2224051" y="873125"/>
            <a:ext cx="10479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Univ. Shared compute cluster</a:t>
            </a:r>
            <a:endParaRPr sz="1300"/>
          </a:p>
        </p:txBody>
      </p:sp>
      <p:sp>
        <p:nvSpPr>
          <p:cNvPr id="248" name="Google Shape;248;p29"/>
          <p:cNvSpPr txBox="1"/>
          <p:nvPr/>
        </p:nvSpPr>
        <p:spPr>
          <a:xfrm>
            <a:off x="3613971" y="1709857"/>
            <a:ext cx="13794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Cloud computing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29"/>
          <p:cNvSpPr txBox="1"/>
          <p:nvPr/>
        </p:nvSpPr>
        <p:spPr>
          <a:xfrm>
            <a:off x="5969550" y="537875"/>
            <a:ext cx="30330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For my own workflows: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Cloud computing will unlikely replace any current computing environments (share server or compute cluster)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/>
              <a:t>What it will do instead is facilitate processing of large datasets, via NASA Earthdata cloud.</a:t>
            </a:r>
            <a:endParaRPr i="1" sz="1800"/>
          </a:p>
        </p:txBody>
      </p:sp>
      <p:sp>
        <p:nvSpPr>
          <p:cNvPr id="250" name="Google Shape;250;p29"/>
          <p:cNvSpPr txBox="1"/>
          <p:nvPr/>
        </p:nvSpPr>
        <p:spPr>
          <a:xfrm>
            <a:off x="2688225" y="258125"/>
            <a:ext cx="2889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/>
              <a:t>Workflow Scales</a:t>
            </a:r>
            <a:endParaRPr b="1" sz="17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0"/>
          <p:cNvSpPr txBox="1"/>
          <p:nvPr>
            <p:ph type="title"/>
          </p:nvPr>
        </p:nvSpPr>
        <p:spPr>
          <a:xfrm>
            <a:off x="540675" y="47577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Cloud experiences…</a:t>
            </a:r>
            <a:endParaRPr/>
          </a:p>
        </p:txBody>
      </p:sp>
      <p:sp>
        <p:nvSpPr>
          <p:cNvPr id="256" name="Google Shape;256;p30"/>
          <p:cNvSpPr txBox="1"/>
          <p:nvPr>
            <p:ph idx="1" type="body"/>
          </p:nvPr>
        </p:nvSpPr>
        <p:spPr>
          <a:xfrm>
            <a:off x="540675" y="1334600"/>
            <a:ext cx="8143800" cy="3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 year ago I had effectively zero useful experience with “the cloud”!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and some negative, or at least, not helpful experiences: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/>
              <a:t>	Talking to cloud engineers/IT support at my institution</a:t>
            </a:r>
            <a:endParaRPr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/>
              <a:t>	Attending webinars offered by Amazon Web Services staff engineers</a:t>
            </a:r>
            <a:endParaRPr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/>
              <a:t>	How to estimate costs… doesn’t seem that inexpensive</a:t>
            </a:r>
            <a:endParaRPr i="1" sz="1800"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800"/>
              <a:t>A lot of material is geared towards model analyses (e.g. CMIP, L3, …) …</a:t>
            </a:r>
            <a:endParaRPr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800"/>
              <a:t>	… and seems to require specialized python packages/data formats</a:t>
            </a:r>
            <a:endParaRPr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Most discussions revolved around the administration of cloud services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Made it seem like there was a large overhead to using the cloud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Specialized packages seemed hard to use, or inefficient on datasets I use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1"/>
          <p:cNvSpPr txBox="1"/>
          <p:nvPr>
            <p:ph type="title"/>
          </p:nvPr>
        </p:nvSpPr>
        <p:spPr>
          <a:xfrm>
            <a:off x="540675" y="47577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Cloud experiences…</a:t>
            </a:r>
            <a:endParaRPr/>
          </a:p>
        </p:txBody>
      </p:sp>
      <p:sp>
        <p:nvSpPr>
          <p:cNvPr id="262" name="Google Shape;262;p31"/>
          <p:cNvSpPr txBox="1"/>
          <p:nvPr>
            <p:ph idx="1" type="body"/>
          </p:nvPr>
        </p:nvSpPr>
        <p:spPr>
          <a:xfrm>
            <a:off x="540675" y="1334600"/>
            <a:ext cx="8143800" cy="3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</a:t>
            </a:r>
            <a:r>
              <a:rPr lang="en" sz="1800"/>
              <a:t>oday, after NASA Openscapes, and learning to use coiled: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Easy to run code in the cloud with little extra overhead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Don’t need to learn specialized python packages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Doesn’t require “cloud-optimized” data formats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Don’t need to modify my workflow, just deploy to cloud when needed!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2"/>
          <p:cNvSpPr txBox="1"/>
          <p:nvPr>
            <p:ph type="title"/>
          </p:nvPr>
        </p:nvSpPr>
        <p:spPr>
          <a:xfrm>
            <a:off x="540675" y="100917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NASA Openscapes opportunities</a:t>
            </a:r>
            <a:endParaRPr/>
          </a:p>
        </p:txBody>
      </p:sp>
      <p:sp>
        <p:nvSpPr>
          <p:cNvPr id="268" name="Google Shape;268;p32"/>
          <p:cNvSpPr txBox="1"/>
          <p:nvPr>
            <p:ph idx="1" type="body"/>
          </p:nvPr>
        </p:nvSpPr>
        <p:spPr>
          <a:xfrm>
            <a:off x="540675" y="1868000"/>
            <a:ext cx="8143800" cy="17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Jupyterhubs: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Extremely easy to use (especially if you already use jupyter)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gets your ‘toes in the water’ running code in the cloud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Very useful to prototype code &amp; do efficiency testing on cloud hardware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Not a straightforward way to transition this back to my own institution (I am not aware of anyone administering a similar setup in my own institution)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269" name="Google Shape;269;p32"/>
          <p:cNvSpPr txBox="1"/>
          <p:nvPr>
            <p:ph idx="1" type="body"/>
          </p:nvPr>
        </p:nvSpPr>
        <p:spPr>
          <a:xfrm>
            <a:off x="540675" y="3730800"/>
            <a:ext cx="8143800" cy="125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Coiled: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Very easy to use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Very easy transition to my workflow (UM’s institutional AWS account is a big help here)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Essentially zero administrative overhead</a:t>
            </a:r>
            <a:endParaRPr sz="1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3"/>
          <p:cNvSpPr txBox="1"/>
          <p:nvPr>
            <p:ph type="title"/>
          </p:nvPr>
        </p:nvSpPr>
        <p:spPr>
          <a:xfrm>
            <a:off x="540675" y="1009175"/>
            <a:ext cx="8143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proceed?</a:t>
            </a:r>
            <a:endParaRPr/>
          </a:p>
        </p:txBody>
      </p:sp>
      <p:sp>
        <p:nvSpPr>
          <p:cNvPr id="275" name="Google Shape;275;p33"/>
          <p:cNvSpPr txBox="1"/>
          <p:nvPr>
            <p:ph idx="1" type="body"/>
          </p:nvPr>
        </p:nvSpPr>
        <p:spPr>
          <a:xfrm>
            <a:off x="540675" y="1868000"/>
            <a:ext cx="8143800" cy="32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My recommendation: Identify a near term task that you can shift to cloud processing.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Ideally this task should be…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something you were going to do anyway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requires use of a dataset in the cloud (NASA Earthdata cloud, NOAA open data)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Is “largeish”, so you will get some immediate benefit (meaning, that you will potentially save yourself some time by doing it in the cloud)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I chose to do the analysis for my AGU poster through coiled, which fit all of those criteria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