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1279" r:id="rId5"/>
    <p:sldId id="259" r:id="rId6"/>
    <p:sldId id="1222" r:id="rId7"/>
    <p:sldId id="1610" r:id="rId8"/>
    <p:sldId id="1219" r:id="rId9"/>
    <p:sldId id="278" r:id="rId10"/>
    <p:sldId id="2433" r:id="rId11"/>
    <p:sldId id="1263" r:id="rId12"/>
    <p:sldId id="2434" r:id="rId13"/>
    <p:sldId id="2436" r:id="rId14"/>
    <p:sldId id="2438" r:id="rId15"/>
    <p:sldId id="2439" r:id="rId16"/>
    <p:sldId id="2440" r:id="rId17"/>
    <p:sldId id="2441" r:id="rId18"/>
  </p:sldIdLst>
  <p:sldSz cx="11658600" cy="7315200"/>
  <p:notesSz cx="6858000" cy="9144000"/>
  <p:defaultTextStyle>
    <a:defPPr>
      <a:defRPr lang="en-US"/>
    </a:defPPr>
    <a:lvl1pPr marL="0" algn="l" defTabSz="48312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3120" algn="l" defTabSz="48312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66240" algn="l" defTabSz="48312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49362" algn="l" defTabSz="48312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32481" algn="l" defTabSz="48312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15602" algn="l" defTabSz="48312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98720" algn="l" defTabSz="48312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81843" algn="l" defTabSz="48312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64964" algn="l" defTabSz="48312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36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B0F0"/>
    <a:srgbClr val="B3E752"/>
    <a:srgbClr val="FF9300"/>
    <a:srgbClr val="0432FF"/>
    <a:srgbClr val="000000"/>
    <a:srgbClr val="001884"/>
    <a:srgbClr val="FF8000"/>
    <a:srgbClr val="00FF00"/>
    <a:srgbClr val="FFEB00"/>
    <a:srgbClr val="2B38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672"/>
  </p:normalViewPr>
  <p:slideViewPr>
    <p:cSldViewPr snapToGrid="0">
      <p:cViewPr varScale="1">
        <p:scale>
          <a:sx n="125" d="100"/>
          <a:sy n="125" d="100"/>
        </p:scale>
        <p:origin x="784" y="176"/>
      </p:cViewPr>
      <p:guideLst>
        <p:guide orient="horz" pos="2304"/>
        <p:guide pos="3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B5FC0-28A6-264E-AEAB-DFFE19EAAC4D}" type="datetimeFigureOut">
              <a:rPr lang="en-US" smtClean="0"/>
              <a:pPr/>
              <a:t>5/30/24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A184A7-45B2-4F45-9F31-77237E75B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5915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B7392-1126-B145-BFCF-C5E57F0FF669}" type="datetimeFigureOut">
              <a:rPr lang="en-US" smtClean="0"/>
              <a:pPr/>
              <a:t>5/30/24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685800"/>
            <a:ext cx="5464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FFC12-100D-F548-9B6E-43A4449731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946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831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3120" algn="l" defTabSz="4831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66240" algn="l" defTabSz="4831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49362" algn="l" defTabSz="4831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32481" algn="l" defTabSz="4831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15602" algn="l" defTabSz="4831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98720" algn="l" defTabSz="4831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81843" algn="l" defTabSz="4831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64964" algn="l" defTabSz="4831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oceancolor.gsfc.nasa.gov/" TargetMode="External"/><Relationship Id="rId2" Type="http://schemas.openxmlformats.org/officeDocument/2006/relationships/hyperlink" Target="https://seadas.gsfc.nasa.gov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 userDrawn="1"/>
        </p:nvSpPr>
        <p:spPr>
          <a:xfrm>
            <a:off x="874395" y="1647559"/>
            <a:ext cx="9909810" cy="2581324"/>
          </a:xfrm>
          <a:prstGeom prst="rect">
            <a:avLst/>
          </a:prstGeom>
        </p:spPr>
        <p:txBody>
          <a:bodyPr vert="horz" lIns="96624" tIns="48312" rIns="96624" bIns="48312" rtlCol="0" anchor="ctr">
            <a:normAutofit/>
          </a:bodyPr>
          <a:lstStyle>
            <a:lvl1pPr algn="ctr" defTabSz="457146" rtl="0" eaLnBrk="1" latinLnBrk="0" hangingPunct="1">
              <a:spcBef>
                <a:spcPct val="0"/>
              </a:spcBef>
              <a:buNone/>
              <a:defRPr sz="2000" kern="1200" baseline="0">
                <a:solidFill>
                  <a:schemeClr val="tx1"/>
                </a:solidFill>
                <a:latin typeface="Eurostile"/>
                <a:ea typeface="+mj-ea"/>
                <a:cs typeface="Eurostile"/>
              </a:defRPr>
            </a:lvl1pPr>
          </a:lstStyle>
          <a:p>
            <a:endParaRPr lang="en-US" sz="2500">
              <a:solidFill>
                <a:schemeClr val="tx1"/>
              </a:solidFill>
            </a:endParaRPr>
          </a:p>
          <a:p>
            <a:endParaRPr lang="en-US" sz="2500">
              <a:solidFill>
                <a:schemeClr val="tx1"/>
              </a:solidFill>
            </a:endParaRPr>
          </a:p>
          <a:p>
            <a:r>
              <a:rPr lang="en-US" sz="2500" i="1" err="1">
                <a:solidFill>
                  <a:srgbClr val="0000FF"/>
                </a:solidFill>
              </a:rPr>
              <a:t>SeaDAS</a:t>
            </a:r>
            <a:r>
              <a:rPr lang="en-US" sz="2500" i="1">
                <a:solidFill>
                  <a:srgbClr val="0000FF"/>
                </a:solidFill>
              </a:rPr>
              <a:t> Webinar:</a:t>
            </a:r>
          </a:p>
          <a:p>
            <a:r>
              <a:rPr lang="en-US" sz="2500" i="1">
                <a:solidFill>
                  <a:srgbClr val="0000FF"/>
                </a:solidFill>
              </a:rPr>
              <a:t>Learn How to Use </a:t>
            </a:r>
            <a:r>
              <a:rPr lang="en-US" sz="2500" i="1" err="1">
                <a:solidFill>
                  <a:srgbClr val="0000FF"/>
                </a:solidFill>
              </a:rPr>
              <a:t>SeaDAS</a:t>
            </a:r>
            <a:r>
              <a:rPr lang="en-US" sz="2500" i="1">
                <a:solidFill>
                  <a:srgbClr val="0000FF"/>
                </a:solidFill>
              </a:rPr>
              <a:t> with Docker for Ocean Color Data Analysis</a:t>
            </a:r>
          </a:p>
          <a:p>
            <a:endParaRPr lang="en-US" sz="2500" i="1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734129"/>
            <a:ext cx="11658600" cy="393954"/>
          </a:xfrm>
          <a:prstGeom prst="rect">
            <a:avLst/>
          </a:prstGeom>
          <a:solidFill>
            <a:schemeClr val="bg1"/>
          </a:solidFill>
        </p:spPr>
        <p:txBody>
          <a:bodyPr wrap="square" lIns="96636" tIns="48318" rIns="96636" bIns="48318" rtlCol="0">
            <a:spAutoFit/>
          </a:bodyPr>
          <a:lstStyle/>
          <a:p>
            <a:endParaRPr lang="en-US" sz="190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874395" y="4061012"/>
            <a:ext cx="9909810" cy="3067071"/>
          </a:xfrm>
          <a:prstGeom prst="rect">
            <a:avLst/>
          </a:prstGeom>
        </p:spPr>
        <p:txBody>
          <a:bodyPr vert="horz" lIns="96624" tIns="48312" rIns="96624" bIns="48312" rtlCol="0" anchor="ctr">
            <a:noAutofit/>
          </a:bodyPr>
          <a:lstStyle>
            <a:lvl1pPr algn="ctr" defTabSz="457146" rtl="0" eaLnBrk="1" latinLnBrk="0" hangingPunct="1">
              <a:spcBef>
                <a:spcPct val="0"/>
              </a:spcBef>
              <a:buNone/>
              <a:defRPr sz="2000" kern="1200" baseline="0">
                <a:solidFill>
                  <a:schemeClr val="tx1"/>
                </a:solidFill>
                <a:latin typeface="Eurostile"/>
                <a:ea typeface="+mj-ea"/>
                <a:cs typeface="Eurostile"/>
              </a:defRPr>
            </a:lvl1pPr>
          </a:lstStyle>
          <a:p>
            <a:r>
              <a:rPr lang="en-US" sz="2100" err="1">
                <a:solidFill>
                  <a:schemeClr val="tx1">
                    <a:lumMod val="65000"/>
                    <a:lumOff val="35000"/>
                  </a:schemeClr>
                </a:solidFill>
              </a:rPr>
              <a:t>Aynur</a:t>
            </a:r>
            <a:r>
              <a:rPr lang="en-US" sz="210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100" err="1">
                <a:solidFill>
                  <a:schemeClr val="tx1">
                    <a:lumMod val="65000"/>
                    <a:lumOff val="35000"/>
                  </a:schemeClr>
                </a:solidFill>
              </a:rPr>
              <a:t>Abdurazik</a:t>
            </a:r>
            <a:endParaRPr lang="en-US" sz="21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100">
                <a:solidFill>
                  <a:schemeClr val="tx1">
                    <a:lumMod val="65000"/>
                    <a:lumOff val="35000"/>
                  </a:schemeClr>
                </a:solidFill>
              </a:rPr>
              <a:t>Daniel Knowles Jr.</a:t>
            </a:r>
          </a:p>
          <a:p>
            <a:endParaRPr lang="en-US" sz="21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100">
                <a:solidFill>
                  <a:schemeClr val="tx1">
                    <a:lumMod val="65000"/>
                    <a:lumOff val="35000"/>
                  </a:schemeClr>
                </a:solidFill>
              </a:rPr>
              <a:t>22 February, 2023</a:t>
            </a:r>
            <a:br>
              <a:rPr lang="en-US" sz="21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br>
              <a:rPr lang="en-US" sz="21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700">
                <a:solidFill>
                  <a:schemeClr val="tx1">
                    <a:lumMod val="65000"/>
                    <a:lumOff val="35000"/>
                  </a:schemeClr>
                </a:solidFill>
              </a:rPr>
              <a:t>Ocean Biology Processing Group (OBPG)</a:t>
            </a:r>
          </a:p>
          <a:p>
            <a:r>
              <a:rPr lang="en-US" sz="1700">
                <a:solidFill>
                  <a:schemeClr val="tx1">
                    <a:lumMod val="65000"/>
                    <a:lumOff val="35000"/>
                  </a:schemeClr>
                </a:solidFill>
              </a:rPr>
              <a:t>Ocean Biology Distributed Active Archive Center (OB.DAAC)</a:t>
            </a:r>
            <a:br>
              <a:rPr lang="en-US" sz="17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700">
                <a:solidFill>
                  <a:schemeClr val="tx1">
                    <a:lumMod val="65000"/>
                    <a:lumOff val="35000"/>
                  </a:schemeClr>
                </a:solidFill>
              </a:rPr>
              <a:t> NASA - Goddard Space Flight Center</a:t>
            </a:r>
            <a:br>
              <a:rPr lang="en-US" sz="17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70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https://seadas.gsfc.nasa.gov</a:t>
            </a:r>
            <a:endParaRPr lang="en-US" sz="17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70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https://oceancolor.gsfc.nasa.gov</a:t>
            </a:r>
            <a:endParaRPr lang="en-US" sz="17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7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761" y="605119"/>
            <a:ext cx="10966989" cy="6087251"/>
          </a:xfrm>
        </p:spPr>
        <p:txBody>
          <a:bodyPr/>
          <a:lstStyle>
            <a:lvl1pPr>
              <a:defRPr sz="2000" spc="2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800" spc="2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00" spc="2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400" spc="2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300" spc="2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761" y="605119"/>
            <a:ext cx="10966989" cy="6087251"/>
          </a:xfrm>
        </p:spPr>
        <p:txBody>
          <a:bodyPr/>
          <a:lstStyle>
            <a:lvl1pPr marL="0" indent="0">
              <a:buNone/>
              <a:defRPr spc="2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pc="2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pc="2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400" spc="2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300" spc="2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04938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848" y="0"/>
            <a:ext cx="9722224" cy="4876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AC8AE0-2980-EE6B-8D99-5DD21B2506F9}"/>
              </a:ext>
            </a:extLst>
          </p:cNvPr>
          <p:cNvSpPr txBox="1"/>
          <p:nvPr userDrawn="1"/>
        </p:nvSpPr>
        <p:spPr>
          <a:xfrm>
            <a:off x="14344" y="584499"/>
            <a:ext cx="18473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282C5-D1DD-4A00-870E-A57A4B936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6D226-BE46-412D-8161-0FA787776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EBAEC0-52CA-42D2-87FE-946A1785A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A5AB5-BFFE-4DB5-9F6D-6E4E447763AB}" type="datetimeFigureOut">
              <a:rPr lang="en-US" smtClean="0"/>
              <a:t>5/30/24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ACF307-C018-4DA7-B1EA-29018C729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B1A1C-9BCC-41C0-A7A2-163792B5A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447E5-55DD-4E76-BFFA-AD8069F56F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5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3402"/>
            <a:ext cx="9743764" cy="487681"/>
          </a:xfrm>
          <a:prstGeom prst="rect">
            <a:avLst/>
          </a:prstGeom>
          <a:effectLst/>
        </p:spPr>
        <p:txBody>
          <a:bodyPr vert="horz" lIns="96624" tIns="48312" rIns="96624" bIns="48312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270" y="791361"/>
            <a:ext cx="10994480" cy="5871699"/>
          </a:xfrm>
          <a:prstGeom prst="rect">
            <a:avLst/>
          </a:prstGeom>
        </p:spPr>
        <p:txBody>
          <a:bodyPr vert="horz" lIns="96624" tIns="48312" rIns="96624" bIns="483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7809768" y="7479426"/>
            <a:ext cx="3524982" cy="359115"/>
          </a:xfrm>
          <a:prstGeom prst="rect">
            <a:avLst/>
          </a:prstGeom>
        </p:spPr>
        <p:txBody>
          <a:bodyPr vert="horz" lIns="96624" tIns="48312" rIns="96624" bIns="48312" rtlCol="0" anchor="ctr">
            <a:normAutofit/>
          </a:bodyPr>
          <a:lstStyle>
            <a:lvl1pPr algn="ctr" defTabSz="457146" rtl="0" eaLnBrk="1" latinLnBrk="0" hangingPunct="1">
              <a:spcBef>
                <a:spcPct val="0"/>
              </a:spcBef>
              <a:buNone/>
              <a:defRPr sz="2000" kern="1200" baseline="0">
                <a:solidFill>
                  <a:schemeClr val="tx1"/>
                </a:solidFill>
                <a:latin typeface="Eurostile"/>
                <a:ea typeface="+mj-ea"/>
                <a:cs typeface="Eurostile"/>
              </a:defRPr>
            </a:lvl1pPr>
          </a:lstStyle>
          <a:p>
            <a:pPr marL="0" marR="0" indent="0" algn="r" defTabSz="4831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aseline="0">
                <a:solidFill>
                  <a:schemeClr val="tx1">
                    <a:lumMod val="50000"/>
                    <a:lumOff val="50000"/>
                  </a:schemeClr>
                </a:solidFill>
              </a:rPr>
              <a:t>SeaDAS Introduction </a:t>
            </a:r>
            <a:r>
              <a:rPr lang="en-US" sz="1300">
                <a:solidFill>
                  <a:schemeClr val="tx1">
                    <a:lumMod val="50000"/>
                    <a:lumOff val="50000"/>
                  </a:schemeClr>
                </a:solidFill>
              </a:rPr>
              <a:t>-  </a:t>
            </a:r>
            <a:fld id="{064484E0-89A2-0343-B9DC-C1D9AA61A9E5}" type="slidenum">
              <a:rPr lang="en-US" sz="13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marL="0" marR="0" indent="0" algn="r" defTabSz="48312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3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0F270E-71AB-CC4C-DBBB-418E2D726714}"/>
              </a:ext>
            </a:extLst>
          </p:cNvPr>
          <p:cNvCxnSpPr>
            <a:cxnSpLocks/>
          </p:cNvCxnSpPr>
          <p:nvPr userDrawn="1"/>
        </p:nvCxnSpPr>
        <p:spPr>
          <a:xfrm>
            <a:off x="0" y="485549"/>
            <a:ext cx="11654882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eaDAS.splash.sm.png"/>
          <p:cNvPicPr>
            <a:picLocks noChangeAspect="1"/>
          </p:cNvPicPr>
          <p:nvPr/>
        </p:nvPicPr>
        <p:blipFill rotWithShape="1">
          <a:blip r:embed="rId7"/>
          <a:srcRect l="10988" r="11500"/>
          <a:stretch/>
        </p:blipFill>
        <p:spPr>
          <a:xfrm>
            <a:off x="10661651" y="3"/>
            <a:ext cx="996718" cy="492494"/>
          </a:xfrm>
          <a:prstGeom prst="rect">
            <a:avLst/>
          </a:prstGeom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5" r:id="rId4"/>
    <p:sldLayoutId id="2147483659" r:id="rId5"/>
  </p:sldLayoutIdLst>
  <p:hf hdr="0" dt="0"/>
  <p:txStyles>
    <p:titleStyle>
      <a:lvl1pPr algn="ctr" defTabSz="48312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Apple SD Gothic Neo" panose="02000300000000000000" pitchFamily="2" charset="-127"/>
          <a:cs typeface="Apple SD Gothic Neo" panose="02000300000000000000" pitchFamily="2" charset="-127"/>
        </a:defRPr>
      </a:lvl1pPr>
    </p:titleStyle>
    <p:bodyStyle>
      <a:lvl1pPr marL="362341" indent="-362341" algn="l" defTabSz="48312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Eurostile"/>
          <a:ea typeface="+mn-ea"/>
          <a:cs typeface="Eurostile"/>
        </a:defRPr>
      </a:lvl1pPr>
      <a:lvl2pPr marL="785070" indent="-301951" algn="l" defTabSz="483120" rtl="0" eaLnBrk="1" latinLnBrk="0" hangingPunct="1">
        <a:spcBef>
          <a:spcPct val="20000"/>
        </a:spcBef>
        <a:buFont typeface="Wingdings" charset="2"/>
        <a:buChar char="Ø"/>
        <a:defRPr sz="1600" kern="1200">
          <a:solidFill>
            <a:schemeClr val="tx1"/>
          </a:solidFill>
          <a:latin typeface="Eurostile"/>
          <a:ea typeface="+mn-ea"/>
          <a:cs typeface="Eurostile"/>
        </a:defRPr>
      </a:lvl2pPr>
      <a:lvl3pPr marL="1207801" indent="-241559" algn="l" defTabSz="483120" rtl="0" eaLnBrk="1" latinLnBrk="0" hangingPunct="1">
        <a:spcBef>
          <a:spcPct val="20000"/>
        </a:spcBef>
        <a:buFont typeface="Courier New"/>
        <a:buChar char="o"/>
        <a:defRPr sz="1500" kern="1200">
          <a:solidFill>
            <a:schemeClr val="tx1"/>
          </a:solidFill>
          <a:latin typeface="Eurostile"/>
          <a:ea typeface="+mn-ea"/>
          <a:cs typeface="Eurostile"/>
        </a:defRPr>
      </a:lvl3pPr>
      <a:lvl4pPr marL="1690923" indent="-241559" algn="l" defTabSz="48312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Eurostile"/>
          <a:ea typeface="+mn-ea"/>
          <a:cs typeface="Eurostile"/>
        </a:defRPr>
      </a:lvl4pPr>
      <a:lvl5pPr marL="2174041" indent="-241559" algn="l" defTabSz="483120" rtl="0" eaLnBrk="1" latinLnBrk="0" hangingPunct="1">
        <a:spcBef>
          <a:spcPct val="20000"/>
        </a:spcBef>
        <a:buFont typeface="Arial"/>
        <a:buChar char="»"/>
        <a:defRPr sz="1300" kern="1200">
          <a:solidFill>
            <a:schemeClr val="tx1"/>
          </a:solidFill>
          <a:latin typeface="Eurostile"/>
          <a:ea typeface="+mn-ea"/>
          <a:cs typeface="Eurostile"/>
        </a:defRPr>
      </a:lvl5pPr>
      <a:lvl6pPr marL="2657163" indent="-241559" algn="l" defTabSz="483120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0284" indent="-241559" algn="l" defTabSz="483120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23403" indent="-241559" algn="l" defTabSz="483120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06524" indent="-241559" algn="l" defTabSz="483120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31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3120" algn="l" defTabSz="4831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6240" algn="l" defTabSz="4831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9362" algn="l" defTabSz="4831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2481" algn="l" defTabSz="4831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5602" algn="l" defTabSz="4831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98720" algn="l" defTabSz="4831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1843" algn="l" defTabSz="4831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64964" algn="l" defTabSz="4831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forum.earthdata.nasa.gov/app.php/tag/SeaDAS" TargetMode="External"/><Relationship Id="rId2" Type="http://schemas.openxmlformats.org/officeDocument/2006/relationships/hyperlink" Target="https://seadas.gsfc.nasa.gov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@NASAOceanColor" TargetMode="External"/><Relationship Id="rId4" Type="http://schemas.openxmlformats.org/officeDocument/2006/relationships/hyperlink" Target="https://forum.earthdata.nasa.gov/eosdis/daacs/obdaac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ceancolor.gsfc.nasa.gov/" TargetMode="External"/><Relationship Id="rId2" Type="http://schemas.openxmlformats.org/officeDocument/2006/relationships/hyperlink" Target="https://seadas.gsfc.nasa.gov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arthdata.nasa.gov/eosdis/daacs/obdaac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01CAD2-9CD9-BFAD-68BA-4F82E085EF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2147" y="2117913"/>
            <a:ext cx="9809629" cy="45744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600" dirty="0"/>
              <a:t> </a:t>
            </a:r>
            <a:r>
              <a:rPr lang="en-US" sz="6600" dirty="0">
                <a:solidFill>
                  <a:srgbClr val="92D050"/>
                </a:solidFill>
                <a:latin typeface="+mj-lt"/>
              </a:rPr>
              <a:t>SeaDAS Updates for UWG</a:t>
            </a:r>
          </a:p>
          <a:p>
            <a:pPr marL="0" indent="0">
              <a:buNone/>
            </a:pPr>
            <a:r>
              <a:rPr lang="en-US" sz="6600" dirty="0">
                <a:solidFill>
                  <a:srgbClr val="92D050"/>
                </a:solidFill>
                <a:latin typeface="+mj-lt"/>
              </a:rPr>
              <a:t>              </a:t>
            </a:r>
          </a:p>
          <a:p>
            <a:pPr marL="0" indent="0">
              <a:buNone/>
            </a:pPr>
            <a:r>
              <a:rPr lang="en-US" sz="4000" i="1" dirty="0">
                <a:solidFill>
                  <a:srgbClr val="92D050"/>
                </a:solidFill>
                <a:latin typeface="+mj-lt"/>
              </a:rPr>
              <a:t>                       Aynur Abdurazik</a:t>
            </a:r>
          </a:p>
          <a:p>
            <a:pPr marL="0" indent="0">
              <a:buNone/>
            </a:pPr>
            <a:r>
              <a:rPr lang="en-US" sz="4000" i="1" dirty="0">
                <a:solidFill>
                  <a:srgbClr val="92D050"/>
                </a:solidFill>
                <a:latin typeface="+mj-lt"/>
              </a:rPr>
              <a:t>                         </a:t>
            </a:r>
            <a:r>
              <a:rPr lang="en-US" sz="3200" i="1" dirty="0">
                <a:solidFill>
                  <a:srgbClr val="92D050"/>
                </a:solidFill>
                <a:latin typeface="+mj-lt"/>
              </a:rPr>
              <a:t>May 30, 2024</a:t>
            </a:r>
          </a:p>
          <a:p>
            <a:pPr marL="0" indent="0">
              <a:buNone/>
            </a:pPr>
            <a:endParaRPr lang="en-US" sz="6600" dirty="0"/>
          </a:p>
          <a:p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724515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41397D-BD5D-4B91-6FE9-FF1BE9535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Land Mask Tool: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creates a land band and mask in a file.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algn="l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No-Data Layer Tool: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adds a color to pixels which have a value equal to the No-Data value.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algn="l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RGB Image Tool: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__This tools creates "true color" and "false color" images derived from red, green and blue channels.</a:t>
            </a:r>
          </a:p>
          <a:p>
            <a:pPr algn="l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Soft Button Tool: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feature enables multiple tools to be assigned to a single one-click button.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algn="l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Spectrum View Tool: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enables a plot of values across data at different wavelengths.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320221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Statistics Tool: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computes statistical information, including histogram plots, for any bands in a file.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C90133-308D-4253-E7FD-81EE38A06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Tools</a:t>
            </a:r>
          </a:p>
        </p:txBody>
      </p:sp>
    </p:spTree>
    <p:extLst>
      <p:ext uri="{BB962C8B-B14F-4D97-AF65-F5344CB8AC3E}">
        <p14:creationId xmlns:p14="http://schemas.microsoft.com/office/powerpoint/2010/main" val="3602212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9234A3-30AE-07B4-3BD4-8BF570BCE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Science processor support: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PACE OCI is now fully supported.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 err="1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Georegion_gen</a:t>
            </a: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creates a raster region mask file based on either a Shapefile or WKT file.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GUI support has been added.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L2merge: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merges multiple level-2 files into a single level-2 file.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GUI support has been added.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L2bin: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creates a level-3 binned file from an input level-2 file or list of input level-2 files.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Fields added: "</a:t>
            </a:r>
            <a:r>
              <a:rPr lang="en-US" b="0" i="0" dirty="0" err="1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area_weighting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", "</a:t>
            </a:r>
            <a:r>
              <a:rPr lang="en-US" b="0" i="0" dirty="0" err="1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composite_scheme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", "</a:t>
            </a:r>
            <a:r>
              <a:rPr lang="en-US" b="0" i="0" dirty="0" err="1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composite_prod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" and geographic boundary fields.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Text entry fields made wider for applicable parameters (including "</a:t>
            </a:r>
            <a:r>
              <a:rPr lang="en-US" b="0" i="0" dirty="0" err="1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flaguse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").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Parameter "</a:t>
            </a:r>
            <a:r>
              <a:rPr lang="en-US" b="0" i="0" dirty="0" err="1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flaguse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" now interacts correctly with its checkbox selector popup user interface.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Preferences page added.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L3bin: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creates a level-3 binned file from an input level-3 file or list of input level-3 files.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Fields added: "</a:t>
            </a:r>
            <a:r>
              <a:rPr lang="en-US" b="0" i="0" dirty="0" err="1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reduce_fac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", "</a:t>
            </a:r>
            <a:r>
              <a:rPr lang="en-US" b="0" i="0" dirty="0" err="1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composite_scheme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" and "</a:t>
            </a:r>
            <a:r>
              <a:rPr lang="en-US" b="0" i="0" dirty="0" err="1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composite_prod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".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L3binmerge: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merges multiple level-3 binned files into a single level-3 binned file.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GUI support has been added.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L3mapgen: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creates a mapped file from an input level-3 file.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Text entry fields made wider for applicable parameters.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Parameter added: "</a:t>
            </a:r>
            <a:r>
              <a:rPr lang="en-US" b="0" i="0" dirty="0" err="1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num_cache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".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Preferences page added.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L2Gen: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creates a level-2 file from an input level-1 file.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Issue fixed where product selector only functioned for OC suite.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Supports PACE OCI.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2AF44D-D649-7A05-A699-B5D82533B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Updated GUI support of the SeaDAS science processors (OCSSW)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404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73F837-553E-98AB-29CF-09BA491573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300000"/>
              </a:lnSpc>
            </a:pPr>
            <a:r>
              <a:rPr lang="en-US" sz="3000" dirty="0"/>
              <a:t>Enable SeaDAS to access data in the Cloud</a:t>
            </a:r>
          </a:p>
          <a:p>
            <a:pPr>
              <a:lnSpc>
                <a:spcPct val="300000"/>
              </a:lnSpc>
            </a:pPr>
            <a:r>
              <a:rPr lang="en-US" sz="3000" dirty="0" err="1"/>
              <a:t>Levarage</a:t>
            </a:r>
            <a:r>
              <a:rPr lang="en-US" sz="3000" dirty="0"/>
              <a:t> Harmony services</a:t>
            </a:r>
          </a:p>
          <a:p>
            <a:pPr>
              <a:lnSpc>
                <a:spcPct val="300000"/>
              </a:lnSpc>
            </a:pPr>
            <a:r>
              <a:rPr lang="en-US" sz="3000" dirty="0"/>
              <a:t>SeaDAS workshop at Ocean Optics </a:t>
            </a:r>
            <a:r>
              <a:rPr lang="en-US" sz="3000" b="0" i="0" dirty="0">
                <a:solidFill>
                  <a:srgbClr val="474747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XXVI </a:t>
            </a:r>
            <a:r>
              <a:rPr lang="en-US" sz="3000" dirty="0"/>
              <a:t>on October 5, 2024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561EAF-B178-3655-7BFB-A3012739F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 and Upcoming Workshops</a:t>
            </a:r>
          </a:p>
        </p:txBody>
      </p:sp>
    </p:spTree>
    <p:extLst>
      <p:ext uri="{BB962C8B-B14F-4D97-AF65-F5344CB8AC3E}">
        <p14:creationId xmlns:p14="http://schemas.microsoft.com/office/powerpoint/2010/main" val="3349641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ED5F96-ED73-99CB-8516-DD2B70A8B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300000"/>
              </a:lnSpc>
            </a:pPr>
            <a:r>
              <a:rPr lang="en-US" dirty="0"/>
              <a:t>Website: </a:t>
            </a:r>
            <a:r>
              <a:rPr lang="en-US" dirty="0">
                <a:hlinkClick r:id="rId2"/>
              </a:rPr>
              <a:t>https://seadas.gsfc.nasa.gov</a:t>
            </a:r>
            <a:endParaRPr lang="en-US" dirty="0"/>
          </a:p>
          <a:p>
            <a:pPr>
              <a:lnSpc>
                <a:spcPct val="300000"/>
              </a:lnSpc>
            </a:pPr>
            <a:r>
              <a:rPr lang="en-US" dirty="0"/>
              <a:t>Forum: </a:t>
            </a:r>
            <a:r>
              <a:rPr lang="en-US" dirty="0">
                <a:hlinkClick r:id="rId3"/>
              </a:rPr>
              <a:t>https://forum.earthdata.nasa.gov/app.php/tag/SeaDAS</a:t>
            </a:r>
            <a:endParaRPr lang="en-US" dirty="0"/>
          </a:p>
          <a:p>
            <a:pPr>
              <a:lnSpc>
                <a:spcPct val="300000"/>
              </a:lnSpc>
            </a:pPr>
            <a:r>
              <a:rPr lang="en-US" dirty="0"/>
              <a:t>OB.DAAC : </a:t>
            </a:r>
            <a:r>
              <a:rPr lang="en-US" dirty="0">
                <a:hlinkClick r:id="rId4"/>
              </a:rPr>
              <a:t>https://forum.earthdata.nasa.gov/eosdis/daacs/obdaac</a:t>
            </a:r>
            <a:r>
              <a:rPr lang="en-US" dirty="0"/>
              <a:t> </a:t>
            </a:r>
          </a:p>
          <a:p>
            <a:pPr>
              <a:lnSpc>
                <a:spcPct val="300000"/>
              </a:lnSpc>
            </a:pPr>
            <a:r>
              <a:rPr lang="en-US" dirty="0"/>
              <a:t>Tutorials: </a:t>
            </a:r>
            <a:r>
              <a:rPr lang="en-US" dirty="0">
                <a:hlinkClick r:id="rId5"/>
              </a:rPr>
              <a:t>https://www.youtube.com/@NASAOceanColor</a:t>
            </a:r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2A01E1-C638-8873-A53B-834BBD73D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SeaDAS Support</a:t>
            </a:r>
          </a:p>
        </p:txBody>
      </p:sp>
    </p:spTree>
    <p:extLst>
      <p:ext uri="{BB962C8B-B14F-4D97-AF65-F5344CB8AC3E}">
        <p14:creationId xmlns:p14="http://schemas.microsoft.com/office/powerpoint/2010/main" val="2133534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266A91-EDCD-3801-1D68-46B6579AC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2777943" lvl="6" indent="0">
              <a:buNone/>
            </a:pPr>
            <a:r>
              <a:rPr lang="en-US" dirty="0"/>
              <a:t> </a:t>
            </a:r>
            <a:r>
              <a:rPr lang="en-US" sz="4100" dirty="0"/>
              <a:t>Questions and Feedback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115773-6087-30E5-B611-5A69FDAA0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9438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1003026-A693-6051-E3F2-29B62DF0E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133" y="0"/>
            <a:ext cx="11658600" cy="7347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31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419767-E847-E20A-3A25-8E2F30C98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761" y="812800"/>
            <a:ext cx="10966989" cy="587957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+mn-lt"/>
              </a:rPr>
              <a:t>SeaDAS overview and updates since last UWG meeting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+mn-lt"/>
              </a:rPr>
              <a:t>Future Plans and Upcoming workshops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+mn-lt"/>
              </a:rPr>
              <a:t>Q&amp;A</a:t>
            </a:r>
          </a:p>
          <a:p>
            <a:pPr marL="0" indent="0">
              <a:buNone/>
            </a:pPr>
            <a:endParaRPr lang="en-US" sz="3200" dirty="0">
              <a:latin typeface="+mn-lt"/>
            </a:endParaRPr>
          </a:p>
          <a:p>
            <a:endParaRPr lang="en-US" sz="3200" dirty="0">
              <a:latin typeface="+mn-lt"/>
            </a:endParaRPr>
          </a:p>
          <a:p>
            <a:endParaRPr lang="en-US" sz="3200" dirty="0"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D928D6-8EC9-F655-08E3-1FD0F09E7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059897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06" y="1929093"/>
            <a:ext cx="7373288" cy="4818576"/>
          </a:xfrm>
        </p:spPr>
        <p:txBody>
          <a:bodyPr numCol="1">
            <a:noAutofit/>
          </a:bodyPr>
          <a:lstStyle/>
          <a:p>
            <a:pPr marL="0" indent="0" algn="ctr">
              <a:buNone/>
            </a:pPr>
            <a:endParaRPr lang="en-US" sz="153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r>
              <a:rPr lang="en-US" sz="1530" dirty="0">
                <a:latin typeface="Franklin Gothic Book" panose="020B0503020102020204" pitchFamily="34" charset="0"/>
              </a:rPr>
              <a:t>  (Sea, earth and atmosphere Data Analysis System)</a:t>
            </a:r>
          </a:p>
          <a:p>
            <a:pPr marL="0" indent="0" algn="ctr">
              <a:buNone/>
            </a:pPr>
            <a:endParaRPr lang="en-US" sz="153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endParaRPr lang="en-US" sz="153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r>
              <a:rPr lang="en-US" sz="1530" dirty="0">
                <a:latin typeface="Franklin Gothic Book" panose="020B0503020102020204" pitchFamily="34" charset="0"/>
              </a:rPr>
              <a:t>NASA Software for the processing, visualization and analysis of Earth science data</a:t>
            </a:r>
          </a:p>
          <a:p>
            <a:pPr marL="0" indent="0" algn="ctr">
              <a:buNone/>
            </a:pPr>
            <a:endParaRPr lang="en-US" sz="153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endParaRPr lang="en-US" sz="153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r>
              <a:rPr lang="en-US" sz="1530" dirty="0">
                <a:latin typeface="Franklin Gothic Book" panose="020B0503020102020204" pitchFamily="34" charset="0"/>
              </a:rPr>
              <a:t>developed by NASA's Ocean Biology Processing Group (OBPG)</a:t>
            </a:r>
          </a:p>
          <a:p>
            <a:pPr marL="0" indent="0" algn="ctr">
              <a:buNone/>
            </a:pPr>
            <a:endParaRPr lang="en-US" sz="153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r>
              <a:rPr lang="en-US" sz="1530" dirty="0">
                <a:latin typeface="Franklin Gothic Book" panose="020B0503020102020204" pitchFamily="34" charset="0"/>
              </a:rPr>
              <a:t>OB.DAAC (Ocean Biology Distributed Active Archive Center) is a NASA EOSDIS DAAC</a:t>
            </a:r>
          </a:p>
          <a:p>
            <a:pPr marL="0" indent="0" algn="ctr">
              <a:buNone/>
            </a:pPr>
            <a:endParaRPr lang="en-US" sz="153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r>
              <a:rPr lang="en-US" sz="1530" dirty="0">
                <a:latin typeface="Franklin Gothic Book" panose="020B0503020102020204" pitchFamily="34" charset="0"/>
                <a:hlinkClick r:id="rId2"/>
              </a:rPr>
              <a:t>https://seadas.gsfc.nasa.gov</a:t>
            </a:r>
            <a:endParaRPr lang="en-US" sz="153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r>
              <a:rPr lang="en-US" sz="1530" dirty="0">
                <a:latin typeface="Franklin Gothic Book" panose="020B0503020102020204" pitchFamily="34" charset="0"/>
                <a:hlinkClick r:id="rId3"/>
              </a:rPr>
              <a:t>https://oceancolor.gsfc.nasa.gov</a:t>
            </a:r>
            <a:endParaRPr lang="en-US" sz="153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r>
              <a:rPr lang="en-US" sz="1530" dirty="0">
                <a:latin typeface="Franklin Gothic Book" panose="020B0503020102020204" pitchFamily="34" charset="0"/>
                <a:hlinkClick r:id="rId4"/>
              </a:rPr>
              <a:t>https://www.earthdata.nasa.gov/eosdis/daacs/obdaac</a:t>
            </a:r>
            <a:r>
              <a:rPr lang="en-US" sz="1530" dirty="0">
                <a:latin typeface="Franklin Gothic Book" panose="020B0503020102020204" pitchFamily="34" charset="0"/>
              </a:rPr>
              <a:t> </a:t>
            </a:r>
          </a:p>
          <a:p>
            <a:pPr marL="0" indent="0" algn="ctr">
              <a:buNone/>
            </a:pPr>
            <a:endParaRPr lang="en-US" sz="1530" dirty="0">
              <a:latin typeface="Franklin Gothic Book" panose="020B0503020102020204" pitchFamily="34" charset="0"/>
            </a:endParaRPr>
          </a:p>
          <a:p>
            <a:pPr marL="0" indent="0" algn="ctr">
              <a:buNone/>
            </a:pPr>
            <a:r>
              <a:rPr lang="en-US" sz="1530" dirty="0">
                <a:latin typeface="Franklin Gothic Book" panose="020B0503020102020204" pitchFamily="34" charset="0"/>
              </a:rPr>
              <a:t>EOSDIS - Earth Observing System Data and Information System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888F25D-693F-3E01-8C9F-9D91860499C6}"/>
              </a:ext>
            </a:extLst>
          </p:cNvPr>
          <p:cNvSpPr txBox="1">
            <a:spLocks/>
          </p:cNvSpPr>
          <p:nvPr/>
        </p:nvSpPr>
        <p:spPr>
          <a:xfrm>
            <a:off x="8627930" y="5921345"/>
            <a:ext cx="2112387" cy="826324"/>
          </a:xfrm>
          <a:prstGeom prst="rect">
            <a:avLst/>
          </a:prstGeom>
        </p:spPr>
        <p:txBody>
          <a:bodyPr vert="horz" lIns="123196" tIns="61598" rIns="123196" bIns="61598" rtlCol="0">
            <a:normAutofit/>
          </a:bodyPr>
          <a:lstStyle>
            <a:lvl1pPr marL="254762" indent="-254762" algn="l" defTabSz="339682" rtl="0" eaLnBrk="1" latinLnBrk="0" hangingPunct="1">
              <a:spcBef>
                <a:spcPct val="20000"/>
              </a:spcBef>
              <a:buFont typeface="Arial"/>
              <a:buChar char="•"/>
              <a:defRPr sz="1406" kern="1200" spc="14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551983" indent="-212302" algn="l" defTabSz="339682" rtl="0" eaLnBrk="1" latinLnBrk="0" hangingPunct="1">
              <a:spcBef>
                <a:spcPct val="20000"/>
              </a:spcBef>
              <a:buFont typeface="Wingdings" charset="2"/>
              <a:buChar char="Ø"/>
              <a:defRPr sz="1266" kern="1200" spc="14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849205" indent="-169840" algn="l" defTabSz="339682" rtl="0" eaLnBrk="1" latinLnBrk="0" hangingPunct="1">
              <a:spcBef>
                <a:spcPct val="20000"/>
              </a:spcBef>
              <a:buFont typeface="Courier New"/>
              <a:buChar char="o"/>
              <a:defRPr sz="1125" kern="1200" spc="14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188888" indent="-169840" algn="l" defTabSz="339682" rtl="0" eaLnBrk="1" latinLnBrk="0" hangingPunct="1">
              <a:spcBef>
                <a:spcPct val="20000"/>
              </a:spcBef>
              <a:buFont typeface="Arial"/>
              <a:buChar char="–"/>
              <a:defRPr sz="984" kern="1200" spc="14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528568" indent="-169840" algn="l" defTabSz="339682" rtl="0" eaLnBrk="1" latinLnBrk="0" hangingPunct="1">
              <a:spcBef>
                <a:spcPct val="20000"/>
              </a:spcBef>
              <a:buFont typeface="Arial"/>
              <a:buChar char="»"/>
              <a:defRPr sz="914" kern="1200" spc="14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1868251" indent="-169840" algn="l" defTabSz="339682" rtl="0" eaLnBrk="1" latinLnBrk="0" hangingPunct="1">
              <a:spcBef>
                <a:spcPct val="20000"/>
              </a:spcBef>
              <a:buFont typeface="Arial"/>
              <a:buChar char="•"/>
              <a:defRPr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07934" indent="-169840" algn="l" defTabSz="339682" rtl="0" eaLnBrk="1" latinLnBrk="0" hangingPunct="1">
              <a:spcBef>
                <a:spcPct val="20000"/>
              </a:spcBef>
              <a:buFont typeface="Arial"/>
              <a:buChar char="•"/>
              <a:defRPr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47615" indent="-169840" algn="l" defTabSz="339682" rtl="0" eaLnBrk="1" latinLnBrk="0" hangingPunct="1">
              <a:spcBef>
                <a:spcPct val="20000"/>
              </a:spcBef>
              <a:buFont typeface="Arial"/>
              <a:buChar char="•"/>
              <a:defRPr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87297" indent="-169840" algn="l" defTabSz="339682" rtl="0" eaLnBrk="1" latinLnBrk="0" hangingPunct="1">
              <a:spcBef>
                <a:spcPct val="20000"/>
              </a:spcBef>
              <a:buFont typeface="Arial"/>
              <a:buChar char="•"/>
              <a:defRPr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48" i="1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</a:rPr>
              <a:t>* Limited support</a:t>
            </a:r>
          </a:p>
          <a:p>
            <a:pPr marL="0" indent="0">
              <a:buNone/>
            </a:pPr>
            <a:r>
              <a:rPr lang="en-US" sz="1148" i="1" dirty="0">
                <a:solidFill>
                  <a:srgbClr val="7030A0"/>
                </a:solidFill>
                <a:latin typeface="Franklin Gothic Book" panose="020B0503020102020204" pitchFamily="34" charset="0"/>
              </a:rPr>
              <a:t>* Planned (limited support) </a:t>
            </a:r>
          </a:p>
          <a:p>
            <a:pPr marL="0" indent="0">
              <a:buNone/>
            </a:pPr>
            <a:r>
              <a:rPr lang="en-US" sz="1148" i="1" dirty="0">
                <a:solidFill>
                  <a:srgbClr val="7030A0"/>
                </a:solidFill>
                <a:latin typeface="Franklin Gothic Book" panose="020B0503020102020204" pitchFamily="34" charset="0"/>
              </a:rPr>
              <a:t>** Planned full support</a:t>
            </a:r>
          </a:p>
          <a:p>
            <a:pPr marL="0" indent="0">
              <a:buNone/>
            </a:pPr>
            <a:endParaRPr lang="en-US" sz="1793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383CE8-8CEC-9B8A-B82E-469074351D3C}"/>
              </a:ext>
            </a:extLst>
          </p:cNvPr>
          <p:cNvSpPr/>
          <p:nvPr/>
        </p:nvSpPr>
        <p:spPr>
          <a:xfrm>
            <a:off x="7784313" y="986668"/>
            <a:ext cx="3350895" cy="4818576"/>
          </a:xfrm>
          <a:prstGeom prst="rect">
            <a:avLst/>
          </a:prstGeom>
          <a:solidFill>
            <a:srgbClr val="EFEAB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34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US" sz="1434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US" sz="1434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US" sz="1434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CD0764-7C27-B217-0C47-10657CEAF870}"/>
              </a:ext>
            </a:extLst>
          </p:cNvPr>
          <p:cNvSpPr/>
          <p:nvPr/>
        </p:nvSpPr>
        <p:spPr>
          <a:xfrm>
            <a:off x="7951546" y="1440984"/>
            <a:ext cx="1456974" cy="4209416"/>
          </a:xfrm>
          <a:prstGeom prst="rect">
            <a:avLst/>
          </a:prstGeom>
          <a:solidFill>
            <a:srgbClr val="F9FFF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AVHRR   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CZCS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ETM+ Landsat7 </a:t>
            </a:r>
            <a:endParaRPr lang="en-US" sz="1275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GOCI</a:t>
            </a:r>
          </a:p>
          <a:p>
            <a:pPr>
              <a:spcAft>
                <a:spcPts val="255"/>
              </a:spcAft>
            </a:pPr>
            <a:r>
              <a:rPr lang="en-US" sz="1275" dirty="0" err="1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HawkEye</a:t>
            </a:r>
            <a:endParaRPr lang="en-US" sz="1275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HICO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MERIS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MODIS Aqua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MODIS Terra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MOS 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MSI Sentinel 2A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MSI Sentinel 2B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rgbClr val="7030A0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OCI PACE**</a:t>
            </a:r>
            <a:endParaRPr lang="en-US" sz="1275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OCM1    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OCM2    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OCTS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OLCI Sentinel 3A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OLCI Sentinel 3B</a:t>
            </a:r>
          </a:p>
          <a:p>
            <a:pPr>
              <a:spcAft>
                <a:spcPts val="255"/>
              </a:spcAft>
            </a:pPr>
            <a:endParaRPr lang="en-US" sz="1275" dirty="0">
              <a:solidFill>
                <a:srgbClr val="7030A0"/>
              </a:solidFill>
              <a:latin typeface="Franklin Gothic Book" panose="020B0503020102020204" pitchFamily="34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rgbClr val="7030A0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</a:p>
          <a:p>
            <a:pPr>
              <a:spcAft>
                <a:spcPts val="255"/>
              </a:spcAft>
            </a:pPr>
            <a:endParaRPr lang="en-US" sz="1275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12E719-5E32-C0C7-793B-4BEBCF1DFB9B}"/>
              </a:ext>
            </a:extLst>
          </p:cNvPr>
          <p:cNvSpPr/>
          <p:nvPr/>
        </p:nvSpPr>
        <p:spPr>
          <a:xfrm>
            <a:off x="9542648" y="1442814"/>
            <a:ext cx="1456974" cy="4209415"/>
          </a:xfrm>
          <a:prstGeom prst="rect">
            <a:avLst/>
          </a:prstGeom>
          <a:solidFill>
            <a:srgbClr val="F9FFF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255"/>
              </a:spcAft>
            </a:pPr>
            <a:endParaRPr lang="en-US" sz="1275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E4B87F-0CE3-EDA6-A836-CA9F67947093}"/>
              </a:ext>
            </a:extLst>
          </p:cNvPr>
          <p:cNvSpPr/>
          <p:nvPr/>
        </p:nvSpPr>
        <p:spPr>
          <a:xfrm>
            <a:off x="8179740" y="1019222"/>
            <a:ext cx="2560577" cy="36173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 err="1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SeaDAS</a:t>
            </a:r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Supported Missions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FBFFF578-1D33-135A-0E4D-AF659BE44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SeaDAS Overview</a:t>
            </a: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065D35BB-8F06-FFA4-D0E5-63B8CDCBA2DB}"/>
              </a:ext>
            </a:extLst>
          </p:cNvPr>
          <p:cNvSpPr txBox="1">
            <a:spLocks/>
          </p:cNvSpPr>
          <p:nvPr/>
        </p:nvSpPr>
        <p:spPr>
          <a:xfrm>
            <a:off x="742686" y="1270817"/>
            <a:ext cx="6403871" cy="437199"/>
          </a:xfrm>
          <a:prstGeom prst="rect">
            <a:avLst/>
          </a:prstGeom>
          <a:effectLst/>
        </p:spPr>
        <p:txBody>
          <a:bodyPr vert="horz" lIns="123196" tIns="61598" rIns="123196" bIns="61598" rtlCol="0" anchor="ctr">
            <a:noAutofit/>
          </a:bodyPr>
          <a:lstStyle>
            <a:lvl1pPr algn="ctr" defTabSz="339682" rtl="0" eaLnBrk="1" latinLnBrk="0" hangingPunct="1">
              <a:spcBef>
                <a:spcPct val="0"/>
              </a:spcBef>
              <a:buNone/>
              <a:defRPr sz="1406" kern="1200" spc="35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z="2550" dirty="0" err="1">
                <a:latin typeface="Palatino" pitchFamily="2" charset="77"/>
                <a:ea typeface="Palatino" pitchFamily="2" charset="77"/>
              </a:rPr>
              <a:t>SeaDAS</a:t>
            </a:r>
            <a:endParaRPr lang="en-US" sz="2550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42C3A-28D5-1AC3-307E-F6A43AACF14B}"/>
              </a:ext>
            </a:extLst>
          </p:cNvPr>
          <p:cNvSpPr/>
          <p:nvPr/>
        </p:nvSpPr>
        <p:spPr>
          <a:xfrm>
            <a:off x="9542648" y="1440984"/>
            <a:ext cx="1691365" cy="420941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OLI Landsat 8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OLI Landsat 9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OSMI </a:t>
            </a:r>
          </a:p>
          <a:p>
            <a:pPr>
              <a:spcAft>
                <a:spcPts val="255"/>
              </a:spcAft>
            </a:pPr>
            <a:r>
              <a:rPr lang="en-US" sz="1275" dirty="0" err="1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SeaWiFS</a:t>
            </a:r>
            <a:endParaRPr lang="en-US" sz="1275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TM Landsat 5 </a:t>
            </a:r>
            <a:endParaRPr lang="en-US" sz="1275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VIIRS Suomi NPP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VIIRS NOAA20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VIIRS NOAA21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    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Polarimeters: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rgbClr val="7030A0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    HARP2 PACE*</a:t>
            </a:r>
            <a:endParaRPr lang="en-US" sz="1275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    MISR</a:t>
            </a:r>
            <a:r>
              <a:rPr lang="en-US" sz="1275" dirty="0">
                <a:solidFill>
                  <a:srgbClr val="7030A0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   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rgbClr val="7030A0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    </a:t>
            </a:r>
            <a:r>
              <a:rPr lang="en-US" sz="1275" dirty="0" err="1">
                <a:solidFill>
                  <a:srgbClr val="7030A0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SPEXone</a:t>
            </a:r>
            <a:r>
              <a:rPr lang="en-US" sz="1275" dirty="0">
                <a:solidFill>
                  <a:srgbClr val="7030A0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 PACE*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Airborne Sensors: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     </a:t>
            </a:r>
            <a:r>
              <a:rPr lang="en-US" sz="1275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AVIRIS </a:t>
            </a:r>
          </a:p>
          <a:p>
            <a:pPr>
              <a:spcAft>
                <a:spcPts val="255"/>
              </a:spcAft>
            </a:pPr>
            <a:r>
              <a:rPr lang="en-US" sz="1275" dirty="0">
                <a:solidFill>
                  <a:schemeClr val="accent6">
                    <a:lumMod val="75000"/>
                  </a:schemeClr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     PRISM</a:t>
            </a:r>
          </a:p>
          <a:p>
            <a:pPr>
              <a:spcAft>
                <a:spcPts val="255"/>
              </a:spcAft>
            </a:pPr>
            <a:endParaRPr lang="en-US" sz="1275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553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482E999C-B159-F017-D91D-FC4AB931F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SeaDAS</a:t>
            </a:r>
            <a:r>
              <a:rPr lang="en-US"/>
              <a:t> Architecture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56651B-27A4-F879-5A86-7BC905A4E9A9}"/>
              </a:ext>
            </a:extLst>
          </p:cNvPr>
          <p:cNvSpPr/>
          <p:nvPr/>
        </p:nvSpPr>
        <p:spPr>
          <a:xfrm>
            <a:off x="1370926" y="3079997"/>
            <a:ext cx="1761306" cy="914400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Analysis and Visualization Tools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570A83-EA1D-F646-1296-C3A4897DF23D}"/>
              </a:ext>
            </a:extLst>
          </p:cNvPr>
          <p:cNvSpPr/>
          <p:nvPr/>
        </p:nvSpPr>
        <p:spPr>
          <a:xfrm>
            <a:off x="4803687" y="1349598"/>
            <a:ext cx="1558835" cy="914400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err="1"/>
              <a:t>SeaDAS</a:t>
            </a:r>
            <a:r>
              <a:rPr lang="en-US" i="1"/>
              <a:t> Application Platform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6911326-1A2A-5315-669C-D1DC032F1134}"/>
              </a:ext>
            </a:extLst>
          </p:cNvPr>
          <p:cNvCxnSpPr>
            <a:cxnSpLocks/>
          </p:cNvCxnSpPr>
          <p:nvPr/>
        </p:nvCxnSpPr>
        <p:spPr>
          <a:xfrm>
            <a:off x="5583104" y="2263998"/>
            <a:ext cx="1" cy="494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0B1A0E-313C-F784-93A2-EF1A3A057D8E}"/>
              </a:ext>
            </a:extLst>
          </p:cNvPr>
          <p:cNvCxnSpPr>
            <a:cxnSpLocks/>
          </p:cNvCxnSpPr>
          <p:nvPr/>
        </p:nvCxnSpPr>
        <p:spPr>
          <a:xfrm>
            <a:off x="2318050" y="2791498"/>
            <a:ext cx="5750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999B69A-AAA0-C9F3-D99C-EDE1E29D921B}"/>
              </a:ext>
            </a:extLst>
          </p:cNvPr>
          <p:cNvCxnSpPr>
            <a:cxnSpLocks/>
          </p:cNvCxnSpPr>
          <p:nvPr/>
        </p:nvCxnSpPr>
        <p:spPr>
          <a:xfrm>
            <a:off x="2318050" y="2774517"/>
            <a:ext cx="0" cy="315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21DCD863-F6C2-6632-5D02-BDC761691B64}"/>
              </a:ext>
            </a:extLst>
          </p:cNvPr>
          <p:cNvSpPr/>
          <p:nvPr/>
        </p:nvSpPr>
        <p:spPr>
          <a:xfrm>
            <a:off x="8536664" y="4610139"/>
            <a:ext cx="1756955" cy="9144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err="1"/>
              <a:t>SeaDAS</a:t>
            </a:r>
            <a:r>
              <a:rPr lang="en-US" i="1"/>
              <a:t> Science Processors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4C05BD5-CD02-FAF6-616B-8E85853A0C26}"/>
              </a:ext>
            </a:extLst>
          </p:cNvPr>
          <p:cNvCxnSpPr>
            <a:cxnSpLocks/>
          </p:cNvCxnSpPr>
          <p:nvPr/>
        </p:nvCxnSpPr>
        <p:spPr>
          <a:xfrm>
            <a:off x="8068577" y="2774518"/>
            <a:ext cx="0" cy="315057"/>
          </a:xfrm>
          <a:prstGeom prst="straightConnector1">
            <a:avLst/>
          </a:prstGeom>
          <a:solidFill>
            <a:schemeClr val="accent5"/>
          </a:solidFill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648F70C-E141-3FDA-7BFE-915D54AE7353}"/>
              </a:ext>
            </a:extLst>
          </p:cNvPr>
          <p:cNvCxnSpPr>
            <a:cxnSpLocks/>
          </p:cNvCxnSpPr>
          <p:nvPr/>
        </p:nvCxnSpPr>
        <p:spPr>
          <a:xfrm flipH="1">
            <a:off x="8043547" y="4024289"/>
            <a:ext cx="1" cy="269218"/>
          </a:xfrm>
          <a:prstGeom prst="straightConnector1">
            <a:avLst/>
          </a:prstGeom>
          <a:solidFill>
            <a:schemeClr val="accent5"/>
          </a:solidFill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BC14327-655C-054F-5AD0-2ED972A81450}"/>
              </a:ext>
            </a:extLst>
          </p:cNvPr>
          <p:cNvCxnSpPr>
            <a:cxnSpLocks/>
          </p:cNvCxnSpPr>
          <p:nvPr/>
        </p:nvCxnSpPr>
        <p:spPr>
          <a:xfrm>
            <a:off x="6977829" y="4270773"/>
            <a:ext cx="2495551" cy="0"/>
          </a:xfrm>
          <a:prstGeom prst="line">
            <a:avLst/>
          </a:prstGeom>
          <a:solidFill>
            <a:schemeClr val="accent5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D6B4D8C-B9DA-4427-FFE5-B63AFB072753}"/>
              </a:ext>
            </a:extLst>
          </p:cNvPr>
          <p:cNvCxnSpPr>
            <a:cxnSpLocks/>
          </p:cNvCxnSpPr>
          <p:nvPr/>
        </p:nvCxnSpPr>
        <p:spPr>
          <a:xfrm>
            <a:off x="6977829" y="4273193"/>
            <a:ext cx="1" cy="336947"/>
          </a:xfrm>
          <a:prstGeom prst="straightConnector1">
            <a:avLst/>
          </a:prstGeom>
          <a:solidFill>
            <a:schemeClr val="accent5"/>
          </a:solidFill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9EF0D37C-8A2B-34B1-B891-122E7E752651}"/>
              </a:ext>
            </a:extLst>
          </p:cNvPr>
          <p:cNvSpPr/>
          <p:nvPr/>
        </p:nvSpPr>
        <p:spPr>
          <a:xfrm>
            <a:off x="4817295" y="3079997"/>
            <a:ext cx="1558835" cy="914400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/>
              <a:t>Sentinel 3 Toolbox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9F80236-EB84-CA2C-54D9-07214E8F608E}"/>
              </a:ext>
            </a:extLst>
          </p:cNvPr>
          <p:cNvCxnSpPr>
            <a:cxnSpLocks/>
          </p:cNvCxnSpPr>
          <p:nvPr/>
        </p:nvCxnSpPr>
        <p:spPr>
          <a:xfrm>
            <a:off x="5583103" y="2774517"/>
            <a:ext cx="0" cy="3269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3B570BD-BB56-B25C-D333-E57EF8CD5D6E}"/>
              </a:ext>
            </a:extLst>
          </p:cNvPr>
          <p:cNvCxnSpPr/>
          <p:nvPr/>
        </p:nvCxnSpPr>
        <p:spPr>
          <a:xfrm>
            <a:off x="9473380" y="4272922"/>
            <a:ext cx="1" cy="336947"/>
          </a:xfrm>
          <a:prstGeom prst="straightConnector1">
            <a:avLst/>
          </a:prstGeom>
          <a:solidFill>
            <a:schemeClr val="accent5"/>
          </a:solidFill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6699929F-C4E4-F540-4E56-472E1B43A5BF}"/>
              </a:ext>
            </a:extLst>
          </p:cNvPr>
          <p:cNvSpPr/>
          <p:nvPr/>
        </p:nvSpPr>
        <p:spPr>
          <a:xfrm>
            <a:off x="1414172" y="4609868"/>
            <a:ext cx="1756955" cy="9144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/>
              <a:t>GPT Processing</a:t>
            </a:r>
          </a:p>
          <a:p>
            <a:pPr algn="ctr"/>
            <a:r>
              <a:rPr lang="en-US" i="1"/>
              <a:t>Tools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61D4339-6D85-5141-BF02-28C38E06ED51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7757247" y="5067339"/>
            <a:ext cx="779417" cy="0"/>
          </a:xfrm>
          <a:prstGeom prst="straightConnector1">
            <a:avLst/>
          </a:prstGeom>
          <a:solidFill>
            <a:schemeClr val="accent5"/>
          </a:solidFill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6D555D60-E481-528E-8F4F-07A95A513050}"/>
              </a:ext>
            </a:extLst>
          </p:cNvPr>
          <p:cNvSpPr/>
          <p:nvPr/>
        </p:nvSpPr>
        <p:spPr>
          <a:xfrm>
            <a:off x="7222255" y="3087156"/>
            <a:ext cx="1558835" cy="914400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err="1"/>
              <a:t>SeaDAS</a:t>
            </a:r>
            <a:r>
              <a:rPr lang="en-US" i="1"/>
              <a:t> Toolbox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EC32CA1-3E57-F840-092C-F6F7CA278D98}"/>
              </a:ext>
            </a:extLst>
          </p:cNvPr>
          <p:cNvSpPr/>
          <p:nvPr/>
        </p:nvSpPr>
        <p:spPr>
          <a:xfrm>
            <a:off x="5739209" y="4620332"/>
            <a:ext cx="2025937" cy="903898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rgbClr val="FF9300"/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err="1"/>
              <a:t>SeaDAS</a:t>
            </a:r>
            <a:r>
              <a:rPr lang="en-US" i="1"/>
              <a:t> Processors GUI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FCECC3A-FBB6-1ED1-4649-33026E16FE24}"/>
              </a:ext>
            </a:extLst>
          </p:cNvPr>
          <p:cNvCxnSpPr>
            <a:cxnSpLocks/>
          </p:cNvCxnSpPr>
          <p:nvPr/>
        </p:nvCxnSpPr>
        <p:spPr>
          <a:xfrm>
            <a:off x="2318050" y="4024290"/>
            <a:ext cx="0" cy="585579"/>
          </a:xfrm>
          <a:prstGeom prst="straightConnector1">
            <a:avLst/>
          </a:prstGeom>
          <a:solidFill>
            <a:schemeClr val="accent5"/>
          </a:solidFill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48F44836-6645-DCA2-8560-DA8DC128A5F3}"/>
              </a:ext>
            </a:extLst>
          </p:cNvPr>
          <p:cNvSpPr/>
          <p:nvPr/>
        </p:nvSpPr>
        <p:spPr>
          <a:xfrm>
            <a:off x="8547398" y="5863904"/>
            <a:ext cx="1756955" cy="914400"/>
          </a:xfrm>
          <a:prstGeom prst="rect">
            <a:avLst/>
          </a:prstGeom>
          <a:solidFill>
            <a:schemeClr val="tx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/>
              <a:t>User Terminal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9A33ADC-15DF-1EC5-83AB-9B3DB8E3349E}"/>
              </a:ext>
            </a:extLst>
          </p:cNvPr>
          <p:cNvCxnSpPr>
            <a:cxnSpLocks/>
          </p:cNvCxnSpPr>
          <p:nvPr/>
        </p:nvCxnSpPr>
        <p:spPr>
          <a:xfrm flipH="1" flipV="1">
            <a:off x="9473379" y="5546696"/>
            <a:ext cx="1" cy="317208"/>
          </a:xfrm>
          <a:prstGeom prst="straightConnector1">
            <a:avLst/>
          </a:prstGeom>
          <a:solidFill>
            <a:schemeClr val="accent5"/>
          </a:solidFill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389AD99-BC7E-3983-8894-73A85FC92DAC}"/>
              </a:ext>
            </a:extLst>
          </p:cNvPr>
          <p:cNvSpPr/>
          <p:nvPr/>
        </p:nvSpPr>
        <p:spPr>
          <a:xfrm>
            <a:off x="1412794" y="5863904"/>
            <a:ext cx="1756955" cy="914400"/>
          </a:xfrm>
          <a:prstGeom prst="rect">
            <a:avLst/>
          </a:prstGeom>
          <a:solidFill>
            <a:schemeClr val="tx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/>
              <a:t>User Terminal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73192D8-3BAD-4D22-67A0-15EB699303AC}"/>
              </a:ext>
            </a:extLst>
          </p:cNvPr>
          <p:cNvCxnSpPr>
            <a:cxnSpLocks/>
          </p:cNvCxnSpPr>
          <p:nvPr/>
        </p:nvCxnSpPr>
        <p:spPr>
          <a:xfrm flipH="1" flipV="1">
            <a:off x="2338775" y="5546696"/>
            <a:ext cx="1" cy="317208"/>
          </a:xfrm>
          <a:prstGeom prst="straightConnector1">
            <a:avLst/>
          </a:prstGeom>
          <a:solidFill>
            <a:schemeClr val="accent5"/>
          </a:solidFill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BA033EFF-D8D3-BA95-B8E7-668604E3743E}"/>
              </a:ext>
            </a:extLst>
          </p:cNvPr>
          <p:cNvSpPr/>
          <p:nvPr/>
        </p:nvSpPr>
        <p:spPr>
          <a:xfrm>
            <a:off x="3678168" y="4609868"/>
            <a:ext cx="1756954" cy="914354"/>
          </a:xfrm>
          <a:prstGeom prst="rect">
            <a:avLst/>
          </a:prstGeom>
          <a:solidFill>
            <a:srgbClr val="FF9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/>
              <a:t>GPT Processors</a:t>
            </a:r>
          </a:p>
          <a:p>
            <a:pPr algn="ctr"/>
            <a:r>
              <a:rPr lang="en-US" i="1"/>
              <a:t>GUI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5269D86-6E35-8806-D065-393123C0422B}"/>
              </a:ext>
            </a:extLst>
          </p:cNvPr>
          <p:cNvCxnSpPr>
            <a:cxnSpLocks/>
          </p:cNvCxnSpPr>
          <p:nvPr/>
        </p:nvCxnSpPr>
        <p:spPr>
          <a:xfrm>
            <a:off x="4292783" y="2797058"/>
            <a:ext cx="0" cy="1812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23BE397-5D16-5DF9-32A3-B0867EF8C6D8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3169749" y="5067045"/>
            <a:ext cx="508419" cy="294"/>
          </a:xfrm>
          <a:prstGeom prst="straightConnector1">
            <a:avLst/>
          </a:prstGeom>
          <a:solidFill>
            <a:schemeClr val="accent5"/>
          </a:solidFill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871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942C8-94DF-6042-B585-1D79024DC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01" y="-46830"/>
            <a:ext cx="10427969" cy="1086049"/>
          </a:xfrm>
        </p:spPr>
        <p:txBody>
          <a:bodyPr>
            <a:normAutofit fontScale="90000"/>
          </a:bodyPr>
          <a:lstStyle/>
          <a:p>
            <a:r>
              <a:rPr lang="en-US" sz="3443" dirty="0"/>
              <a:t>SeaDAS Toolbox and SeaDAS Science Processors </a:t>
            </a:r>
            <a:br>
              <a:rPr lang="en-US" sz="3443" dirty="0"/>
            </a:br>
            <a:r>
              <a:rPr lang="en-US" sz="3443" dirty="0"/>
              <a:t>Client-Server Architecture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99514F-E9EE-491F-8475-94EADB468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316" y="1861793"/>
            <a:ext cx="10371754" cy="4614662"/>
          </a:xfrm>
        </p:spPr>
        <p:txBody>
          <a:bodyPr vert="horz" lIns="87440" tIns="43720" rIns="87440" bIns="43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 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F0E1952-2E9D-AA40-A236-0245FBECED85}"/>
              </a:ext>
            </a:extLst>
          </p:cNvPr>
          <p:cNvSpPr/>
          <p:nvPr/>
        </p:nvSpPr>
        <p:spPr>
          <a:xfrm>
            <a:off x="7309984" y="2508219"/>
            <a:ext cx="2713435" cy="2473961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17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599FAC-00EF-4747-BC85-7E334EEDB624}"/>
              </a:ext>
            </a:extLst>
          </p:cNvPr>
          <p:cNvSpPr/>
          <p:nvPr/>
        </p:nvSpPr>
        <p:spPr>
          <a:xfrm>
            <a:off x="7654626" y="4007676"/>
            <a:ext cx="1320722" cy="532916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48" dirty="0"/>
              <a:t>SeaDAS Science Processors Web Services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C07C66B-C4BE-5240-93E8-764640330C79}"/>
              </a:ext>
            </a:extLst>
          </p:cNvPr>
          <p:cNvSpPr/>
          <p:nvPr/>
        </p:nvSpPr>
        <p:spPr>
          <a:xfrm>
            <a:off x="7678387" y="2842834"/>
            <a:ext cx="1256312" cy="62178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48" dirty="0"/>
              <a:t>SeaDAS Science Processors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1C7738E-9ADD-234B-ADB4-46096BFEF8E8}"/>
              </a:ext>
            </a:extLst>
          </p:cNvPr>
          <p:cNvSpPr/>
          <p:nvPr/>
        </p:nvSpPr>
        <p:spPr>
          <a:xfrm>
            <a:off x="9344465" y="3402185"/>
            <a:ext cx="630375" cy="53291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48" dirty="0"/>
              <a:t>File System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0D6BC04-9877-B349-B958-2913549C3712}"/>
              </a:ext>
            </a:extLst>
          </p:cNvPr>
          <p:cNvCxnSpPr>
            <a:cxnSpLocks/>
            <a:stCxn id="21" idx="3"/>
            <a:endCxn id="23" idx="1"/>
          </p:cNvCxnSpPr>
          <p:nvPr/>
        </p:nvCxnSpPr>
        <p:spPr>
          <a:xfrm flipV="1">
            <a:off x="8975348" y="3668644"/>
            <a:ext cx="369117" cy="6054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4768F77-691F-684C-AB09-42F5DF055F7F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8934699" y="3153726"/>
            <a:ext cx="409766" cy="3840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165840E-DB1A-344E-9DA4-DF151BB43BC1}"/>
              </a:ext>
            </a:extLst>
          </p:cNvPr>
          <p:cNvCxnSpPr>
            <a:cxnSpLocks/>
            <a:stCxn id="21" idx="0"/>
            <a:endCxn id="22" idx="2"/>
          </p:cNvCxnSpPr>
          <p:nvPr/>
        </p:nvCxnSpPr>
        <p:spPr>
          <a:xfrm flipH="1" flipV="1">
            <a:off x="8306543" y="3464618"/>
            <a:ext cx="8444" cy="5430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linux-logo.jpg">
            <a:extLst>
              <a:ext uri="{FF2B5EF4-FFF2-40B4-BE49-F238E27FC236}">
                <a16:creationId xmlns:a16="http://schemas.microsoft.com/office/drawing/2014/main" id="{C9B93008-394B-2644-B9AF-91B0323EE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1753" y="4688427"/>
            <a:ext cx="242888" cy="197801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B0DBC6D4-FB49-7246-AD24-9C6B374FA971}"/>
              </a:ext>
            </a:extLst>
          </p:cNvPr>
          <p:cNvGrpSpPr/>
          <p:nvPr/>
        </p:nvGrpSpPr>
        <p:grpSpPr>
          <a:xfrm>
            <a:off x="1411363" y="1300389"/>
            <a:ext cx="2923437" cy="2353016"/>
            <a:chOff x="4086948" y="3040064"/>
            <a:chExt cx="1040871" cy="795282"/>
          </a:xfrm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2BFD5FAF-A500-C548-8526-C8D7B9AFFE0C}"/>
                </a:ext>
              </a:extLst>
            </p:cNvPr>
            <p:cNvSpPr/>
            <p:nvPr/>
          </p:nvSpPr>
          <p:spPr>
            <a:xfrm>
              <a:off x="4086948" y="3040064"/>
              <a:ext cx="1040871" cy="795282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  <a:p>
              <a:pPr algn="ctr"/>
              <a:r>
                <a:rPr lang="en-US" sz="1600" dirty="0"/>
                <a:t>     </a:t>
              </a:r>
              <a:r>
                <a:rPr lang="en-US" sz="1400" dirty="0"/>
                <a:t>Java Process </a:t>
              </a:r>
            </a:p>
            <a:p>
              <a:pPr algn="ctr"/>
              <a:r>
                <a:rPr lang="en-US" sz="1400" dirty="0"/>
                <a:t>API</a:t>
              </a:r>
            </a:p>
          </p:txBody>
        </p:sp>
        <p:pic>
          <p:nvPicPr>
            <p:cNvPr id="30" name="Picture 29" descr="seadas-logo.png">
              <a:extLst>
                <a:ext uri="{FF2B5EF4-FFF2-40B4-BE49-F238E27FC236}">
                  <a16:creationId xmlns:a16="http://schemas.microsoft.com/office/drawing/2014/main" id="{186928D8-036E-B14F-97DB-385FC095E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09285" y="3091136"/>
              <a:ext cx="516294" cy="297488"/>
            </a:xfrm>
            <a:prstGeom prst="rect">
              <a:avLst/>
            </a:prstGeom>
          </p:spPr>
        </p:pic>
        <p:pic>
          <p:nvPicPr>
            <p:cNvPr id="31" name="Picture 30" descr="mac-os-logo.jpg">
              <a:extLst>
                <a:ext uri="{FF2B5EF4-FFF2-40B4-BE49-F238E27FC236}">
                  <a16:creationId xmlns:a16="http://schemas.microsoft.com/office/drawing/2014/main" id="{D1503DCD-34D3-0A48-901F-277A3314D8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08441" y="3693762"/>
              <a:ext cx="143422" cy="107428"/>
            </a:xfrm>
            <a:prstGeom prst="rect">
              <a:avLst/>
            </a:prstGeom>
          </p:spPr>
        </p:pic>
      </p:grpSp>
      <p:pic>
        <p:nvPicPr>
          <p:cNvPr id="32" name="Picture 31" descr="linux-logo.jpg">
            <a:extLst>
              <a:ext uri="{FF2B5EF4-FFF2-40B4-BE49-F238E27FC236}">
                <a16:creationId xmlns:a16="http://schemas.microsoft.com/office/drawing/2014/main" id="{E35B3C1A-F901-394D-BFFC-F224547E9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331" y="3286369"/>
            <a:ext cx="287960" cy="236341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5AB95240-2BEF-A34A-8A06-73F3FB6E3A00}"/>
              </a:ext>
            </a:extLst>
          </p:cNvPr>
          <p:cNvGrpSpPr/>
          <p:nvPr/>
        </p:nvGrpSpPr>
        <p:grpSpPr>
          <a:xfrm>
            <a:off x="1411362" y="4522110"/>
            <a:ext cx="2923438" cy="2204757"/>
            <a:chOff x="4041821" y="3025633"/>
            <a:chExt cx="1040871" cy="795282"/>
          </a:xfrm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66ED4D81-DAC8-4647-BEAB-2D6AC888FB5F}"/>
                </a:ext>
              </a:extLst>
            </p:cNvPr>
            <p:cNvSpPr/>
            <p:nvPr/>
          </p:nvSpPr>
          <p:spPr>
            <a:xfrm>
              <a:off x="4041821" y="3025633"/>
              <a:ext cx="1040871" cy="795282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17" dirty="0"/>
            </a:p>
          </p:txBody>
        </p:sp>
        <p:pic>
          <p:nvPicPr>
            <p:cNvPr id="35" name="Picture 34" descr="seadas-logo.png">
              <a:extLst>
                <a:ext uri="{FF2B5EF4-FFF2-40B4-BE49-F238E27FC236}">
                  <a16:creationId xmlns:a16="http://schemas.microsoft.com/office/drawing/2014/main" id="{A2807C07-C4D0-724D-9D78-E7ABDED361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86386" y="3200566"/>
              <a:ext cx="576928" cy="335006"/>
            </a:xfrm>
            <a:prstGeom prst="rect">
              <a:avLst/>
            </a:prstGeom>
          </p:spPr>
        </p:pic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02E8609C-7D72-9F4E-8B21-EE63BBE227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1435" y="6397984"/>
            <a:ext cx="265167" cy="200884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36EB90A-4811-E54C-84AD-1CA27BE0BD19}"/>
              </a:ext>
            </a:extLst>
          </p:cNvPr>
          <p:cNvCxnSpPr>
            <a:cxnSpLocks/>
            <a:stCxn id="35" idx="3"/>
          </p:cNvCxnSpPr>
          <p:nvPr/>
        </p:nvCxnSpPr>
        <p:spPr>
          <a:xfrm flipV="1">
            <a:off x="3437780" y="4302001"/>
            <a:ext cx="4240607" cy="116944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DB3688F-7518-6042-8DC7-47E4CB542D3C}"/>
              </a:ext>
            </a:extLst>
          </p:cNvPr>
          <p:cNvCxnSpPr>
            <a:cxnSpLocks/>
          </p:cNvCxnSpPr>
          <p:nvPr/>
        </p:nvCxnSpPr>
        <p:spPr>
          <a:xfrm>
            <a:off x="3223964" y="1967576"/>
            <a:ext cx="4409061" cy="213233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mac-os-logo.jpg">
            <a:extLst>
              <a:ext uri="{FF2B5EF4-FFF2-40B4-BE49-F238E27FC236}">
                <a16:creationId xmlns:a16="http://schemas.microsoft.com/office/drawing/2014/main" id="{5F8D59A2-3A96-F84D-843E-4B77D8BD2A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8189" y="4628574"/>
            <a:ext cx="502118" cy="306038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FD531F04-6692-C440-BA4E-B9C78ED91839}"/>
              </a:ext>
            </a:extLst>
          </p:cNvPr>
          <p:cNvSpPr txBox="1"/>
          <p:nvPr/>
        </p:nvSpPr>
        <p:spPr>
          <a:xfrm>
            <a:off x="5482210" y="4895716"/>
            <a:ext cx="1615202" cy="559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765"/>
              <a:t>  Use HTTPS protocol</a:t>
            </a:r>
          </a:p>
          <a:p>
            <a:pPr>
              <a:buFont typeface="Arial"/>
              <a:buChar char="•"/>
            </a:pPr>
            <a:r>
              <a:rPr lang="en-US" sz="765"/>
              <a:t>  Use ClientID and </a:t>
            </a:r>
            <a:r>
              <a:rPr lang="en-US" sz="765" err="1"/>
              <a:t>JobID</a:t>
            </a:r>
            <a:r>
              <a:rPr lang="en-US" sz="765"/>
              <a:t> to manage server side processing </a:t>
            </a:r>
          </a:p>
          <a:p>
            <a:pPr>
              <a:buFont typeface="Arial"/>
              <a:buChar char="•"/>
            </a:pPr>
            <a:endParaRPr lang="en-US" sz="765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CFA018-12FC-3D4F-A275-B78FB9256CBC}"/>
              </a:ext>
            </a:extLst>
          </p:cNvPr>
          <p:cNvSpPr txBox="1"/>
          <p:nvPr/>
        </p:nvSpPr>
        <p:spPr>
          <a:xfrm>
            <a:off x="5482210" y="5454909"/>
            <a:ext cx="1651635" cy="441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765" dirty="0"/>
              <a:t>   A client is identified  using its self-defined </a:t>
            </a:r>
            <a:r>
              <a:rPr lang="en-US" sz="765" dirty="0" err="1"/>
              <a:t>clientID</a:t>
            </a:r>
            <a:r>
              <a:rPr lang="en-US" sz="765" dirty="0"/>
              <a:t> stored in a config file on the client side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A999582-0C8B-6E47-B1AA-655CF14585B5}"/>
              </a:ext>
            </a:extLst>
          </p:cNvPr>
          <p:cNvSpPr/>
          <p:nvPr/>
        </p:nvSpPr>
        <p:spPr>
          <a:xfrm>
            <a:off x="2111974" y="2916693"/>
            <a:ext cx="833254" cy="7112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48" dirty="0"/>
              <a:t>SeaDAS Science  Processors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B06C32B-76AC-A744-AE27-41630565157E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2480007" y="2331680"/>
            <a:ext cx="0" cy="5891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864D0FAD-B06C-6501-3D7A-CFC52F21F8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4283" y="5601148"/>
            <a:ext cx="996889" cy="84275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DD54B7DD-1FDB-CE8D-AB87-040A4242FF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75697" y="5555232"/>
            <a:ext cx="874149" cy="8427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4EF3F9-F47F-B7F1-027B-F79E8AB91209}"/>
              </a:ext>
            </a:extLst>
          </p:cNvPr>
          <p:cNvSpPr txBox="1"/>
          <p:nvPr/>
        </p:nvSpPr>
        <p:spPr>
          <a:xfrm>
            <a:off x="5345292" y="3762279"/>
            <a:ext cx="130433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RESTful API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3F7E3E-3912-BB1E-980F-2DB866148F2F}"/>
              </a:ext>
            </a:extLst>
          </p:cNvPr>
          <p:cNvSpPr txBox="1"/>
          <p:nvPr/>
        </p:nvSpPr>
        <p:spPr>
          <a:xfrm>
            <a:off x="3439789" y="5144558"/>
            <a:ext cx="75629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672273-DC44-040C-E795-2AEE1C6BCDE6}"/>
              </a:ext>
            </a:extLst>
          </p:cNvPr>
          <p:cNvSpPr txBox="1"/>
          <p:nvPr/>
        </p:nvSpPr>
        <p:spPr>
          <a:xfrm>
            <a:off x="3200305" y="1658187"/>
            <a:ext cx="75629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7C72AC-C154-F193-6923-06B38D443290}"/>
              </a:ext>
            </a:extLst>
          </p:cNvPr>
          <p:cNvSpPr txBox="1"/>
          <p:nvPr/>
        </p:nvSpPr>
        <p:spPr>
          <a:xfrm>
            <a:off x="8000924" y="4490612"/>
            <a:ext cx="82093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Server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4FAF67-7616-2400-8225-FBBB5CA0000A}"/>
              </a:ext>
            </a:extLst>
          </p:cNvPr>
          <p:cNvSpPr txBox="1"/>
          <p:nvPr/>
        </p:nvSpPr>
        <p:spPr>
          <a:xfrm>
            <a:off x="7721588" y="2500855"/>
            <a:ext cx="109209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Resource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AD4AB5-38E0-03B3-D507-329ECF0B0434}"/>
              </a:ext>
            </a:extLst>
          </p:cNvPr>
          <p:cNvSpPr txBox="1"/>
          <p:nvPr/>
        </p:nvSpPr>
        <p:spPr>
          <a:xfrm>
            <a:off x="7871734" y="3488836"/>
            <a:ext cx="1267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Java Process </a:t>
            </a:r>
          </a:p>
          <a:p>
            <a:pPr algn="ctr"/>
            <a:r>
              <a:rPr lang="en-US" sz="1200" dirty="0"/>
              <a:t>API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0134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9047FAB-BA66-31D3-37AC-959AEC8743C4}"/>
              </a:ext>
            </a:extLst>
          </p:cNvPr>
          <p:cNvCxnSpPr>
            <a:cxnSpLocks/>
          </p:cNvCxnSpPr>
          <p:nvPr/>
        </p:nvCxnSpPr>
        <p:spPr>
          <a:xfrm flipV="1">
            <a:off x="9975992" y="5444642"/>
            <a:ext cx="1390175" cy="120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200A00D-F2F6-F283-6BC1-2AB1147AF8BA}"/>
              </a:ext>
            </a:extLst>
          </p:cNvPr>
          <p:cNvCxnSpPr>
            <a:cxnSpLocks/>
          </p:cNvCxnSpPr>
          <p:nvPr/>
        </p:nvCxnSpPr>
        <p:spPr>
          <a:xfrm flipV="1">
            <a:off x="9102392" y="5456120"/>
            <a:ext cx="1390175" cy="120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14DC6E2-A555-1A51-78CF-1EB08CEE3137}"/>
              </a:ext>
            </a:extLst>
          </p:cNvPr>
          <p:cNvSpPr/>
          <p:nvPr/>
        </p:nvSpPr>
        <p:spPr>
          <a:xfrm>
            <a:off x="6690081" y="1847054"/>
            <a:ext cx="2600326" cy="3458333"/>
          </a:xfrm>
          <a:prstGeom prst="rect">
            <a:avLst/>
          </a:prstGeom>
          <a:solidFill>
            <a:srgbClr val="FFFBE9"/>
          </a:solidFill>
          <a:ln w="95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34" dirty="0" err="1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SeaDAS</a:t>
            </a:r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Science</a:t>
            </a:r>
          </a:p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Processing Tools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F2A5EE0-B49B-AAB5-F923-FFE5026EDBF4}"/>
              </a:ext>
            </a:extLst>
          </p:cNvPr>
          <p:cNvCxnSpPr>
            <a:cxnSpLocks/>
          </p:cNvCxnSpPr>
          <p:nvPr/>
        </p:nvCxnSpPr>
        <p:spPr>
          <a:xfrm>
            <a:off x="6897687" y="2421156"/>
            <a:ext cx="2234939" cy="0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21354C2-E2AF-2758-81F9-BEABB064597D}"/>
              </a:ext>
            </a:extLst>
          </p:cNvPr>
          <p:cNvCxnSpPr>
            <a:cxnSpLocks/>
          </p:cNvCxnSpPr>
          <p:nvPr/>
        </p:nvCxnSpPr>
        <p:spPr>
          <a:xfrm flipV="1">
            <a:off x="9112895" y="2722586"/>
            <a:ext cx="12722" cy="27455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Cube 75">
            <a:extLst>
              <a:ext uri="{FF2B5EF4-FFF2-40B4-BE49-F238E27FC236}">
                <a16:creationId xmlns:a16="http://schemas.microsoft.com/office/drawing/2014/main" id="{B490BCCC-E803-C626-FF6B-D0EDFD224AE3}"/>
              </a:ext>
            </a:extLst>
          </p:cNvPr>
          <p:cNvSpPr/>
          <p:nvPr/>
        </p:nvSpPr>
        <p:spPr>
          <a:xfrm>
            <a:off x="454968" y="4651880"/>
            <a:ext cx="1984467" cy="1857350"/>
          </a:xfrm>
          <a:prstGeom prst="cube">
            <a:avLst>
              <a:gd name="adj" fmla="val 15786"/>
            </a:avLst>
          </a:prstGeom>
          <a:solidFill>
            <a:srgbClr val="DCFB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3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94580E-650F-03F7-9699-CCC6C38BB702}"/>
              </a:ext>
            </a:extLst>
          </p:cNvPr>
          <p:cNvSpPr/>
          <p:nvPr/>
        </p:nvSpPr>
        <p:spPr>
          <a:xfrm>
            <a:off x="681215" y="5233134"/>
            <a:ext cx="1194680" cy="114499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23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SeaDAS</a:t>
            </a:r>
            <a:r>
              <a:rPr lang="en-US" dirty="0"/>
              <a:t>-OCSSW OB.DAAC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US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Software D</a:t>
            </a:r>
            <a:r>
              <a:rPr lang="en-US" dirty="0">
                <a:solidFill>
                  <a:srgbClr val="0070C0"/>
                </a:solidFill>
              </a:rPr>
              <a:t>ata Flow and Tools</a:t>
            </a:r>
            <a:endParaRPr lang="en-US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DBDD6C7-6133-DA22-F3CE-0B1C72306B8B}"/>
              </a:ext>
            </a:extLst>
          </p:cNvPr>
          <p:cNvSpPr/>
          <p:nvPr/>
        </p:nvSpPr>
        <p:spPr>
          <a:xfrm>
            <a:off x="671634" y="1143627"/>
            <a:ext cx="1287486" cy="578065"/>
          </a:xfrm>
          <a:prstGeom prst="ellipse">
            <a:avLst/>
          </a:prstGeom>
          <a:solidFill>
            <a:srgbClr val="DCFB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Satellite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B625736-8149-1A45-B941-E83B00C3DF53}"/>
              </a:ext>
            </a:extLst>
          </p:cNvPr>
          <p:cNvCxnSpPr>
            <a:cxnSpLocks/>
          </p:cNvCxnSpPr>
          <p:nvPr/>
        </p:nvCxnSpPr>
        <p:spPr>
          <a:xfrm>
            <a:off x="1316460" y="1847523"/>
            <a:ext cx="0" cy="3768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08D2DF3-68EB-71D7-E820-736930D902CB}"/>
              </a:ext>
            </a:extLst>
          </p:cNvPr>
          <p:cNvCxnSpPr>
            <a:cxnSpLocks/>
          </p:cNvCxnSpPr>
          <p:nvPr/>
        </p:nvCxnSpPr>
        <p:spPr>
          <a:xfrm flipH="1">
            <a:off x="2048008" y="1408287"/>
            <a:ext cx="561301" cy="159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rapezoid 32">
            <a:extLst>
              <a:ext uri="{FF2B5EF4-FFF2-40B4-BE49-F238E27FC236}">
                <a16:creationId xmlns:a16="http://schemas.microsoft.com/office/drawing/2014/main" id="{57A4180C-A1AB-13A8-1E44-80543094541E}"/>
              </a:ext>
            </a:extLst>
          </p:cNvPr>
          <p:cNvSpPr/>
          <p:nvPr/>
        </p:nvSpPr>
        <p:spPr>
          <a:xfrm>
            <a:off x="415682" y="2331789"/>
            <a:ext cx="1833782" cy="604340"/>
          </a:xfrm>
          <a:prstGeom prst="trapezoid">
            <a:avLst/>
          </a:prstGeom>
          <a:solidFill>
            <a:srgbClr val="DCFB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Receiving Station</a:t>
            </a:r>
          </a:p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 Provider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42CF4D1-37F8-0166-F0CB-BC18ABE53B83}"/>
              </a:ext>
            </a:extLst>
          </p:cNvPr>
          <p:cNvSpPr/>
          <p:nvPr/>
        </p:nvSpPr>
        <p:spPr>
          <a:xfrm>
            <a:off x="3100782" y="3058989"/>
            <a:ext cx="1387906" cy="363490"/>
          </a:xfrm>
          <a:prstGeom prst="rect">
            <a:avLst/>
          </a:prstGeom>
          <a:solidFill>
            <a:srgbClr val="DCFFE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Geo Files*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7A99773F-5283-10E5-F087-9A4011A2655D}"/>
              </a:ext>
            </a:extLst>
          </p:cNvPr>
          <p:cNvCxnSpPr>
            <a:cxnSpLocks/>
          </p:cNvCxnSpPr>
          <p:nvPr/>
        </p:nvCxnSpPr>
        <p:spPr>
          <a:xfrm>
            <a:off x="1323147" y="2992199"/>
            <a:ext cx="0" cy="268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CD0F3196-F1E1-CF19-8CCC-D59A0886F2EC}"/>
              </a:ext>
            </a:extLst>
          </p:cNvPr>
          <p:cNvSpPr/>
          <p:nvPr/>
        </p:nvSpPr>
        <p:spPr>
          <a:xfrm>
            <a:off x="602287" y="3328264"/>
            <a:ext cx="1466914" cy="793842"/>
          </a:xfrm>
          <a:prstGeom prst="rect">
            <a:avLst/>
          </a:prstGeom>
          <a:solidFill>
            <a:srgbClr val="DCFFE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Level-0 Files*</a:t>
            </a:r>
          </a:p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Level-1A Files*</a:t>
            </a:r>
          </a:p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Level-1B Files*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499E0F9-34FB-2CCF-80DF-46B1D52DC41B}"/>
              </a:ext>
            </a:extLst>
          </p:cNvPr>
          <p:cNvSpPr/>
          <p:nvPr/>
        </p:nvSpPr>
        <p:spPr>
          <a:xfrm>
            <a:off x="3094260" y="2111054"/>
            <a:ext cx="1499661" cy="793843"/>
          </a:xfrm>
          <a:prstGeom prst="rect">
            <a:avLst/>
          </a:prstGeom>
          <a:solidFill>
            <a:srgbClr val="DCFFE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Level-0 Files*</a:t>
            </a:r>
          </a:p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Level-1A Files*</a:t>
            </a:r>
          </a:p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Level-1B Files*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0F9A49A-07EB-A082-C5DC-FFEC92D461CA}"/>
              </a:ext>
            </a:extLst>
          </p:cNvPr>
          <p:cNvSpPr txBox="1"/>
          <p:nvPr/>
        </p:nvSpPr>
        <p:spPr>
          <a:xfrm>
            <a:off x="820011" y="4920670"/>
            <a:ext cx="955141" cy="31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34" dirty="0"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OB.DAAC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1F6029D-D3AD-FBA5-E8EC-5EDEA2D7CF45}"/>
              </a:ext>
            </a:extLst>
          </p:cNvPr>
          <p:cNvSpPr txBox="1"/>
          <p:nvPr/>
        </p:nvSpPr>
        <p:spPr>
          <a:xfrm>
            <a:off x="667439" y="5163071"/>
            <a:ext cx="1250853" cy="31406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41" dirty="0">
                <a:solidFill>
                  <a:srgbClr val="FFFFF5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ODPS</a:t>
            </a:r>
          </a:p>
        </p:txBody>
      </p:sp>
      <p:pic>
        <p:nvPicPr>
          <p:cNvPr id="82" name="Content Placeholder 5" descr="nasa-meatball_transpaent.gif">
            <a:extLst>
              <a:ext uri="{FF2B5EF4-FFF2-40B4-BE49-F238E27FC236}">
                <a16:creationId xmlns:a16="http://schemas.microsoft.com/office/drawing/2014/main" id="{BB18A023-5A31-C6EB-1FC9-836EA8CB35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18" b="-1813"/>
          <a:stretch/>
        </p:blipFill>
        <p:spPr>
          <a:xfrm>
            <a:off x="1831546" y="4981008"/>
            <a:ext cx="274787" cy="241711"/>
          </a:xfrm>
          <a:prstGeom prst="rect">
            <a:avLst/>
          </a:prstGeom>
          <a:ln>
            <a:noFill/>
          </a:ln>
          <a:effectLst/>
        </p:spPr>
      </p:pic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54FCCC75-7ADA-6E5C-2131-A6BDEE5A1CCF}"/>
              </a:ext>
            </a:extLst>
          </p:cNvPr>
          <p:cNvCxnSpPr>
            <a:cxnSpLocks/>
          </p:cNvCxnSpPr>
          <p:nvPr/>
        </p:nvCxnSpPr>
        <p:spPr>
          <a:xfrm>
            <a:off x="1325146" y="4208136"/>
            <a:ext cx="0" cy="3946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rapezoid 88">
            <a:extLst>
              <a:ext uri="{FF2B5EF4-FFF2-40B4-BE49-F238E27FC236}">
                <a16:creationId xmlns:a16="http://schemas.microsoft.com/office/drawing/2014/main" id="{571565B4-9264-E90D-944D-C0DCEC2D594D}"/>
              </a:ext>
            </a:extLst>
          </p:cNvPr>
          <p:cNvSpPr/>
          <p:nvPr/>
        </p:nvSpPr>
        <p:spPr>
          <a:xfrm>
            <a:off x="4537541" y="5969339"/>
            <a:ext cx="1609928" cy="382791"/>
          </a:xfrm>
          <a:prstGeom prst="trapezoid">
            <a:avLst/>
          </a:prstGeom>
          <a:solidFill>
            <a:srgbClr val="DCFB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34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EF350140-0055-C3A7-09D9-987A83C80384}"/>
              </a:ext>
            </a:extLst>
          </p:cNvPr>
          <p:cNvSpPr/>
          <p:nvPr/>
        </p:nvSpPr>
        <p:spPr>
          <a:xfrm>
            <a:off x="2773143" y="5973227"/>
            <a:ext cx="1299971" cy="397989"/>
          </a:xfrm>
          <a:prstGeom prst="rect">
            <a:avLst/>
          </a:prstGeom>
          <a:solidFill>
            <a:srgbClr val="DCFFE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Ancillary Files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F575F28C-3337-70CF-F45A-48B60D84A4DC}"/>
              </a:ext>
            </a:extLst>
          </p:cNvPr>
          <p:cNvCxnSpPr>
            <a:cxnSpLocks/>
          </p:cNvCxnSpPr>
          <p:nvPr/>
        </p:nvCxnSpPr>
        <p:spPr>
          <a:xfrm flipH="1">
            <a:off x="4130169" y="6178944"/>
            <a:ext cx="35832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ADDC54E4-92C3-A31F-B2DE-B97002D74085}"/>
              </a:ext>
            </a:extLst>
          </p:cNvPr>
          <p:cNvSpPr/>
          <p:nvPr/>
        </p:nvSpPr>
        <p:spPr>
          <a:xfrm>
            <a:off x="4554376" y="6001573"/>
            <a:ext cx="1597968" cy="32131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Ancillary Sources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D1A29962-6652-AB53-139B-FC3A4BF6E158}"/>
              </a:ext>
            </a:extLst>
          </p:cNvPr>
          <p:cNvCxnSpPr>
            <a:cxnSpLocks/>
          </p:cNvCxnSpPr>
          <p:nvPr/>
        </p:nvCxnSpPr>
        <p:spPr>
          <a:xfrm>
            <a:off x="4523557" y="3208075"/>
            <a:ext cx="8076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A988ABB7-9D85-0473-7B6F-3725821AD543}"/>
              </a:ext>
            </a:extLst>
          </p:cNvPr>
          <p:cNvCxnSpPr>
            <a:cxnSpLocks/>
          </p:cNvCxnSpPr>
          <p:nvPr/>
        </p:nvCxnSpPr>
        <p:spPr>
          <a:xfrm>
            <a:off x="4666350" y="2483088"/>
            <a:ext cx="6715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8AEE18EB-3421-53D7-1C67-E3888FB201AA}"/>
              </a:ext>
            </a:extLst>
          </p:cNvPr>
          <p:cNvCxnSpPr>
            <a:cxnSpLocks/>
          </p:cNvCxnSpPr>
          <p:nvPr/>
        </p:nvCxnSpPr>
        <p:spPr>
          <a:xfrm flipV="1">
            <a:off x="5340428" y="2476311"/>
            <a:ext cx="0" cy="33474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47B61361-0CB3-7195-D7CC-D26FF5C17761}"/>
              </a:ext>
            </a:extLst>
          </p:cNvPr>
          <p:cNvCxnSpPr>
            <a:cxnSpLocks/>
          </p:cNvCxnSpPr>
          <p:nvPr/>
        </p:nvCxnSpPr>
        <p:spPr>
          <a:xfrm flipH="1">
            <a:off x="2342844" y="6178269"/>
            <a:ext cx="37770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3D1E46BA-7B22-BF21-D4FD-2B3149232431}"/>
              </a:ext>
            </a:extLst>
          </p:cNvPr>
          <p:cNvCxnSpPr>
            <a:cxnSpLocks/>
          </p:cNvCxnSpPr>
          <p:nvPr/>
        </p:nvCxnSpPr>
        <p:spPr>
          <a:xfrm flipV="1">
            <a:off x="2744432" y="2463552"/>
            <a:ext cx="0" cy="32570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AAA4CA8-5B4B-3703-FAFF-E0D9ABDD16E0}"/>
              </a:ext>
            </a:extLst>
          </p:cNvPr>
          <p:cNvCxnSpPr>
            <a:cxnSpLocks/>
          </p:cNvCxnSpPr>
          <p:nvPr/>
        </p:nvCxnSpPr>
        <p:spPr>
          <a:xfrm>
            <a:off x="2375099" y="5720611"/>
            <a:ext cx="3868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FACC67D3-2663-7D86-7A94-809986A2FD41}"/>
              </a:ext>
            </a:extLst>
          </p:cNvPr>
          <p:cNvCxnSpPr>
            <a:cxnSpLocks/>
          </p:cNvCxnSpPr>
          <p:nvPr/>
        </p:nvCxnSpPr>
        <p:spPr>
          <a:xfrm>
            <a:off x="2736898" y="3153645"/>
            <a:ext cx="321699" cy="6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B734181B-65A2-2B71-38DC-7E2BA46BAEA5}"/>
              </a:ext>
            </a:extLst>
          </p:cNvPr>
          <p:cNvCxnSpPr>
            <a:cxnSpLocks/>
          </p:cNvCxnSpPr>
          <p:nvPr/>
        </p:nvCxnSpPr>
        <p:spPr>
          <a:xfrm>
            <a:off x="2732740" y="2463552"/>
            <a:ext cx="321699" cy="6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04953B96-E30C-0A4A-E1C1-911FF1C9D961}"/>
              </a:ext>
            </a:extLst>
          </p:cNvPr>
          <p:cNvCxnSpPr>
            <a:cxnSpLocks/>
          </p:cNvCxnSpPr>
          <p:nvPr/>
        </p:nvCxnSpPr>
        <p:spPr>
          <a:xfrm>
            <a:off x="5340428" y="5823750"/>
            <a:ext cx="442147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5" name="Picture 134" descr="A picture containing blue, porcelain&#10;&#10;Description automatically generated">
            <a:extLst>
              <a:ext uri="{FF2B5EF4-FFF2-40B4-BE49-F238E27FC236}">
                <a16:creationId xmlns:a16="http://schemas.microsoft.com/office/drawing/2014/main" id="{2E9E8BAC-8D99-FB71-A33C-BADA29FD4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8423" y="876129"/>
            <a:ext cx="1007542" cy="100754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0FD9E7B-A5F0-357E-00FD-095AB255246F}"/>
              </a:ext>
            </a:extLst>
          </p:cNvPr>
          <p:cNvSpPr/>
          <p:nvPr/>
        </p:nvSpPr>
        <p:spPr>
          <a:xfrm>
            <a:off x="3097727" y="5185950"/>
            <a:ext cx="1299971" cy="397989"/>
          </a:xfrm>
          <a:prstGeom prst="rect">
            <a:avLst/>
          </a:prstGeom>
          <a:solidFill>
            <a:srgbClr val="DCFFE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Ancillary Files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59BC5C6-1327-B9D9-F777-3D0B62391E26}"/>
              </a:ext>
            </a:extLst>
          </p:cNvPr>
          <p:cNvCxnSpPr>
            <a:cxnSpLocks/>
          </p:cNvCxnSpPr>
          <p:nvPr/>
        </p:nvCxnSpPr>
        <p:spPr>
          <a:xfrm>
            <a:off x="4487991" y="5398411"/>
            <a:ext cx="8524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E6C94F2-8564-D166-6666-5E4F4649ABEF}"/>
              </a:ext>
            </a:extLst>
          </p:cNvPr>
          <p:cNvCxnSpPr>
            <a:cxnSpLocks/>
          </p:cNvCxnSpPr>
          <p:nvPr/>
        </p:nvCxnSpPr>
        <p:spPr>
          <a:xfrm>
            <a:off x="2747501" y="5368772"/>
            <a:ext cx="321699" cy="6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graphic design, graphics, poster, colorfulness&#10;&#10;Description automatically generated">
            <a:extLst>
              <a:ext uri="{FF2B5EF4-FFF2-40B4-BE49-F238E27FC236}">
                <a16:creationId xmlns:a16="http://schemas.microsoft.com/office/drawing/2014/main" id="{E84B73B3-45AE-05A8-34F3-14FFBF1929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534" y="5450975"/>
            <a:ext cx="858252" cy="85825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B1943D2-EF77-D0C5-15FD-B8C628C7C4CA}"/>
              </a:ext>
            </a:extLst>
          </p:cNvPr>
          <p:cNvSpPr txBox="1"/>
          <p:nvPr/>
        </p:nvSpPr>
        <p:spPr>
          <a:xfrm>
            <a:off x="485862" y="6525017"/>
            <a:ext cx="1497526" cy="268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48" dirty="0"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 Mission dependent</a:t>
            </a:r>
          </a:p>
        </p:txBody>
      </p:sp>
      <p:sp>
        <p:nvSpPr>
          <p:cNvPr id="14" name="Snip Same Side Corner Rectangle 13">
            <a:extLst>
              <a:ext uri="{FF2B5EF4-FFF2-40B4-BE49-F238E27FC236}">
                <a16:creationId xmlns:a16="http://schemas.microsoft.com/office/drawing/2014/main" id="{29CC858D-F0DA-735B-9170-8F1276D92F24}"/>
              </a:ext>
            </a:extLst>
          </p:cNvPr>
          <p:cNvSpPr/>
          <p:nvPr/>
        </p:nvSpPr>
        <p:spPr>
          <a:xfrm>
            <a:off x="9816450" y="4701921"/>
            <a:ext cx="1376578" cy="1764912"/>
          </a:xfrm>
          <a:prstGeom prst="snip2SameRect">
            <a:avLst>
              <a:gd name="adj1" fmla="val 50000"/>
              <a:gd name="adj2" fmla="val 0"/>
            </a:avLst>
          </a:prstGeom>
          <a:solidFill>
            <a:srgbClr val="DCFB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3"/>
          </a:p>
        </p:txBody>
      </p:sp>
      <p:pic>
        <p:nvPicPr>
          <p:cNvPr id="15" name="Picture 14" descr="A picture containing graphic design, graphics, poster, colorfulness&#10;&#10;Description automatically generated">
            <a:extLst>
              <a:ext uri="{FF2B5EF4-FFF2-40B4-BE49-F238E27FC236}">
                <a16:creationId xmlns:a16="http://schemas.microsoft.com/office/drawing/2014/main" id="{B0814F24-7EE4-6EC1-33F8-8C329327D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3944" y="5456120"/>
            <a:ext cx="858252" cy="85825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5ED783C-996B-1303-5F27-29EBAEC2342F}"/>
              </a:ext>
            </a:extLst>
          </p:cNvPr>
          <p:cNvCxnSpPr>
            <a:cxnSpLocks/>
          </p:cNvCxnSpPr>
          <p:nvPr/>
        </p:nvCxnSpPr>
        <p:spPr>
          <a:xfrm flipH="1">
            <a:off x="8834049" y="2733558"/>
            <a:ext cx="2864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CA667982-FB7F-6423-A5BB-C74956A9EAB7}"/>
              </a:ext>
            </a:extLst>
          </p:cNvPr>
          <p:cNvSpPr/>
          <p:nvPr/>
        </p:nvSpPr>
        <p:spPr>
          <a:xfrm>
            <a:off x="6897687" y="4664405"/>
            <a:ext cx="1894843" cy="357505"/>
          </a:xfrm>
          <a:prstGeom prst="rect">
            <a:avLst/>
          </a:prstGeom>
          <a:solidFill>
            <a:srgbClr val="FFFBE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Level-3 Mapped Files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9B667B6-E477-0A8A-898A-13DD3C2D837C}"/>
              </a:ext>
            </a:extLst>
          </p:cNvPr>
          <p:cNvSpPr/>
          <p:nvPr/>
        </p:nvSpPr>
        <p:spPr>
          <a:xfrm>
            <a:off x="6912320" y="4131094"/>
            <a:ext cx="1894843" cy="357505"/>
          </a:xfrm>
          <a:prstGeom prst="rect">
            <a:avLst/>
          </a:prstGeom>
          <a:solidFill>
            <a:srgbClr val="DCFFE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Level-3 Binned Files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814E901-37CB-1003-123A-2CB6D062AE76}"/>
              </a:ext>
            </a:extLst>
          </p:cNvPr>
          <p:cNvSpPr/>
          <p:nvPr/>
        </p:nvSpPr>
        <p:spPr>
          <a:xfrm>
            <a:off x="7414418" y="2540841"/>
            <a:ext cx="1387906" cy="363490"/>
          </a:xfrm>
          <a:prstGeom prst="rect">
            <a:avLst/>
          </a:prstGeom>
          <a:solidFill>
            <a:srgbClr val="DCFFE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Geo Files*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0B1397D-E741-09B8-24F3-39FF1921B1A4}"/>
              </a:ext>
            </a:extLst>
          </p:cNvPr>
          <p:cNvSpPr/>
          <p:nvPr/>
        </p:nvSpPr>
        <p:spPr>
          <a:xfrm>
            <a:off x="7310230" y="3058989"/>
            <a:ext cx="1496932" cy="363490"/>
          </a:xfrm>
          <a:prstGeom prst="rect">
            <a:avLst/>
          </a:prstGeom>
          <a:solidFill>
            <a:srgbClr val="DCFFE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Level-1B Files*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CBAFA38-6E18-8B1D-72B2-5D399833C7C8}"/>
              </a:ext>
            </a:extLst>
          </p:cNvPr>
          <p:cNvSpPr/>
          <p:nvPr/>
        </p:nvSpPr>
        <p:spPr>
          <a:xfrm>
            <a:off x="7310230" y="3586661"/>
            <a:ext cx="1496932" cy="363490"/>
          </a:xfrm>
          <a:prstGeom prst="rect">
            <a:avLst/>
          </a:prstGeom>
          <a:solidFill>
            <a:srgbClr val="DCFFE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Level-2 Files*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0126F0D-3EAB-9D7C-04F5-90B67DA18178}"/>
              </a:ext>
            </a:extLst>
          </p:cNvPr>
          <p:cNvCxnSpPr>
            <a:cxnSpLocks/>
          </p:cNvCxnSpPr>
          <p:nvPr/>
        </p:nvCxnSpPr>
        <p:spPr>
          <a:xfrm flipH="1">
            <a:off x="8842146" y="3259814"/>
            <a:ext cx="2864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B0E4F87-251F-1098-2BBD-CF08A59260E9}"/>
              </a:ext>
            </a:extLst>
          </p:cNvPr>
          <p:cNvCxnSpPr>
            <a:cxnSpLocks/>
          </p:cNvCxnSpPr>
          <p:nvPr/>
        </p:nvCxnSpPr>
        <p:spPr>
          <a:xfrm flipH="1">
            <a:off x="8846194" y="3765830"/>
            <a:ext cx="2864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061CAA8-A5D3-2E80-7F10-FB1D765071BB}"/>
              </a:ext>
            </a:extLst>
          </p:cNvPr>
          <p:cNvCxnSpPr>
            <a:cxnSpLocks/>
          </p:cNvCxnSpPr>
          <p:nvPr/>
        </p:nvCxnSpPr>
        <p:spPr>
          <a:xfrm flipH="1">
            <a:off x="8846194" y="4300182"/>
            <a:ext cx="2864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748921D-AD51-40E7-65E1-1808EFF6E3F8}"/>
              </a:ext>
            </a:extLst>
          </p:cNvPr>
          <p:cNvCxnSpPr>
            <a:cxnSpLocks/>
          </p:cNvCxnSpPr>
          <p:nvPr/>
        </p:nvCxnSpPr>
        <p:spPr>
          <a:xfrm flipH="1">
            <a:off x="8846194" y="4830487"/>
            <a:ext cx="2864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006E269-AC3A-9694-B18D-65275330C70D}"/>
              </a:ext>
            </a:extLst>
          </p:cNvPr>
          <p:cNvCxnSpPr>
            <a:cxnSpLocks/>
          </p:cNvCxnSpPr>
          <p:nvPr/>
        </p:nvCxnSpPr>
        <p:spPr>
          <a:xfrm>
            <a:off x="5063284" y="4814934"/>
            <a:ext cx="2646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4D78E78-AA9B-1C84-BB58-18E4EBF47DF9}"/>
              </a:ext>
            </a:extLst>
          </p:cNvPr>
          <p:cNvCxnSpPr>
            <a:cxnSpLocks/>
          </p:cNvCxnSpPr>
          <p:nvPr/>
        </p:nvCxnSpPr>
        <p:spPr>
          <a:xfrm>
            <a:off x="5063285" y="4288530"/>
            <a:ext cx="2857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D586A0A-5796-C122-779C-A28935B2D230}"/>
              </a:ext>
            </a:extLst>
          </p:cNvPr>
          <p:cNvCxnSpPr>
            <a:cxnSpLocks/>
          </p:cNvCxnSpPr>
          <p:nvPr/>
        </p:nvCxnSpPr>
        <p:spPr>
          <a:xfrm>
            <a:off x="4666349" y="3749519"/>
            <a:ext cx="6615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D6C5189-8962-FA78-0754-19E2ABB3C328}"/>
              </a:ext>
            </a:extLst>
          </p:cNvPr>
          <p:cNvCxnSpPr>
            <a:cxnSpLocks/>
          </p:cNvCxnSpPr>
          <p:nvPr/>
        </p:nvCxnSpPr>
        <p:spPr>
          <a:xfrm>
            <a:off x="2740433" y="4270037"/>
            <a:ext cx="321699" cy="6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F615173-7B7A-26C3-6A11-E54FAC5B4CC3}"/>
              </a:ext>
            </a:extLst>
          </p:cNvPr>
          <p:cNvCxnSpPr>
            <a:cxnSpLocks/>
          </p:cNvCxnSpPr>
          <p:nvPr/>
        </p:nvCxnSpPr>
        <p:spPr>
          <a:xfrm>
            <a:off x="2743969" y="4845901"/>
            <a:ext cx="321699" cy="6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5635EC6-4E98-9590-B2D7-B9C248AD5D14}"/>
              </a:ext>
            </a:extLst>
          </p:cNvPr>
          <p:cNvCxnSpPr>
            <a:cxnSpLocks/>
          </p:cNvCxnSpPr>
          <p:nvPr/>
        </p:nvCxnSpPr>
        <p:spPr>
          <a:xfrm>
            <a:off x="2743965" y="3680044"/>
            <a:ext cx="321699" cy="6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FD04D75-87EB-C9CB-6F75-E8B40C1C5B9C}"/>
              </a:ext>
            </a:extLst>
          </p:cNvPr>
          <p:cNvSpPr txBox="1"/>
          <p:nvPr/>
        </p:nvSpPr>
        <p:spPr>
          <a:xfrm>
            <a:off x="10051658" y="5062231"/>
            <a:ext cx="859559" cy="31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34" dirty="0"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57B442-A7AA-DE0D-2CE4-E49EBDA8F891}"/>
              </a:ext>
            </a:extLst>
          </p:cNvPr>
          <p:cNvSpPr/>
          <p:nvPr/>
        </p:nvSpPr>
        <p:spPr>
          <a:xfrm>
            <a:off x="7633223" y="6174297"/>
            <a:ext cx="1547745" cy="382791"/>
          </a:xfrm>
          <a:prstGeom prst="rect">
            <a:avLst/>
          </a:prstGeom>
          <a:solidFill>
            <a:srgbClr val="DCFFE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 err="1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SeaBASS</a:t>
            </a:r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Files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320C656-8845-7E32-E2DF-6642FA24785F}"/>
              </a:ext>
            </a:extLst>
          </p:cNvPr>
          <p:cNvCxnSpPr>
            <a:cxnSpLocks/>
          </p:cNvCxnSpPr>
          <p:nvPr/>
        </p:nvCxnSpPr>
        <p:spPr>
          <a:xfrm>
            <a:off x="2167922" y="6522211"/>
            <a:ext cx="5383243" cy="136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01BB5DF-1D57-780C-DCD0-85CDDA597E8C}"/>
              </a:ext>
            </a:extLst>
          </p:cNvPr>
          <p:cNvCxnSpPr>
            <a:cxnSpLocks/>
          </p:cNvCxnSpPr>
          <p:nvPr/>
        </p:nvCxnSpPr>
        <p:spPr>
          <a:xfrm>
            <a:off x="9280951" y="6291867"/>
            <a:ext cx="47142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4090C02-C638-97AB-7D83-5311CF4C208D}"/>
              </a:ext>
            </a:extLst>
          </p:cNvPr>
          <p:cNvCxnSpPr>
            <a:cxnSpLocks/>
          </p:cNvCxnSpPr>
          <p:nvPr/>
        </p:nvCxnSpPr>
        <p:spPr>
          <a:xfrm flipH="1">
            <a:off x="9237173" y="6424437"/>
            <a:ext cx="477239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7877B601-84AB-59D1-743C-018A21126078}"/>
              </a:ext>
            </a:extLst>
          </p:cNvPr>
          <p:cNvSpPr/>
          <p:nvPr/>
        </p:nvSpPr>
        <p:spPr>
          <a:xfrm>
            <a:off x="3103747" y="4131094"/>
            <a:ext cx="1894843" cy="357505"/>
          </a:xfrm>
          <a:prstGeom prst="rect">
            <a:avLst/>
          </a:prstGeom>
          <a:solidFill>
            <a:srgbClr val="DCFFE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Level-3 Binned Files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275EF0E-B7F5-9C1F-A3AE-BEE128918D63}"/>
              </a:ext>
            </a:extLst>
          </p:cNvPr>
          <p:cNvSpPr/>
          <p:nvPr/>
        </p:nvSpPr>
        <p:spPr>
          <a:xfrm>
            <a:off x="3087600" y="4670260"/>
            <a:ext cx="1894843" cy="357505"/>
          </a:xfrm>
          <a:prstGeom prst="rect">
            <a:avLst/>
          </a:prstGeom>
          <a:solidFill>
            <a:srgbClr val="FFFBE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Level-3 Mapped Files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43C7229-3381-B795-C3D3-D564C80E58A0}"/>
              </a:ext>
            </a:extLst>
          </p:cNvPr>
          <p:cNvSpPr/>
          <p:nvPr/>
        </p:nvSpPr>
        <p:spPr>
          <a:xfrm>
            <a:off x="3094259" y="3586659"/>
            <a:ext cx="1496932" cy="363490"/>
          </a:xfrm>
          <a:prstGeom prst="rect">
            <a:avLst/>
          </a:prstGeom>
          <a:solidFill>
            <a:srgbClr val="DCFFE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Level-2 Files*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FB8B6E-9DB1-5303-28A8-E4349C0BE5E1}"/>
              </a:ext>
            </a:extLst>
          </p:cNvPr>
          <p:cNvSpPr/>
          <p:nvPr/>
        </p:nvSpPr>
        <p:spPr>
          <a:xfrm>
            <a:off x="9519931" y="3934602"/>
            <a:ext cx="1543495" cy="515387"/>
          </a:xfrm>
          <a:prstGeom prst="rect">
            <a:avLst/>
          </a:prstGeom>
          <a:solidFill>
            <a:srgbClr val="FFFBE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ESA SNAP Processing Tools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8343FB8-A71C-0E63-95DE-26310F478E4C}"/>
              </a:ext>
            </a:extLst>
          </p:cNvPr>
          <p:cNvCxnSpPr>
            <a:cxnSpLocks/>
          </p:cNvCxnSpPr>
          <p:nvPr/>
        </p:nvCxnSpPr>
        <p:spPr>
          <a:xfrm flipH="1">
            <a:off x="11086996" y="4152957"/>
            <a:ext cx="27472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AEC826A-4C0B-5A1B-2764-C72F8366568E}"/>
              </a:ext>
            </a:extLst>
          </p:cNvPr>
          <p:cNvCxnSpPr>
            <a:cxnSpLocks/>
          </p:cNvCxnSpPr>
          <p:nvPr/>
        </p:nvCxnSpPr>
        <p:spPr>
          <a:xfrm flipH="1">
            <a:off x="11086997" y="2563936"/>
            <a:ext cx="27472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CD876BE-09DF-F3FB-6FD8-787CDE3B330A}"/>
              </a:ext>
            </a:extLst>
          </p:cNvPr>
          <p:cNvCxnSpPr>
            <a:cxnSpLocks/>
          </p:cNvCxnSpPr>
          <p:nvPr/>
        </p:nvCxnSpPr>
        <p:spPr>
          <a:xfrm flipV="1">
            <a:off x="11361726" y="2552277"/>
            <a:ext cx="0" cy="28916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98E27129-FA3B-CBB5-4D01-ECB350ECBCFD}"/>
              </a:ext>
            </a:extLst>
          </p:cNvPr>
          <p:cNvSpPr/>
          <p:nvPr/>
        </p:nvSpPr>
        <p:spPr>
          <a:xfrm>
            <a:off x="9501736" y="1178153"/>
            <a:ext cx="1562084" cy="2564572"/>
          </a:xfrm>
          <a:prstGeom prst="rect">
            <a:avLst/>
          </a:prstGeom>
          <a:solidFill>
            <a:srgbClr val="FFFBE9"/>
          </a:solidFill>
          <a:ln w="95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34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AD76CC2-2EDA-3123-E3B7-5B1723566CF7}"/>
              </a:ext>
            </a:extLst>
          </p:cNvPr>
          <p:cNvCxnSpPr>
            <a:cxnSpLocks/>
          </p:cNvCxnSpPr>
          <p:nvPr/>
        </p:nvCxnSpPr>
        <p:spPr>
          <a:xfrm>
            <a:off x="9628166" y="2003560"/>
            <a:ext cx="1330285" cy="0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AB5F5B26-8D80-6271-A367-6E924BF57988}"/>
              </a:ext>
            </a:extLst>
          </p:cNvPr>
          <p:cNvSpPr/>
          <p:nvPr/>
        </p:nvSpPr>
        <p:spPr>
          <a:xfrm>
            <a:off x="9526662" y="1185583"/>
            <a:ext cx="1529651" cy="2564573"/>
          </a:xfrm>
          <a:prstGeom prst="rect">
            <a:avLst/>
          </a:prstGeom>
          <a:noFill/>
          <a:ln w="508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34" dirty="0" err="1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SeaDAS</a:t>
            </a:r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 Image</a:t>
            </a:r>
          </a:p>
          <a:p>
            <a:pPr algn="ctr"/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Analysis Tools</a:t>
            </a:r>
          </a:p>
          <a:p>
            <a:pPr algn="ctr"/>
            <a:endParaRPr lang="en-US" sz="1434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18599" indent="-218599">
              <a:buFont typeface="Courier New" panose="02070309020205020404" pitchFamily="49" charset="0"/>
              <a:buChar char="o"/>
            </a:pPr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Imagery</a:t>
            </a:r>
          </a:p>
          <a:p>
            <a:pPr marL="218599" indent="-218599">
              <a:buFont typeface="Courier New" panose="02070309020205020404" pitchFamily="49" charset="0"/>
              <a:buChar char="o"/>
            </a:pPr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Masking</a:t>
            </a:r>
          </a:p>
          <a:p>
            <a:pPr marL="218599" indent="-218599">
              <a:buFont typeface="Courier New" panose="02070309020205020404" pitchFamily="49" charset="0"/>
              <a:buChar char="o"/>
            </a:pPr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Mapping</a:t>
            </a:r>
          </a:p>
          <a:p>
            <a:pPr marL="218599" indent="-218599">
              <a:buFont typeface="Courier New" panose="02070309020205020404" pitchFamily="49" charset="0"/>
              <a:buChar char="o"/>
            </a:pPr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Aggregation</a:t>
            </a:r>
          </a:p>
          <a:p>
            <a:pPr marL="218599" indent="-218599">
              <a:buFont typeface="Courier New" panose="02070309020205020404" pitchFamily="49" charset="0"/>
              <a:buChar char="o"/>
            </a:pPr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Algorithms</a:t>
            </a:r>
          </a:p>
          <a:p>
            <a:pPr marL="218599" indent="-218599">
              <a:buFont typeface="Courier New" panose="02070309020205020404" pitchFamily="49" charset="0"/>
              <a:buChar char="o"/>
            </a:pPr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Analysis</a:t>
            </a:r>
          </a:p>
          <a:p>
            <a:pPr marL="218599" indent="-218599">
              <a:buFont typeface="Courier New" panose="02070309020205020404" pitchFamily="49" charset="0"/>
              <a:buChar char="o"/>
            </a:pPr>
            <a:r>
              <a:rPr lang="en-US" sz="1434" dirty="0">
                <a:solidFill>
                  <a:schemeClr val="tx1"/>
                </a:solidFill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Statistics</a:t>
            </a:r>
          </a:p>
          <a:p>
            <a:pPr marL="218599" indent="-218599">
              <a:buFont typeface="Courier New" panose="02070309020205020404" pitchFamily="49" charset="0"/>
              <a:buChar char="o"/>
            </a:pPr>
            <a:endParaRPr lang="en-US" sz="1434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18599" indent="-218599">
              <a:buFont typeface="Courier New" panose="02070309020205020404" pitchFamily="49" charset="0"/>
              <a:buChar char="o"/>
            </a:pPr>
            <a:endParaRPr lang="en-US" sz="1434" dirty="0">
              <a:solidFill>
                <a:schemeClr val="tx1"/>
              </a:solidFill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0C2D2D-C885-CEF0-8DFC-BDC188C1E256}"/>
              </a:ext>
            </a:extLst>
          </p:cNvPr>
          <p:cNvSpPr txBox="1"/>
          <p:nvPr/>
        </p:nvSpPr>
        <p:spPr>
          <a:xfrm>
            <a:off x="2915356" y="3713595"/>
            <a:ext cx="583071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Times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062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87A226-8A31-EF01-8B2C-C60AE0B03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latin typeface="-apple-system"/>
              </a:rPr>
              <a:t>Visualization and analysis of PACE data (OCI, </a:t>
            </a:r>
            <a:r>
              <a:rPr lang="en-US" b="0" i="0" dirty="0" err="1">
                <a:solidFill>
                  <a:srgbClr val="1F2328"/>
                </a:solidFill>
                <a:effectLst/>
                <a:latin typeface="-apple-system"/>
              </a:rPr>
              <a:t>SPEXone</a:t>
            </a:r>
            <a:r>
              <a:rPr lang="en-US" b="0" i="0" dirty="0">
                <a:solidFill>
                  <a:srgbClr val="1F2328"/>
                </a:solidFill>
                <a:effectLst/>
                <a:latin typeface="-apple-system"/>
              </a:rPr>
              <a:t>, and HARP2) is now supported.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PACE OCI files are now supported.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PACE </a:t>
            </a:r>
            <a:r>
              <a:rPr lang="en-US" b="0" i="0" dirty="0" err="1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SPEXOne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 L1C files are now supported (L1B files are viewable but as generic </a:t>
            </a:r>
            <a:r>
              <a:rPr lang="en-US" b="0" i="0" dirty="0" err="1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NetCDF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 files).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PACE HARP2 L1C files are now supported (L1B files are viewable but as generic </a:t>
            </a:r>
            <a:r>
              <a:rPr lang="en-US" b="0" i="0" dirty="0" err="1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NetCDF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 files).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1F2328"/>
              </a:solidFill>
              <a:effectLst/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latin typeface="-apple-system"/>
              </a:rPr>
              <a:t>Science processing of PACE OCI Data is now supported.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latin typeface="-apple-system"/>
              </a:rPr>
              <a:t>New tools added are: Angular View, Image Animator, Annotation Metadata, Spectrum View and the Soft Button user assignable feature.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latin typeface="-apple-system"/>
              </a:rPr>
              <a:t>Preferences pages and new fields have been added for many of the science processing tools.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latin typeface="-apple-system"/>
              </a:rPr>
              <a:t>GUI support for several new science processing tools have been added.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latin typeface="-apple-system"/>
              </a:rPr>
              <a:t>Mac OS Ventura and the Mac M1/M2 chip is supported.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F2328"/>
                </a:solidFill>
                <a:effectLst/>
                <a:latin typeface="-apple-system"/>
              </a:rPr>
              <a:t>Docker </a:t>
            </a:r>
            <a:r>
              <a:rPr lang="en-US" b="0" i="0">
                <a:solidFill>
                  <a:srgbClr val="1F2328"/>
                </a:solidFill>
                <a:effectLst/>
                <a:latin typeface="-apple-system"/>
              </a:rPr>
              <a:t>image </a:t>
            </a:r>
            <a:r>
              <a:rPr lang="en-US">
                <a:solidFill>
                  <a:srgbClr val="1F2328"/>
                </a:solidFill>
                <a:latin typeface="-apple-system"/>
              </a:rPr>
              <a:t>is</a:t>
            </a:r>
            <a:r>
              <a:rPr lang="en-US" b="0" i="0">
                <a:solidFill>
                  <a:srgbClr val="1F2328"/>
                </a:solidFill>
                <a:effectLst/>
                <a:latin typeface="-apple-system"/>
              </a:rPr>
              <a:t> </a:t>
            </a:r>
            <a:r>
              <a:rPr lang="en-US" b="0" i="0" dirty="0">
                <a:solidFill>
                  <a:srgbClr val="1F2328"/>
                </a:solidFill>
                <a:effectLst/>
                <a:latin typeface="-apple-system"/>
              </a:rPr>
              <a:t>available to support science processing on Windows.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28A15-DC1B-3B76-C84B-1F1354B60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SeaDAS Updates Overview</a:t>
            </a:r>
          </a:p>
        </p:txBody>
      </p:sp>
    </p:spTree>
    <p:extLst>
      <p:ext uri="{BB962C8B-B14F-4D97-AF65-F5344CB8AC3E}">
        <p14:creationId xmlns:p14="http://schemas.microsoft.com/office/powerpoint/2010/main" val="3695454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A67053-5302-B808-DEB6-B8F9D0285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Angular View Tool: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enables a plot of values across data at different angles (view angle, sensor zenith angle, sensor azimuth angle and scattering angle).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Annotation Metadata Tool: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enables adding metadata and custom annotations to a scene image.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Bathymetry Mask Tool: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create a bathymetry band and mask in a file.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Color Bar Legend Tool: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creates a legend of the color palette and it's corresponding data values.</a:t>
            </a: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Color Manager Tool: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controls the color palette, along with its range and scaling, being applied to an image.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Image Animator Tool: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can create an animation of: scene images, Angular View plots and Spectrum View plots.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Image Export: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exports scene view images to a file.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Image View:</a:t>
            </a:r>
            <a:r>
              <a:rPr lang="en-US" b="0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US" b="0" i="1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This tool creates a scene image view window of a band.</a:t>
            </a: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1F2328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DF1D43-797D-5764-F3A2-4CF472DC3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1F2328"/>
                </a:solidFill>
                <a:effectLst/>
                <a:highlight>
                  <a:srgbClr val="FFFFFF"/>
                </a:highlight>
                <a:latin typeface="-apple-system"/>
              </a:rPr>
              <a:t>General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774609"/>
      </p:ext>
    </p:extLst>
  </p:cSld>
  <p:clrMapOvr>
    <a:masterClrMapping/>
  </p:clrMapOvr>
</p:sld>
</file>

<file path=ppt/theme/theme1.xml><?xml version="1.0" encoding="utf-8"?>
<a:theme xmlns:a="http://schemas.openxmlformats.org/drawingml/2006/main" name="SeaDAS_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D1E2BB92CBC144967077C2021A537D" ma:contentTypeVersion="12" ma:contentTypeDescription="Create a new document." ma:contentTypeScope="" ma:versionID="4576c9e0d70accf88c51e4267662ad19">
  <xsd:schema xmlns:xsd="http://www.w3.org/2001/XMLSchema" xmlns:xs="http://www.w3.org/2001/XMLSchema" xmlns:p="http://schemas.microsoft.com/office/2006/metadata/properties" xmlns:ns3="c852713b-0caa-4ac0-ba75-048f00e27b76" xmlns:ns4="a3f7648c-ef34-4383-9913-3e4132c38d7f" targetNamespace="http://schemas.microsoft.com/office/2006/metadata/properties" ma:root="true" ma:fieldsID="821a77a26c4dcbcbcb71546822d534eb" ns3:_="" ns4:_="">
    <xsd:import namespace="c852713b-0caa-4ac0-ba75-048f00e27b76"/>
    <xsd:import namespace="a3f7648c-ef34-4383-9913-3e4132c38d7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52713b-0caa-4ac0-ba75-048f00e27b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7648c-ef34-4383-9913-3e4132c38d7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852713b-0caa-4ac0-ba75-048f00e27b7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702D5B-561D-4F6A-8B03-24E9BFE823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52713b-0caa-4ac0-ba75-048f00e27b76"/>
    <ds:schemaRef ds:uri="a3f7648c-ef34-4383-9913-3e4132c38d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041C7B4-7EA7-481C-9F81-A4A30856DC70}">
  <ds:schemaRefs>
    <ds:schemaRef ds:uri="http://purl.org/dc/elements/1.1/"/>
    <ds:schemaRef ds:uri="c852713b-0caa-4ac0-ba75-048f00e27b76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a3f7648c-ef34-4383-9913-3e4132c38d7f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AB61624-10AA-4732-97DB-8E14C3E11E19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005d458-45be-48ae-8140-d43da96dd17b}" enabled="0" method="" siteId="{7005d458-45be-48ae-8140-d43da96dd17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{12075C75-672B-8B47-9829-AAB22D78538B}tf16401378</Template>
  <TotalTime>8115</TotalTime>
  <Words>1207</Words>
  <Application>Microsoft Macintosh PowerPoint</Application>
  <PresentationFormat>Custom</PresentationFormat>
  <Paragraphs>211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-apple-system</vt:lpstr>
      <vt:lpstr>Arial</vt:lpstr>
      <vt:lpstr>Calibri</vt:lpstr>
      <vt:lpstr>Courier New</vt:lpstr>
      <vt:lpstr>Eurostile</vt:lpstr>
      <vt:lpstr>Franklin Gothic Book</vt:lpstr>
      <vt:lpstr>Palatino</vt:lpstr>
      <vt:lpstr>Roboto</vt:lpstr>
      <vt:lpstr>Tahoma</vt:lpstr>
      <vt:lpstr>Times</vt:lpstr>
      <vt:lpstr>Wingdings</vt:lpstr>
      <vt:lpstr>SeaDAS_Training</vt:lpstr>
      <vt:lpstr>PowerPoint Presentation</vt:lpstr>
      <vt:lpstr>PowerPoint Presentation</vt:lpstr>
      <vt:lpstr>Agenda</vt:lpstr>
      <vt:lpstr> SeaDAS Overview</vt:lpstr>
      <vt:lpstr>SeaDAS Architecture</vt:lpstr>
      <vt:lpstr>SeaDAS Toolbox and SeaDAS Science Processors  Client-Server Architecture</vt:lpstr>
      <vt:lpstr>SeaDAS-OCSSW OB.DAAC: Software Data Flow and Tools</vt:lpstr>
      <vt:lpstr>SeaDAS Updates Overview</vt:lpstr>
      <vt:lpstr>General Tools</vt:lpstr>
      <vt:lpstr>General Tools</vt:lpstr>
      <vt:lpstr>Updated GUI support of the SeaDAS science processors (OCSSW)</vt:lpstr>
      <vt:lpstr>Future Plans and Upcoming Workshops</vt:lpstr>
      <vt:lpstr>SeaDAS Support</vt:lpstr>
      <vt:lpstr> </vt:lpstr>
    </vt:vector>
  </TitlesOfParts>
  <Manager/>
  <Company>NASA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SeaDAS Training Course</dc:title>
  <dc:subject/>
  <dc:creator>Daniel Knowles</dc:creator>
  <cp:keywords/>
  <dc:description/>
  <cp:lastModifiedBy>Scott, Alicia M. (GSFC-616.0)[Science Application International Corp.]</cp:lastModifiedBy>
  <cp:revision>13</cp:revision>
  <cp:lastPrinted>2017-05-08T15:33:07Z</cp:lastPrinted>
  <dcterms:created xsi:type="dcterms:W3CDTF">2014-10-20T20:15:55Z</dcterms:created>
  <dcterms:modified xsi:type="dcterms:W3CDTF">2024-05-30T14:03:56Z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0x0101002BD1E2BB92CBC144967077C2021A537D</vt:lpwstr>
  </property>
</Properties>
</file>