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7"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jimcollins.com/concepts/the-flywheel.html" TargetMode="Externa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62cd94a96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62cd94a96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Good morning! </a:t>
            </a:r>
            <a:endParaRPr/>
          </a:p>
          <a:p>
            <a:pPr indent="0" lvl="0" marL="0" rtl="0" algn="l">
              <a:spcBef>
                <a:spcPts val="0"/>
              </a:spcBef>
              <a:spcAft>
                <a:spcPts val="0"/>
              </a:spcAft>
              <a:buNone/>
            </a:pPr>
            <a:r>
              <a:rPr lang="en"/>
              <a:t>CDDIS User Working Group - NASA Crustal Dynamics Data Information System (CDDIS)</a:t>
            </a:r>
            <a:endParaRPr/>
          </a:p>
          <a:p>
            <a:pPr indent="0" lvl="0" marL="0" rtl="0" algn="l">
              <a:spcBef>
                <a:spcPts val="0"/>
              </a:spcBef>
              <a:spcAft>
                <a:spcPts val="0"/>
              </a:spcAft>
              <a:buNone/>
            </a:pPr>
            <a:r>
              <a:rPr lang="en"/>
              <a:t>NOAA </a:t>
            </a:r>
            <a:r>
              <a:rPr lang="en"/>
              <a:t>2024 Enterprise Data Management Workshop (EDMW)</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2e15394527a_0_1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2e15394527a_0_1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2e15394527a_0_2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2e15394527a_0_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a:solidFill>
                  <a:schemeClr val="dk1"/>
                </a:solidFill>
              </a:rPr>
              <a:t> 1) simplest way without using Dask, you don’t open files as a full fileset, then you’re only working on a file that was recently opened so won’t run out. Processing would still be serial. Loop through “for granule in results”...</a:t>
            </a:r>
            <a:endParaRPr b="1">
              <a:solidFill>
                <a:schemeClr val="dk1"/>
              </a:solidFill>
            </a:endParaRPr>
          </a:p>
          <a:p>
            <a:pPr indent="0" lvl="0" marL="0" rtl="0" algn="l">
              <a:lnSpc>
                <a:spcPct val="115000"/>
              </a:lnSpc>
              <a:spcBef>
                <a:spcPts val="0"/>
              </a:spcBef>
              <a:spcAft>
                <a:spcPts val="0"/>
              </a:spcAft>
              <a:buClr>
                <a:schemeClr val="dk1"/>
              </a:buClr>
              <a:buSzPts val="1100"/>
              <a:buFont typeface="Arial"/>
              <a:buNone/>
            </a:pPr>
            <a:r>
              <a:rPr b="1" lang="en">
                <a:solidFill>
                  <a:schemeClr val="dk1"/>
                </a:solidFill>
              </a:rPr>
              <a:t>You’ll see a lot of progress bars. You’re creating a session within the loop</a:t>
            </a:r>
            <a:endParaRPr b="1">
              <a:solidFill>
                <a:schemeClr val="dk1"/>
              </a:solidFill>
            </a:endParaRPr>
          </a:p>
          <a:p>
            <a:pPr indent="0" lvl="0" marL="0" rtl="0" algn="l">
              <a:lnSpc>
                <a:spcPct val="115000"/>
              </a:lnSpc>
              <a:spcBef>
                <a:spcPts val="0"/>
              </a:spcBef>
              <a:spcAft>
                <a:spcPts val="0"/>
              </a:spcAft>
              <a:buClr>
                <a:schemeClr val="dk1"/>
              </a:buClr>
              <a:buSzPts val="1100"/>
              <a:buFont typeface="Arial"/>
              <a:buNone/>
            </a:pPr>
            <a:r>
              <a:rPr b="1" lang="en">
                <a:solidFill>
                  <a:schemeClr val="dk1"/>
                </a:solidFill>
              </a:rPr>
              <a:t>earthaccess.login() doesn’t expire after an hour - could do this at the top.</a:t>
            </a:r>
            <a:endParaRPr b="1">
              <a:solidFill>
                <a:schemeClr val="dk1"/>
              </a:solidFill>
            </a:endParaRPr>
          </a:p>
          <a:p>
            <a:pPr indent="0" lvl="0" marL="0" rtl="0" algn="l">
              <a:lnSpc>
                <a:spcPct val="115000"/>
              </a:lnSpc>
              <a:spcBef>
                <a:spcPts val="0"/>
              </a:spcBef>
              <a:spcAft>
                <a:spcPts val="0"/>
              </a:spcAft>
              <a:buClr>
                <a:schemeClr val="dk1"/>
              </a:buClr>
              <a:buSzPts val="1100"/>
              <a:buFont typeface="Arial"/>
              <a:buNone/>
            </a:pPr>
            <a:r>
              <a:rPr b="1" lang="en">
                <a:solidFill>
                  <a:schemeClr val="dk1"/>
                </a:solidFill>
              </a:rPr>
              <a:t>earthaccess.open() this would expire after an hour - but now since within a for loop it should be ok</a:t>
            </a:r>
            <a:endParaRPr b="1">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b="1">
              <a:solidFill>
                <a:schemeClr val="dk1"/>
              </a:solidFill>
            </a:endParaRPr>
          </a:p>
          <a:p>
            <a:pPr indent="0" lvl="0" marL="0" rtl="0" algn="l">
              <a:lnSpc>
                <a:spcPct val="115000"/>
              </a:lnSpc>
              <a:spcBef>
                <a:spcPts val="0"/>
              </a:spcBef>
              <a:spcAft>
                <a:spcPts val="0"/>
              </a:spcAft>
              <a:buClr>
                <a:schemeClr val="dk1"/>
              </a:buClr>
              <a:buSzPts val="1100"/>
              <a:buFont typeface="Arial"/>
              <a:buNone/>
            </a:pPr>
            <a:r>
              <a:rPr b="1" lang="en">
                <a:solidFill>
                  <a:schemeClr val="dk1"/>
                </a:solidFill>
              </a:rPr>
              <a:t>2) To make it faster, we can extract the gedi_to_dataframe we could make it parallel. Let’s do it!</a:t>
            </a:r>
            <a:endParaRPr b="1">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b="1">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b="1">
              <a:solidFill>
                <a:schemeClr val="dk1"/>
              </a:solidFill>
            </a:endParaRPr>
          </a:p>
          <a:p>
            <a:pPr indent="0" lvl="0" marL="0" rtl="0" algn="l">
              <a:lnSpc>
                <a:spcPct val="115000"/>
              </a:lnSpc>
              <a:spcBef>
                <a:spcPts val="0"/>
              </a:spcBef>
              <a:spcAft>
                <a:spcPts val="0"/>
              </a:spcAft>
              <a:buNone/>
            </a:pPr>
            <a:r>
              <a:t/>
            </a:r>
            <a:endParaRPr b="1">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2e15394527a_0_2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2e15394527a_0_2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2021 Kevin Murphy call - what if this doesn’t work. We’ve iterated on Champions, and on teaching opps that Mentors have presented, to 4 workshops at AGU, to Tech Spotlight, Webinar, UWGs. They don’t have any hesitation, they’re not starting from scratch every time and not isolated when they do it</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And, Champions. We’ve seen huge strides</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Aronne - was not a cloud expert. Was a NASA data expert and python skills.</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Learned to use the Cloud through materials Mentors developed. decided he was going to do something he needed to do anyways. AGU poster using our infra.</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Now he’s paying himself, let’s all cheer for this.</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Flywheel once - immensely hard to get to this place. But now, it will get immenesly easier</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“Aronne took 3 years plus 30 mentors and all the NASA earthdata  - it took all of us plus coiled to get here.”</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We can support them using the Cloud. Aronne quotes “working in a new way” - answering new q</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t/>
            </a:r>
            <a:endParaRPr b="1">
              <a:solidFill>
                <a:schemeClr val="dk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216ad735636_0_1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216ad735636_0_190:notes"/>
          <p:cNvSpPr txBox="1"/>
          <p:nvPr>
            <p:ph idx="1" type="body"/>
          </p:nvPr>
        </p:nvSpPr>
        <p:spPr>
          <a:xfrm>
            <a:off x="685800" y="4400550"/>
            <a:ext cx="5486400" cy="36006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latin typeface="Open Sans"/>
                <a:ea typeface="Open Sans"/>
                <a:cs typeface="Open Sans"/>
                <a:sym typeface="Open Sans"/>
              </a:rPr>
              <a:t>Thank you for your attention! There’s many links and resources in these slides and online; please find them from openscapes.org.</a:t>
            </a:r>
            <a:endParaRPr sz="1400">
              <a:latin typeface="Open Sans"/>
              <a:ea typeface="Open Sans"/>
              <a:cs typeface="Open Sans"/>
              <a:sym typeface="Open Sans"/>
            </a:endParaRPr>
          </a:p>
        </p:txBody>
      </p:sp>
      <p:sp>
        <p:nvSpPr>
          <p:cNvPr id="295" name="Google Shape;295;g216ad735636_0_190: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Font typeface="Arial"/>
              <a:buNone/>
            </a:pPr>
            <a:fld id="{00000000-1234-1234-1234-123412341234}" type="slidenum">
              <a:rPr lang="en"/>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270b24b980c_0_8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8" name="Google Shape;308;g270b24b980c_0_8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270b24b980c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270b24b980c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26352e8cb38_0_4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26352e8cb38_0_4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262cd94a96b_0_13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262cd94a96b_0_13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What's made this possible is really a focus on tech and the social infrastructure over and over throughout. Becoming teachers coaching skills, listening mentoring live coding carpentries. Tech infrastructure to i2c open source communities, etc.</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2a3ea85e2c1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4" name="Google Shape;344;g2a3ea85e2c1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300">
                <a:solidFill>
                  <a:srgbClr val="595959"/>
                </a:solidFill>
              </a:rPr>
              <a:t>We can all develop a kinder science mindset; mentorship is a skill we can develop and we can learn from and join existing efforts. We all need continual learning not only to evolve with the softwarescape and work with new partners. </a:t>
            </a:r>
            <a:endParaRPr sz="1300">
              <a:solidFill>
                <a:srgbClr val="595959"/>
              </a:solidFill>
            </a:endParaRPr>
          </a:p>
          <a:p>
            <a:pPr indent="0" lvl="0" marL="0" rtl="0" algn="l">
              <a:lnSpc>
                <a:spcPct val="115000"/>
              </a:lnSpc>
              <a:spcBef>
                <a:spcPts val="1200"/>
              </a:spcBef>
              <a:spcAft>
                <a:spcPts val="0"/>
              </a:spcAft>
              <a:buClr>
                <a:schemeClr val="dk1"/>
              </a:buClr>
              <a:buSzPts val="1100"/>
              <a:buFont typeface="Arial"/>
              <a:buNone/>
            </a:pPr>
            <a:r>
              <a:rPr lang="en" sz="1300">
                <a:solidFill>
                  <a:srgbClr val="595959"/>
                </a:solidFill>
              </a:rPr>
              <a:t>So many intersecting groups doing really impactful work, really grateful to be learning from and with them</a:t>
            </a:r>
            <a:endParaRPr sz="1300">
              <a:solidFill>
                <a:srgbClr val="595959"/>
              </a:solidFill>
            </a:endParaRPr>
          </a:p>
          <a:p>
            <a:pPr indent="0" lvl="0" marL="0" rtl="0" algn="l">
              <a:lnSpc>
                <a:spcPct val="115000"/>
              </a:lnSpc>
              <a:spcBef>
                <a:spcPts val="1200"/>
              </a:spcBef>
              <a:spcAft>
                <a:spcPts val="0"/>
              </a:spcAft>
              <a:buClr>
                <a:schemeClr val="dk1"/>
              </a:buClr>
              <a:buSzPts val="1100"/>
              <a:buFont typeface="Arial"/>
              <a:buNone/>
            </a:pPr>
            <a:r>
              <a:t/>
            </a:r>
            <a:endParaRPr sz="1300">
              <a:solidFill>
                <a:srgbClr val="595959"/>
              </a:solidFill>
            </a:endParaRPr>
          </a:p>
          <a:p>
            <a:pPr indent="0" lvl="0" marL="0" rtl="0" algn="l">
              <a:lnSpc>
                <a:spcPct val="115000"/>
              </a:lnSpc>
              <a:spcBef>
                <a:spcPts val="1200"/>
              </a:spcBef>
              <a:spcAft>
                <a:spcPts val="0"/>
              </a:spcAft>
              <a:buClr>
                <a:schemeClr val="dk1"/>
              </a:buClr>
              <a:buSzPts val="1100"/>
              <a:buFont typeface="Arial"/>
              <a:buNone/>
            </a:pPr>
            <a:r>
              <a:rPr lang="en" sz="1300">
                <a:solidFill>
                  <a:srgbClr val="595959"/>
                </a:solidFill>
              </a:rPr>
              <a:t>I don’t have an ask but a welcome, an invite, a share</a:t>
            </a:r>
            <a:endParaRPr sz="1300">
              <a:solidFill>
                <a:srgbClr val="595959"/>
              </a:solidFill>
            </a:endParaRPr>
          </a:p>
          <a:p>
            <a:pPr indent="0" lvl="0" marL="0" rtl="0" algn="l">
              <a:lnSpc>
                <a:spcPct val="115000"/>
              </a:lnSpc>
              <a:spcBef>
                <a:spcPts val="1200"/>
              </a:spcBef>
              <a:spcAft>
                <a:spcPts val="0"/>
              </a:spcAft>
              <a:buClr>
                <a:schemeClr val="dk1"/>
              </a:buClr>
              <a:buSzPts val="1100"/>
              <a:buFont typeface="Arial"/>
              <a:buNone/>
            </a:pPr>
            <a:r>
              <a:t/>
            </a:r>
            <a:endParaRPr sz="1300">
              <a:solidFill>
                <a:srgbClr val="595959"/>
              </a:solidFill>
            </a:endParaRPr>
          </a:p>
          <a:p>
            <a:pPr indent="0" lvl="0" marL="0" rtl="0" algn="l">
              <a:lnSpc>
                <a:spcPct val="115000"/>
              </a:lnSpc>
              <a:spcBef>
                <a:spcPts val="1200"/>
              </a:spcBef>
              <a:spcAft>
                <a:spcPts val="1200"/>
              </a:spcAft>
              <a:buClr>
                <a:schemeClr val="dk1"/>
              </a:buClr>
              <a:buSzPts val="1100"/>
              <a:buFont typeface="Arial"/>
              <a:buNone/>
            </a:pPr>
            <a:r>
              <a:t/>
            </a:r>
            <a:endParaRPr sz="1300">
              <a:solidFill>
                <a:srgbClr val="595959"/>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g216ad735636_0_2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7" name="Google Shape;367;g216ad735636_0_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262cd94a96b_0_16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262cd94a96b_0_16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if we connected our skills &amp; values in our daily work, for climate solutions and justice? Connecting our values to our daily workflows with technical skills and leadership skills.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our work we’ve seen that when we combine Data science &lt;&gt; Open science &lt;&gt; Teamwork &amp; community is a way for us all to help address our climate emergency. As Ayana Elizabeth Johnson and Katharine Wilkinson say in the book all we can save: “To address our climate emergency, we must rapidly, radically reshape society. We need every solution and every solver”.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I’m going to spend this talk telling two stories of what this looks like and invite you to join us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But first I wanted to tell a bit about me and what drives me to this work. I am often asked why a marine scientist would need data science, so I want to make sure you leave here knowing that marine scientists, as scientists more broadly, work with data every single day to do our science, and it is critical that we are supported to work with data responsibly and to code collaboratively.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 let me start off when a peek at my PhD work, which was here at Stanford University.</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262cd94a96b_0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2" name="Google Shape;372;g262cd94a96b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Handoff back to Julie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is how we work: we’ve developed a cyclical process we talk about as the Openscapes Flywheel. We engage a Future Us mindset through welcoming and creating space and place, we Empower a learning culture by investing in learning and trust, and working openly, and we amplify open leaders by leveraging common open data science workflows, skills and tools and inspire broader scientific culture.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Flywheel is a concept developed by Jim Collins in the book Good to Great; it’s the idea that when building something to last, there is no single defining action. Rather, the process resembles relentlessly pushing a giant, heavy flywheel, turn upon turn, building momentum until a point of breakthrough, and beyond. We’ve found these are the synergistic and overlapping elements for open data science movement building which we’ve tested, iterated, and refined in working with over 150 research teams since 2019. We are really focused on building habits that last, and institutional change that lasts. Let me share a few example: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2"/>
              </a:rPr>
              <a:t>https://www.jimcollins.com/concepts/the-flywheel.html</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 name="Shape 393"/>
        <p:cNvGrpSpPr/>
        <p:nvPr/>
      </p:nvGrpSpPr>
      <p:grpSpPr>
        <a:xfrm>
          <a:off x="0" y="0"/>
          <a:ext cx="0" cy="0"/>
          <a:chOff x="0" y="0"/>
          <a:chExt cx="0" cy="0"/>
        </a:xfrm>
      </p:grpSpPr>
      <p:sp>
        <p:nvSpPr>
          <p:cNvPr id="394" name="Google Shape;394;g262cd94a96b_0_3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5" name="Google Shape;395;g262cd94a96b_0_3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solidFill>
                  <a:schemeClr val="dk1"/>
                </a:solidFill>
              </a:rPr>
              <a:t>What’s openscapes’ hands-on role here for what we do, then the following slides are the impact</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g2dbf0d4bd67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9" name="Google Shape;419;g2dbf0d4bd67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Allowed people who use the data to connect with the people building. And the bridging between the daacs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270b24b980c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270b24b980c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 sz="1200">
                <a:solidFill>
                  <a:srgbClr val="45818E"/>
                </a:solidFill>
              </a:rPr>
              <a:t>Julie presents</a:t>
            </a:r>
            <a:endParaRPr sz="1200">
              <a:solidFill>
                <a:srgbClr val="45818E"/>
              </a:solidFill>
            </a:endParaRPr>
          </a:p>
          <a:p>
            <a:pPr indent="0" lvl="0" marL="0" rtl="0" algn="l">
              <a:lnSpc>
                <a:spcPct val="90000"/>
              </a:lnSpc>
              <a:spcBef>
                <a:spcPts val="0"/>
              </a:spcBef>
              <a:spcAft>
                <a:spcPts val="0"/>
              </a:spcAft>
              <a:buNone/>
            </a:pPr>
            <a:r>
              <a:rPr lang="en" sz="1200">
                <a:solidFill>
                  <a:srgbClr val="45818E"/>
                </a:solidFill>
              </a:rPr>
              <a:t>Openscapes is an approach and a community that helps shift culture. We help groups that are feeling stuck or want to make some change, like the bottom left of this graphic, find others with common needs or goals so that they can navigate the open science landscape together, safely with their teams and help build new paths as needed. W</a:t>
            </a:r>
            <a:r>
              <a:rPr lang="en" sz="1200">
                <a:solidFill>
                  <a:srgbClr val="45818E"/>
                </a:solidFill>
              </a:rPr>
              <a:t>e talk about this as kinder science for future us.</a:t>
            </a:r>
            <a:endParaRPr sz="1200">
              <a:solidFill>
                <a:srgbClr val="45818E"/>
              </a:solidFill>
            </a:endParaRPr>
          </a:p>
          <a:p>
            <a:pPr indent="0" lvl="0" marL="0" rtl="0" algn="l">
              <a:lnSpc>
                <a:spcPct val="90000"/>
              </a:lnSpc>
              <a:spcBef>
                <a:spcPts val="0"/>
              </a:spcBef>
              <a:spcAft>
                <a:spcPts val="0"/>
              </a:spcAft>
              <a:buNone/>
            </a:pPr>
            <a:r>
              <a:t/>
            </a:r>
            <a:endParaRPr sz="1200">
              <a:solidFill>
                <a:srgbClr val="45818E"/>
              </a:solidFill>
            </a:endParaRPr>
          </a:p>
          <a:p>
            <a:pPr indent="0" lvl="0" marL="0" rtl="0" algn="l">
              <a:lnSpc>
                <a:spcPct val="90000"/>
              </a:lnSpc>
              <a:spcBef>
                <a:spcPts val="0"/>
              </a:spcBef>
              <a:spcAft>
                <a:spcPts val="0"/>
              </a:spcAft>
              <a:buNone/>
            </a:pPr>
            <a:r>
              <a:rPr lang="en" sz="1200">
                <a:solidFill>
                  <a:srgbClr val="45818E"/>
                </a:solidFill>
              </a:rPr>
              <a:t>We work with professional research teams from fed agencies NASA Earth science, NOAA Fisheries, EPA, state agencies like CA Water Boards, academic groups, and nonprofits like the Fred Hutch Cancer Center. </a:t>
            </a:r>
            <a:endParaRPr sz="1200">
              <a:solidFill>
                <a:srgbClr val="45818E"/>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270b24b980c_0_3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270b24b980c_0_375:notes"/>
          <p:cNvSpPr txBox="1"/>
          <p:nvPr>
            <p:ph idx="1" type="body"/>
          </p:nvPr>
        </p:nvSpPr>
        <p:spPr>
          <a:xfrm>
            <a:off x="685800" y="4400550"/>
            <a:ext cx="5486400" cy="3600600"/>
          </a:xfrm>
          <a:prstGeom prst="rect">
            <a:avLst/>
          </a:prstGeom>
          <a:noFill/>
          <a:ln>
            <a:noFill/>
          </a:ln>
        </p:spPr>
        <p:txBody>
          <a:bodyPr anchorCtr="0" anchor="ctr" bIns="91425" lIns="91425" spcFirstLastPara="1" rIns="91425" wrap="square" tIns="91425">
            <a:noAutofit/>
          </a:bodyPr>
          <a:lstStyle/>
          <a:p>
            <a:pPr indent="0" lvl="0" marL="0" marR="190500" rtl="0" algn="l">
              <a:lnSpc>
                <a:spcPct val="146668"/>
              </a:lnSpc>
              <a:spcBef>
                <a:spcPts val="0"/>
              </a:spcBef>
              <a:spcAft>
                <a:spcPts val="0"/>
              </a:spcAft>
              <a:buClr>
                <a:schemeClr val="dk1"/>
              </a:buClr>
              <a:buSzPts val="1100"/>
              <a:buFont typeface="Arial"/>
              <a:buNone/>
            </a:pPr>
            <a:r>
              <a:rPr lang="en" sz="1150">
                <a:solidFill>
                  <a:srgbClr val="1D1C1D"/>
                </a:solidFill>
              </a:rPr>
              <a:t>The NASA Openscapes mentor community is an amazing group of people</a:t>
            </a:r>
            <a:endParaRPr sz="1150">
              <a:solidFill>
                <a:srgbClr val="1D1C1D"/>
              </a:solidFill>
            </a:endParaRPr>
          </a:p>
          <a:p>
            <a:pPr indent="0" lvl="0" marL="0" marR="190500" rtl="0" algn="l">
              <a:lnSpc>
                <a:spcPct val="146668"/>
              </a:lnSpc>
              <a:spcBef>
                <a:spcPts val="0"/>
              </a:spcBef>
              <a:spcAft>
                <a:spcPts val="0"/>
              </a:spcAft>
              <a:buClr>
                <a:schemeClr val="dk1"/>
              </a:buClr>
              <a:buSzPts val="1100"/>
              <a:buFont typeface="Arial"/>
              <a:buNone/>
            </a:pPr>
            <a:r>
              <a:rPr lang="en" sz="1150">
                <a:solidFill>
                  <a:srgbClr val="1D1C1D"/>
                </a:solidFill>
              </a:rPr>
              <a:t>We are a mentor community across NASA Earth science data centers (DAACs). There is top-level support for open science at NASA, and our community is co-creating and teaching common tutorials to support researchers as they migrate analytical workflows to the Cloud. </a:t>
            </a:r>
            <a:endParaRPr/>
          </a:p>
        </p:txBody>
      </p:sp>
      <p:sp>
        <p:nvSpPr>
          <p:cNvPr id="111" name="Google Shape;111;g270b24b980c_0_375: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Font typeface="Arial"/>
              <a:buNone/>
            </a:pPr>
            <a:fld id="{00000000-1234-1234-1234-123412341234}" type="slidenum">
              <a:rPr lang="en"/>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70b24b980c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70b24b980c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190500" rtl="0" algn="l">
              <a:lnSpc>
                <a:spcPct val="146668"/>
              </a:lnSpc>
              <a:spcBef>
                <a:spcPts val="0"/>
              </a:spcBef>
              <a:spcAft>
                <a:spcPts val="0"/>
              </a:spcAft>
              <a:buNone/>
            </a:pPr>
            <a:r>
              <a:rPr lang="en" sz="1150">
                <a:solidFill>
                  <a:srgbClr val="1D1C1D"/>
                </a:solidFill>
              </a:rPr>
              <a:t>Co-developed across different teams of people that work with NASA earthdata</a:t>
            </a:r>
            <a:endParaRPr sz="1150">
              <a:solidFill>
                <a:srgbClr val="1D1C1D"/>
              </a:solidFill>
            </a:endParaRPr>
          </a:p>
          <a:p>
            <a:pPr indent="0" lvl="0" marL="0" marR="190500" rtl="0" algn="l">
              <a:lnSpc>
                <a:spcPct val="146668"/>
              </a:lnSpc>
              <a:spcBef>
                <a:spcPts val="0"/>
              </a:spcBef>
              <a:spcAft>
                <a:spcPts val="0"/>
              </a:spcAft>
              <a:buNone/>
            </a:pPr>
            <a:r>
              <a:t/>
            </a:r>
            <a:endParaRPr sz="1150">
              <a:solidFill>
                <a:srgbClr val="1D1C1D"/>
              </a:solidFill>
            </a:endParaRPr>
          </a:p>
          <a:p>
            <a:pPr indent="0" lvl="0" marL="0" rtl="0" algn="l">
              <a:spcBef>
                <a:spcPts val="0"/>
              </a:spcBef>
              <a:spcAft>
                <a:spcPts val="0"/>
              </a:spcAft>
              <a:buNone/>
            </a:pPr>
            <a:r>
              <a:rPr lang="en" sz="1700">
                <a:solidFill>
                  <a:schemeClr val="dk1"/>
                </a:solidFill>
              </a:rPr>
              <a:t>And the way this plays out for us —-- </a:t>
            </a:r>
            <a:endParaRPr sz="1700">
              <a:solidFill>
                <a:schemeClr val="dk1"/>
              </a:solidFill>
            </a:endParaRPr>
          </a:p>
          <a:p>
            <a:pPr indent="0" lvl="0" marL="0" rtl="0" algn="l">
              <a:spcBef>
                <a:spcPts val="0"/>
              </a:spcBef>
              <a:spcAft>
                <a:spcPts val="0"/>
              </a:spcAft>
              <a:buNone/>
            </a:pPr>
            <a:r>
              <a:rPr lang="en" sz="1700">
                <a:solidFill>
                  <a:schemeClr val="dk1"/>
                </a:solidFill>
              </a:rPr>
              <a:t>We as a small mentor community (in gray at the top) are able bring our deep expertise from our data centers together and then </a:t>
            </a:r>
            <a:endParaRPr sz="1700">
              <a:solidFill>
                <a:schemeClr val="dk1"/>
              </a:solidFill>
            </a:endParaRPr>
          </a:p>
          <a:p>
            <a:pPr indent="0" lvl="0" marL="0" rtl="0" algn="l">
              <a:spcBef>
                <a:spcPts val="0"/>
              </a:spcBef>
              <a:spcAft>
                <a:spcPts val="0"/>
              </a:spcAft>
              <a:buNone/>
            </a:pPr>
            <a:r>
              <a:rPr lang="en" sz="1700">
                <a:solidFill>
                  <a:schemeClr val="dk1"/>
                </a:solidFill>
              </a:rPr>
              <a:t>Share back and incorporate with our colleagues at each of our data centers (blue)</a:t>
            </a:r>
            <a:endParaRPr sz="1700">
              <a:solidFill>
                <a:schemeClr val="dk1"/>
              </a:solidFill>
            </a:endParaRPr>
          </a:p>
          <a:p>
            <a:pPr indent="0" lvl="0" marL="0" rtl="0" algn="l">
              <a:spcBef>
                <a:spcPts val="0"/>
              </a:spcBef>
              <a:spcAft>
                <a:spcPts val="0"/>
              </a:spcAft>
              <a:buClr>
                <a:schemeClr val="dk1"/>
              </a:buClr>
              <a:buSzPts val="1100"/>
              <a:buFont typeface="Arial"/>
              <a:buNone/>
            </a:pPr>
            <a:r>
              <a:rPr lang="en" sz="1700">
                <a:solidFill>
                  <a:schemeClr val="dk1"/>
                </a:solidFill>
              </a:rPr>
              <a:t>This means more people and time focussing real-life users (yellow)</a:t>
            </a:r>
            <a:endParaRPr sz="1700">
              <a:solidFill>
                <a:schemeClr val="dk1"/>
              </a:solidFill>
            </a:endParaRPr>
          </a:p>
          <a:p>
            <a:pPr indent="0" lvl="0" marL="0" rtl="0" algn="l">
              <a:spcBef>
                <a:spcPts val="0"/>
              </a:spcBef>
              <a:spcAft>
                <a:spcPts val="0"/>
              </a:spcAft>
              <a:buClr>
                <a:schemeClr val="dk1"/>
              </a:buClr>
              <a:buSzPts val="1100"/>
              <a:buFont typeface="Arial"/>
              <a:buNone/>
            </a:pPr>
            <a:r>
              <a:rPr lang="en" sz="1700">
                <a:solidFill>
                  <a:schemeClr val="dk1"/>
                </a:solidFill>
              </a:rPr>
              <a:t>And we incorporate what we learn back into the open science community (orange)</a:t>
            </a:r>
            <a:endParaRPr sz="1700">
              <a:solidFill>
                <a:schemeClr val="dk1"/>
              </a:solidFill>
            </a:endParaRPr>
          </a:p>
          <a:p>
            <a:pPr indent="0" lvl="0" marL="0" rtl="0" algn="l">
              <a:spcBef>
                <a:spcPts val="0"/>
              </a:spcBef>
              <a:spcAft>
                <a:spcPts val="0"/>
              </a:spcAft>
              <a:buClr>
                <a:schemeClr val="dk1"/>
              </a:buClr>
              <a:buSzPts val="1100"/>
              <a:buFont typeface="Arial"/>
              <a:buNone/>
            </a:pPr>
            <a:r>
              <a:rPr lang="en" sz="1700">
                <a:solidFill>
                  <a:schemeClr val="dk1"/>
                </a:solidFill>
              </a:rPr>
              <a:t>We’ve done this with consistent feedback and iteration has shaped development of migration tools and support mechanisms (purple)</a:t>
            </a:r>
            <a:endParaRPr sz="1700">
              <a:solidFill>
                <a:schemeClr val="dk1"/>
              </a:solidFill>
            </a:endParaRPr>
          </a:p>
          <a:p>
            <a:pPr indent="0" lvl="0" marL="0" rtl="0" algn="l">
              <a:spcBef>
                <a:spcPts val="0"/>
              </a:spcBef>
              <a:spcAft>
                <a:spcPts val="0"/>
              </a:spcAft>
              <a:buClr>
                <a:schemeClr val="dk1"/>
              </a:buClr>
              <a:buSzPts val="1100"/>
              <a:buFont typeface="Arial"/>
              <a:buNone/>
            </a:pPr>
            <a:r>
              <a:t/>
            </a:r>
            <a:endParaRPr sz="1700">
              <a:solidFill>
                <a:schemeClr val="dk1"/>
              </a:solidFill>
            </a:endParaRPr>
          </a:p>
          <a:p>
            <a:pPr indent="0" lvl="0" marL="0" rtl="0" algn="l">
              <a:spcBef>
                <a:spcPts val="0"/>
              </a:spcBef>
              <a:spcAft>
                <a:spcPts val="0"/>
              </a:spcAft>
              <a:buClr>
                <a:schemeClr val="dk1"/>
              </a:buClr>
              <a:buSzPts val="1100"/>
              <a:buFont typeface="Arial"/>
              <a:buNone/>
            </a:pPr>
            <a:r>
              <a:rPr lang="en" sz="1700">
                <a:solidFill>
                  <a:schemeClr val="dk1"/>
                </a:solidFill>
              </a:rPr>
              <a:t>I want to emphasize purple?</a:t>
            </a:r>
            <a:endParaRPr sz="1700">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2e15394527a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2e15394527a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We used that infrastructure for events like this one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2e15394527a_0_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2e15394527a_0_46:notes"/>
          <p:cNvSpPr txBox="1"/>
          <p:nvPr>
            <p:ph idx="1" type="body"/>
          </p:nvPr>
        </p:nvSpPr>
        <p:spPr>
          <a:xfrm>
            <a:off x="685800" y="4400550"/>
            <a:ext cx="5486400" cy="3600600"/>
          </a:xfrm>
          <a:prstGeom prst="rect">
            <a:avLst/>
          </a:prstGeom>
          <a:noFill/>
          <a:ln>
            <a:noFill/>
          </a:ln>
        </p:spPr>
        <p:txBody>
          <a:bodyPr anchorCtr="0" anchor="ctr" bIns="91425" lIns="91425" spcFirstLastPara="1" rIns="91425" wrap="square" tIns="91425">
            <a:noAutofit/>
          </a:bodyPr>
          <a:lstStyle/>
          <a:p>
            <a:pPr indent="0" lvl="0" marL="0" marR="190500" rtl="0" algn="l">
              <a:lnSpc>
                <a:spcPct val="146668"/>
              </a:lnSpc>
              <a:spcBef>
                <a:spcPts val="0"/>
              </a:spcBef>
              <a:spcAft>
                <a:spcPts val="0"/>
              </a:spcAft>
              <a:buClr>
                <a:schemeClr val="dk1"/>
              </a:buClr>
              <a:buSzPts val="1100"/>
              <a:buFont typeface="Arial"/>
              <a:buNone/>
            </a:pPr>
            <a:r>
              <a:rPr lang="en" sz="1100">
                <a:solidFill>
                  <a:srgbClr val="4D5159"/>
                </a:solidFill>
              </a:rPr>
              <a:t>The mentors are learning how to work in the Cloud together using a 2i2c JupyterHub, where they are supporting researchers to work there in Python, R, and Matlab. They are leading learning events using tutorials they created and reuse and iterate for different audiences and events for researchers and other NASA staff, They are also identifying user needs and developing </a:t>
            </a:r>
            <a:r>
              <a:rPr lang="en" sz="1150">
                <a:solidFill>
                  <a:srgbClr val="1D1C1D"/>
                </a:solidFill>
              </a:rPr>
              <a:t>where they see needs including the earthaccess python library; cheatsheets and guides. They describe how they are now working openly with each other across their silos, feel braver speaking up in other places, and that they are comfortable sharing imperfect work with each other and getting and receiving feedback.</a:t>
            </a:r>
            <a:endParaRPr sz="1150">
              <a:solidFill>
                <a:srgbClr val="1D1C1D"/>
              </a:solidFill>
            </a:endParaRPr>
          </a:p>
          <a:p>
            <a:pPr indent="0" lvl="0" marL="0" marR="190500" rtl="0" algn="l">
              <a:lnSpc>
                <a:spcPct val="146668"/>
              </a:lnSpc>
              <a:spcBef>
                <a:spcPts val="0"/>
              </a:spcBef>
              <a:spcAft>
                <a:spcPts val="0"/>
              </a:spcAft>
              <a:buClr>
                <a:schemeClr val="dk1"/>
              </a:buClr>
              <a:buSzPts val="1100"/>
              <a:buFont typeface="Arial"/>
              <a:buNone/>
            </a:pPr>
            <a:r>
              <a:t/>
            </a:r>
            <a:endParaRPr sz="1150">
              <a:solidFill>
                <a:srgbClr val="1D1C1D"/>
              </a:solidFill>
            </a:endParaRPr>
          </a:p>
          <a:p>
            <a:pPr indent="0" lvl="0" marL="0" rtl="0" algn="l">
              <a:spcBef>
                <a:spcPts val="0"/>
              </a:spcBef>
              <a:spcAft>
                <a:spcPts val="0"/>
              </a:spcAft>
              <a:buClr>
                <a:schemeClr val="dk1"/>
              </a:buClr>
              <a:buSzPts val="1100"/>
              <a:buFont typeface="Arial"/>
              <a:buNone/>
            </a:pPr>
            <a:r>
              <a:rPr lang="en">
                <a:solidFill>
                  <a:srgbClr val="595959"/>
                </a:solidFill>
              </a:rPr>
              <a:t>2i2c</a:t>
            </a:r>
            <a:endParaRPr>
              <a:solidFill>
                <a:srgbClr val="595959"/>
              </a:solidFill>
            </a:endParaRPr>
          </a:p>
          <a:p>
            <a:pPr indent="0" lvl="0" marL="0" rtl="0" algn="l">
              <a:spcBef>
                <a:spcPts val="0"/>
              </a:spcBef>
              <a:spcAft>
                <a:spcPts val="0"/>
              </a:spcAft>
              <a:buClr>
                <a:schemeClr val="dk1"/>
              </a:buClr>
              <a:buSzPts val="1100"/>
              <a:buFont typeface="Arial"/>
              <a:buNone/>
            </a:pPr>
            <a:r>
              <a:rPr lang="en">
                <a:solidFill>
                  <a:srgbClr val="595959"/>
                </a:solidFill>
              </a:rPr>
              <a:t>Work of the Mentor Community</a:t>
            </a:r>
            <a:endParaRPr>
              <a:solidFill>
                <a:srgbClr val="595959"/>
              </a:solidFill>
            </a:endParaRPr>
          </a:p>
          <a:p>
            <a:pPr indent="0" lvl="0" marL="0" rtl="0" algn="l">
              <a:spcBef>
                <a:spcPts val="0"/>
              </a:spcBef>
              <a:spcAft>
                <a:spcPts val="0"/>
              </a:spcAft>
              <a:buClr>
                <a:schemeClr val="dk1"/>
              </a:buClr>
              <a:buSzPts val="1100"/>
              <a:buFont typeface="Arial"/>
              <a:buNone/>
            </a:pPr>
            <a:r>
              <a:rPr lang="en">
                <a:solidFill>
                  <a:srgbClr val="595959"/>
                </a:solidFill>
              </a:rPr>
              <a:t>How to grow it - working on real researchers in the science teams</a:t>
            </a:r>
            <a:endParaRPr>
              <a:solidFill>
                <a:srgbClr val="595959"/>
              </a:solidFill>
            </a:endParaRPr>
          </a:p>
          <a:p>
            <a:pPr indent="0" lvl="0" marL="0" rtl="0" algn="l">
              <a:spcBef>
                <a:spcPts val="0"/>
              </a:spcBef>
              <a:spcAft>
                <a:spcPts val="0"/>
              </a:spcAft>
              <a:buClr>
                <a:schemeClr val="dk1"/>
              </a:buClr>
              <a:buSzPts val="1100"/>
              <a:buFont typeface="Arial"/>
              <a:buNone/>
            </a:pPr>
            <a:r>
              <a:rPr lang="en">
                <a:solidFill>
                  <a:srgbClr val="595959"/>
                </a:solidFill>
              </a:rPr>
              <a:t>Luis showing this real example of work  the Mentor community has done</a:t>
            </a:r>
            <a:endParaRPr>
              <a:solidFill>
                <a:srgbClr val="595959"/>
              </a:solidFill>
            </a:endParaRPr>
          </a:p>
          <a:p>
            <a:pPr indent="0" lvl="0" marL="0" marR="190500" rtl="0" algn="l">
              <a:lnSpc>
                <a:spcPct val="146668"/>
              </a:lnSpc>
              <a:spcBef>
                <a:spcPts val="0"/>
              </a:spcBef>
              <a:spcAft>
                <a:spcPts val="0"/>
              </a:spcAft>
              <a:buClr>
                <a:schemeClr val="dk1"/>
              </a:buClr>
              <a:buSzPts val="1100"/>
              <a:buFont typeface="Arial"/>
              <a:buNone/>
            </a:pPr>
            <a:r>
              <a:t/>
            </a:r>
            <a:endParaRPr sz="1100"/>
          </a:p>
          <a:p>
            <a:pPr indent="0" lvl="0" marL="0" rtl="0" algn="l">
              <a:spcBef>
                <a:spcPts val="0"/>
              </a:spcBef>
              <a:spcAft>
                <a:spcPts val="0"/>
              </a:spcAft>
              <a:buClr>
                <a:schemeClr val="dk1"/>
              </a:buClr>
              <a:buSzPts val="1100"/>
              <a:buFont typeface="Arial"/>
              <a:buNone/>
            </a:pPr>
            <a:r>
              <a:rPr lang="en" sz="1100"/>
              <a:t>We are really grateful for our NASA Mentors, and to NASA who is supporting their time so that open science can be a paid part of their jobs. </a:t>
            </a:r>
            <a:endParaRPr sz="1100"/>
          </a:p>
          <a:p>
            <a:pPr indent="0" lvl="0" marL="0" rtl="0" algn="l">
              <a:spcBef>
                <a:spcPts val="0"/>
              </a:spcBef>
              <a:spcAft>
                <a:spcPts val="0"/>
              </a:spcAft>
              <a:buClr>
                <a:schemeClr val="dk1"/>
              </a:buClr>
              <a:buSzPts val="1100"/>
              <a:buFont typeface="Arial"/>
              <a:buNone/>
            </a:pPr>
            <a:r>
              <a:t/>
            </a:r>
            <a:endParaRPr sz="1100"/>
          </a:p>
          <a:p>
            <a:pPr indent="0" lvl="0" marL="0" rtl="0" algn="l">
              <a:spcBef>
                <a:spcPts val="0"/>
              </a:spcBef>
              <a:spcAft>
                <a:spcPts val="0"/>
              </a:spcAft>
              <a:buClr>
                <a:schemeClr val="dk1"/>
              </a:buClr>
              <a:buSzPts val="1100"/>
              <a:buFont typeface="Arial"/>
              <a:buNone/>
            </a:pPr>
            <a:r>
              <a:rPr lang="en" sz="1100"/>
              <a:t>We’re supporting Support Mentors towards establishing a common set of NASA Earthdata tutorials that they can then build off their DAAC-specific and science examples</a:t>
            </a:r>
            <a:endParaRPr sz="1100"/>
          </a:p>
          <a:p>
            <a:pPr indent="0" lvl="0" marL="0" rtl="0" algn="l">
              <a:spcBef>
                <a:spcPts val="0"/>
              </a:spcBef>
              <a:spcAft>
                <a:spcPts val="0"/>
              </a:spcAft>
              <a:buClr>
                <a:schemeClr val="dk1"/>
              </a:buClr>
              <a:buSzPts val="1100"/>
              <a:buFont typeface="Arial"/>
              <a:buNone/>
            </a:pPr>
            <a:r>
              <a:t/>
            </a:r>
            <a:endParaRPr sz="1100"/>
          </a:p>
          <a:p>
            <a:pPr indent="0" lvl="0" marL="0" rtl="0" algn="l">
              <a:spcBef>
                <a:spcPts val="0"/>
              </a:spcBef>
              <a:spcAft>
                <a:spcPts val="0"/>
              </a:spcAft>
              <a:buClr>
                <a:schemeClr val="dk1"/>
              </a:buClr>
              <a:buSzPts val="1100"/>
              <a:buFont typeface="Arial"/>
              <a:buNone/>
            </a:pPr>
            <a:r>
              <a:rPr lang="en" sz="1100"/>
              <a:t>Again, these recurring themes. Wanted to reuse existing so needed to identify what is unique to NASA earthdata and what’s not, tease that apart to reuse existing. Only contribute to combine and fill gaps rather than reinventing</a:t>
            </a:r>
            <a:endParaRPr sz="1100"/>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We center researchers, and we focus on this feedback loop between tooling and people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p:txBody>
      </p:sp>
      <p:sp>
        <p:nvSpPr>
          <p:cNvPr id="197" name="Google Shape;197;g2e15394527a_0_46: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Font typeface="Arial"/>
              <a:buNone/>
            </a:pPr>
            <a:fld id="{00000000-1234-1234-1234-123412341234}" type="slidenum">
              <a:rPr lang="en"/>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2e15394527a_0_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2e15394527a_0_15:notes"/>
          <p:cNvSpPr txBox="1"/>
          <p:nvPr>
            <p:ph idx="1" type="body"/>
          </p:nvPr>
        </p:nvSpPr>
        <p:spPr>
          <a:xfrm>
            <a:off x="685800" y="4400550"/>
            <a:ext cx="5486400" cy="3600600"/>
          </a:xfrm>
          <a:prstGeom prst="rect">
            <a:avLst/>
          </a:prstGeom>
          <a:noFill/>
          <a:ln>
            <a:noFill/>
          </a:ln>
        </p:spPr>
        <p:txBody>
          <a:bodyPr anchorCtr="0" anchor="ctr" bIns="91425" lIns="91425" spcFirstLastPara="1" rIns="91425" wrap="square" tIns="91425">
            <a:noAutofit/>
          </a:bodyPr>
          <a:lstStyle/>
          <a:p>
            <a:pPr indent="0" lvl="0" marL="0" marR="190500" rtl="0" algn="l">
              <a:lnSpc>
                <a:spcPct val="146668"/>
              </a:lnSpc>
              <a:spcBef>
                <a:spcPts val="0"/>
              </a:spcBef>
              <a:spcAft>
                <a:spcPts val="0"/>
              </a:spcAft>
              <a:buClr>
                <a:schemeClr val="dk1"/>
              </a:buClr>
              <a:buSzPts val="1100"/>
              <a:buFont typeface="Arial"/>
              <a:buNone/>
            </a:pPr>
            <a:r>
              <a:rPr lang="en" sz="1100">
                <a:solidFill>
                  <a:srgbClr val="4D5159"/>
                </a:solidFill>
              </a:rPr>
              <a:t>The mentors are learning how to work in the Cloud together using a 2i2c JupyterHub, where they are supporting researchers to work there in Python, R, and Matlab. They are leading learning events using tutorials they created and reuse and iterate for different audiences and events for researchers and other NASA staff, They are also identifying user needs and developing </a:t>
            </a:r>
            <a:r>
              <a:rPr lang="en" sz="1150">
                <a:solidFill>
                  <a:srgbClr val="1D1C1D"/>
                </a:solidFill>
              </a:rPr>
              <a:t>where they see needs including the earthaccess python library; cheatsheets and guides. They describe how they are now working openly with each other across their silos, feel braver speaking up in other places, and that they are comfortable sharing imperfect work with each other and getting and receiving feedback.</a:t>
            </a:r>
            <a:endParaRPr sz="1150">
              <a:solidFill>
                <a:srgbClr val="1D1C1D"/>
              </a:solidFill>
            </a:endParaRPr>
          </a:p>
          <a:p>
            <a:pPr indent="0" lvl="0" marL="0" marR="190500" rtl="0" algn="l">
              <a:lnSpc>
                <a:spcPct val="146668"/>
              </a:lnSpc>
              <a:spcBef>
                <a:spcPts val="0"/>
              </a:spcBef>
              <a:spcAft>
                <a:spcPts val="0"/>
              </a:spcAft>
              <a:buClr>
                <a:schemeClr val="dk1"/>
              </a:buClr>
              <a:buSzPts val="1100"/>
              <a:buFont typeface="Arial"/>
              <a:buNone/>
            </a:pPr>
            <a:r>
              <a:t/>
            </a:r>
            <a:endParaRPr sz="1150">
              <a:solidFill>
                <a:srgbClr val="1D1C1D"/>
              </a:solidFill>
            </a:endParaRPr>
          </a:p>
          <a:p>
            <a:pPr indent="0" lvl="0" marL="0" rtl="0" algn="l">
              <a:spcBef>
                <a:spcPts val="0"/>
              </a:spcBef>
              <a:spcAft>
                <a:spcPts val="0"/>
              </a:spcAft>
              <a:buClr>
                <a:schemeClr val="dk1"/>
              </a:buClr>
              <a:buSzPts val="1100"/>
              <a:buFont typeface="Arial"/>
              <a:buNone/>
            </a:pPr>
            <a:r>
              <a:rPr lang="en">
                <a:solidFill>
                  <a:srgbClr val="595959"/>
                </a:solidFill>
              </a:rPr>
              <a:t>2i2c</a:t>
            </a:r>
            <a:endParaRPr>
              <a:solidFill>
                <a:srgbClr val="595959"/>
              </a:solidFill>
            </a:endParaRPr>
          </a:p>
          <a:p>
            <a:pPr indent="0" lvl="0" marL="0" rtl="0" algn="l">
              <a:spcBef>
                <a:spcPts val="0"/>
              </a:spcBef>
              <a:spcAft>
                <a:spcPts val="0"/>
              </a:spcAft>
              <a:buClr>
                <a:schemeClr val="dk1"/>
              </a:buClr>
              <a:buSzPts val="1100"/>
              <a:buFont typeface="Arial"/>
              <a:buNone/>
            </a:pPr>
            <a:r>
              <a:rPr lang="en">
                <a:solidFill>
                  <a:srgbClr val="595959"/>
                </a:solidFill>
              </a:rPr>
              <a:t>Work of the Mentor Community</a:t>
            </a:r>
            <a:endParaRPr>
              <a:solidFill>
                <a:srgbClr val="595959"/>
              </a:solidFill>
            </a:endParaRPr>
          </a:p>
          <a:p>
            <a:pPr indent="0" lvl="0" marL="0" rtl="0" algn="l">
              <a:spcBef>
                <a:spcPts val="0"/>
              </a:spcBef>
              <a:spcAft>
                <a:spcPts val="0"/>
              </a:spcAft>
              <a:buClr>
                <a:schemeClr val="dk1"/>
              </a:buClr>
              <a:buSzPts val="1100"/>
              <a:buFont typeface="Arial"/>
              <a:buNone/>
            </a:pPr>
            <a:r>
              <a:rPr lang="en">
                <a:solidFill>
                  <a:srgbClr val="595959"/>
                </a:solidFill>
              </a:rPr>
              <a:t>How to grow it - working on real researchers in the science teams</a:t>
            </a:r>
            <a:endParaRPr>
              <a:solidFill>
                <a:srgbClr val="595959"/>
              </a:solidFill>
            </a:endParaRPr>
          </a:p>
          <a:p>
            <a:pPr indent="0" lvl="0" marL="0" rtl="0" algn="l">
              <a:spcBef>
                <a:spcPts val="0"/>
              </a:spcBef>
              <a:spcAft>
                <a:spcPts val="0"/>
              </a:spcAft>
              <a:buClr>
                <a:schemeClr val="dk1"/>
              </a:buClr>
              <a:buSzPts val="1100"/>
              <a:buFont typeface="Arial"/>
              <a:buNone/>
            </a:pPr>
            <a:r>
              <a:rPr lang="en">
                <a:solidFill>
                  <a:srgbClr val="595959"/>
                </a:solidFill>
              </a:rPr>
              <a:t>Luis showing this real example of work  the Mentor community has done</a:t>
            </a:r>
            <a:endParaRPr>
              <a:solidFill>
                <a:srgbClr val="595959"/>
              </a:solidFill>
            </a:endParaRPr>
          </a:p>
          <a:p>
            <a:pPr indent="0" lvl="0" marL="0" marR="190500" rtl="0" algn="l">
              <a:lnSpc>
                <a:spcPct val="146668"/>
              </a:lnSpc>
              <a:spcBef>
                <a:spcPts val="0"/>
              </a:spcBef>
              <a:spcAft>
                <a:spcPts val="0"/>
              </a:spcAft>
              <a:buClr>
                <a:schemeClr val="dk1"/>
              </a:buClr>
              <a:buSzPts val="1100"/>
              <a:buFont typeface="Arial"/>
              <a:buNone/>
            </a:pPr>
            <a:r>
              <a:t/>
            </a:r>
            <a:endParaRPr sz="1100"/>
          </a:p>
          <a:p>
            <a:pPr indent="0" lvl="0" marL="0" rtl="0" algn="l">
              <a:spcBef>
                <a:spcPts val="0"/>
              </a:spcBef>
              <a:spcAft>
                <a:spcPts val="0"/>
              </a:spcAft>
              <a:buClr>
                <a:schemeClr val="dk1"/>
              </a:buClr>
              <a:buSzPts val="1100"/>
              <a:buFont typeface="Arial"/>
              <a:buNone/>
            </a:pPr>
            <a:r>
              <a:rPr lang="en" sz="1100"/>
              <a:t>We are really grateful for our NASA Mentors, and to NASA who is supporting their time so that open science can be a paid part of their jobs. </a:t>
            </a:r>
            <a:endParaRPr sz="1100"/>
          </a:p>
          <a:p>
            <a:pPr indent="0" lvl="0" marL="0" rtl="0" algn="l">
              <a:spcBef>
                <a:spcPts val="0"/>
              </a:spcBef>
              <a:spcAft>
                <a:spcPts val="0"/>
              </a:spcAft>
              <a:buClr>
                <a:schemeClr val="dk1"/>
              </a:buClr>
              <a:buSzPts val="1100"/>
              <a:buFont typeface="Arial"/>
              <a:buNone/>
            </a:pPr>
            <a:r>
              <a:t/>
            </a:r>
            <a:endParaRPr sz="1100"/>
          </a:p>
          <a:p>
            <a:pPr indent="0" lvl="0" marL="0" rtl="0" algn="l">
              <a:spcBef>
                <a:spcPts val="0"/>
              </a:spcBef>
              <a:spcAft>
                <a:spcPts val="0"/>
              </a:spcAft>
              <a:buClr>
                <a:schemeClr val="dk1"/>
              </a:buClr>
              <a:buSzPts val="1100"/>
              <a:buFont typeface="Arial"/>
              <a:buNone/>
            </a:pPr>
            <a:r>
              <a:rPr lang="en" sz="1100"/>
              <a:t>We’re supporting Support Mentors towards establishing a common set of NASA Earthdata tutorials that they can then build off their DAAC-specific and science examples</a:t>
            </a:r>
            <a:endParaRPr sz="1100"/>
          </a:p>
          <a:p>
            <a:pPr indent="0" lvl="0" marL="0" rtl="0" algn="l">
              <a:spcBef>
                <a:spcPts val="0"/>
              </a:spcBef>
              <a:spcAft>
                <a:spcPts val="0"/>
              </a:spcAft>
              <a:buClr>
                <a:schemeClr val="dk1"/>
              </a:buClr>
              <a:buSzPts val="1100"/>
              <a:buFont typeface="Arial"/>
              <a:buNone/>
            </a:pPr>
            <a:r>
              <a:t/>
            </a:r>
            <a:endParaRPr sz="1100"/>
          </a:p>
          <a:p>
            <a:pPr indent="0" lvl="0" marL="0" rtl="0" algn="l">
              <a:spcBef>
                <a:spcPts val="0"/>
              </a:spcBef>
              <a:spcAft>
                <a:spcPts val="0"/>
              </a:spcAft>
              <a:buClr>
                <a:schemeClr val="dk1"/>
              </a:buClr>
              <a:buSzPts val="1100"/>
              <a:buFont typeface="Arial"/>
              <a:buNone/>
            </a:pPr>
            <a:r>
              <a:rPr lang="en" sz="1100"/>
              <a:t>Again, these recurring themes. Wanted to reuse existing so needed to identify what is unique to NASA earthdata and what’s not, tease that apart to reuse existing. Only contribute to combine and fill gaps rather than reinventing</a:t>
            </a:r>
            <a:endParaRPr sz="1100"/>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We center researchers, and we focus on this feedback loop between tooling and people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p:txBody>
      </p:sp>
      <p:sp>
        <p:nvSpPr>
          <p:cNvPr id="212" name="Google Shape;212;g2e15394527a_0_15: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Font typeface="Arial"/>
              <a:buNone/>
            </a:pPr>
            <a:fld id="{00000000-1234-1234-1234-123412341234}" type="slidenum">
              <a:rPr lang="en"/>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2e15394527a_0_1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2e15394527a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p:cSld name="21_Title w/ Subtitle">
    <p:spTree>
      <p:nvGrpSpPr>
        <p:cNvPr id="50" name="Shape 50"/>
        <p:cNvGrpSpPr/>
        <p:nvPr/>
      </p:nvGrpSpPr>
      <p:grpSpPr>
        <a:xfrm>
          <a:off x="0" y="0"/>
          <a:ext cx="0" cy="0"/>
          <a:chOff x="0" y="0"/>
          <a:chExt cx="0" cy="0"/>
        </a:xfrm>
      </p:grpSpPr>
      <p:sp>
        <p:nvSpPr>
          <p:cNvPr id="51" name="Google Shape;51;p13"/>
          <p:cNvSpPr txBox="1"/>
          <p:nvPr>
            <p:ph idx="12" type="sldNum"/>
          </p:nvPr>
        </p:nvSpPr>
        <p:spPr>
          <a:xfrm>
            <a:off x="8462963" y="4848274"/>
            <a:ext cx="199200" cy="151200"/>
          </a:xfrm>
          <a:prstGeom prst="rect">
            <a:avLst/>
          </a:prstGeom>
          <a:noFill/>
          <a:ln>
            <a:noFill/>
          </a:ln>
        </p:spPr>
        <p:txBody>
          <a:bodyPr anchorCtr="0" anchor="b" bIns="0" lIns="0" spcFirstLastPara="1" rIns="0" wrap="square" tIns="0">
            <a:normAutofit/>
          </a:bodyPr>
          <a:lstStyle>
            <a:lvl1pPr indent="0" lvl="0" marL="0" marR="0" rtl="0" algn="r">
              <a:spcBef>
                <a:spcPts val="0"/>
              </a:spcBef>
              <a:buNone/>
              <a:defRPr sz="600">
                <a:solidFill>
                  <a:schemeClr val="dk1"/>
                </a:solidFill>
                <a:latin typeface="Open Sans"/>
                <a:ea typeface="Open Sans"/>
                <a:cs typeface="Open Sans"/>
                <a:sym typeface="Open Sans"/>
              </a:defRPr>
            </a:lvl1pPr>
            <a:lvl2pPr indent="0" lvl="1" marL="0" marR="0" rtl="0" algn="r">
              <a:spcBef>
                <a:spcPts val="0"/>
              </a:spcBef>
              <a:buNone/>
              <a:defRPr sz="600">
                <a:solidFill>
                  <a:schemeClr val="dk1"/>
                </a:solidFill>
                <a:latin typeface="Open Sans"/>
                <a:ea typeface="Open Sans"/>
                <a:cs typeface="Open Sans"/>
                <a:sym typeface="Open Sans"/>
              </a:defRPr>
            </a:lvl2pPr>
            <a:lvl3pPr indent="0" lvl="2" marL="0" marR="0" rtl="0" algn="r">
              <a:spcBef>
                <a:spcPts val="0"/>
              </a:spcBef>
              <a:buNone/>
              <a:defRPr sz="600">
                <a:solidFill>
                  <a:schemeClr val="dk1"/>
                </a:solidFill>
                <a:latin typeface="Open Sans"/>
                <a:ea typeface="Open Sans"/>
                <a:cs typeface="Open Sans"/>
                <a:sym typeface="Open Sans"/>
              </a:defRPr>
            </a:lvl3pPr>
            <a:lvl4pPr indent="0" lvl="3" marL="0" marR="0" rtl="0" algn="r">
              <a:spcBef>
                <a:spcPts val="0"/>
              </a:spcBef>
              <a:buNone/>
              <a:defRPr sz="600">
                <a:solidFill>
                  <a:schemeClr val="dk1"/>
                </a:solidFill>
                <a:latin typeface="Open Sans"/>
                <a:ea typeface="Open Sans"/>
                <a:cs typeface="Open Sans"/>
                <a:sym typeface="Open Sans"/>
              </a:defRPr>
            </a:lvl4pPr>
            <a:lvl5pPr indent="0" lvl="4" marL="0" marR="0" rtl="0" algn="r">
              <a:spcBef>
                <a:spcPts val="0"/>
              </a:spcBef>
              <a:buNone/>
              <a:defRPr sz="600">
                <a:solidFill>
                  <a:schemeClr val="dk1"/>
                </a:solidFill>
                <a:latin typeface="Open Sans"/>
                <a:ea typeface="Open Sans"/>
                <a:cs typeface="Open Sans"/>
                <a:sym typeface="Open Sans"/>
              </a:defRPr>
            </a:lvl5pPr>
            <a:lvl6pPr indent="0" lvl="5" marL="0" marR="0" rtl="0" algn="r">
              <a:spcBef>
                <a:spcPts val="0"/>
              </a:spcBef>
              <a:buNone/>
              <a:defRPr sz="600">
                <a:solidFill>
                  <a:schemeClr val="dk1"/>
                </a:solidFill>
                <a:latin typeface="Open Sans"/>
                <a:ea typeface="Open Sans"/>
                <a:cs typeface="Open Sans"/>
                <a:sym typeface="Open Sans"/>
              </a:defRPr>
            </a:lvl6pPr>
            <a:lvl7pPr indent="0" lvl="6" marL="0" marR="0" rtl="0" algn="r">
              <a:spcBef>
                <a:spcPts val="0"/>
              </a:spcBef>
              <a:buNone/>
              <a:defRPr sz="600">
                <a:solidFill>
                  <a:schemeClr val="dk1"/>
                </a:solidFill>
                <a:latin typeface="Open Sans"/>
                <a:ea typeface="Open Sans"/>
                <a:cs typeface="Open Sans"/>
                <a:sym typeface="Open Sans"/>
              </a:defRPr>
            </a:lvl7pPr>
            <a:lvl8pPr indent="0" lvl="7" marL="0" marR="0" rtl="0" algn="r">
              <a:spcBef>
                <a:spcPts val="0"/>
              </a:spcBef>
              <a:buNone/>
              <a:defRPr sz="600">
                <a:solidFill>
                  <a:schemeClr val="dk1"/>
                </a:solidFill>
                <a:latin typeface="Open Sans"/>
                <a:ea typeface="Open Sans"/>
                <a:cs typeface="Open Sans"/>
                <a:sym typeface="Open Sans"/>
              </a:defRPr>
            </a:lvl8pPr>
            <a:lvl9pPr indent="0" lvl="8" marL="0" marR="0" rtl="0" algn="r">
              <a:spcBef>
                <a:spcPts val="0"/>
              </a:spcBef>
              <a:buNone/>
              <a:defRPr sz="600">
                <a:solidFill>
                  <a:schemeClr val="dk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Column w/ Images">
  <p:cSld name="21_Title w/ Subtitle_1_2_3">
    <p:spTree>
      <p:nvGrpSpPr>
        <p:cNvPr id="52" name="Shape 52"/>
        <p:cNvGrpSpPr/>
        <p:nvPr/>
      </p:nvGrpSpPr>
      <p:grpSpPr>
        <a:xfrm>
          <a:off x="0" y="0"/>
          <a:ext cx="0" cy="0"/>
          <a:chOff x="0" y="0"/>
          <a:chExt cx="0" cy="0"/>
        </a:xfrm>
      </p:grpSpPr>
      <p:sp>
        <p:nvSpPr>
          <p:cNvPr id="53" name="Google Shape;53;p14"/>
          <p:cNvSpPr txBox="1"/>
          <p:nvPr>
            <p:ph idx="1" type="subTitle"/>
          </p:nvPr>
        </p:nvSpPr>
        <p:spPr>
          <a:xfrm>
            <a:off x="388856" y="640688"/>
            <a:ext cx="8201400" cy="344700"/>
          </a:xfrm>
          <a:prstGeom prst="rect">
            <a:avLst/>
          </a:prstGeom>
          <a:noFill/>
          <a:ln>
            <a:noFill/>
          </a:ln>
        </p:spPr>
        <p:txBody>
          <a:bodyPr anchorCtr="0" anchor="t" bIns="91425" lIns="91425" spcFirstLastPara="1" rIns="91425" wrap="square" tIns="91425">
            <a:normAutofit/>
          </a:bodyPr>
          <a:lstStyle>
            <a:lvl1pPr indent="0" lvl="0" marL="0" marR="0" rtl="0" algn="l">
              <a:lnSpc>
                <a:spcPct val="100000"/>
              </a:lnSpc>
              <a:spcBef>
                <a:spcPts val="500"/>
              </a:spcBef>
              <a:spcAft>
                <a:spcPts val="0"/>
              </a:spcAft>
              <a:buClr>
                <a:srgbClr val="000000"/>
              </a:buClr>
              <a:buSzPts val="1400"/>
              <a:buFont typeface="Open Sans"/>
              <a:buNone/>
              <a:defRPr i="0" sz="1400" u="none" cap="none" strike="noStrike">
                <a:solidFill>
                  <a:srgbClr val="000000"/>
                </a:solidFill>
              </a:defRPr>
            </a:lvl1pPr>
            <a:lvl2pPr indent="0" lvl="1" marL="342900" marR="0" rtl="0" algn="ctr">
              <a:lnSpc>
                <a:spcPct val="100000"/>
              </a:lnSpc>
              <a:spcBef>
                <a:spcPts val="500"/>
              </a:spcBef>
              <a:spcAft>
                <a:spcPts val="0"/>
              </a:spcAft>
              <a:buClr>
                <a:srgbClr val="000000"/>
              </a:buClr>
              <a:buSzPts val="1400"/>
              <a:buFont typeface="Arial"/>
              <a:buNone/>
              <a:defRPr b="0" i="0" u="none" cap="none" strike="noStrike">
                <a:solidFill>
                  <a:srgbClr val="000000"/>
                </a:solidFill>
                <a:latin typeface="Open Sans"/>
                <a:ea typeface="Open Sans"/>
                <a:cs typeface="Open Sans"/>
                <a:sym typeface="Open Sans"/>
              </a:defRPr>
            </a:lvl2pPr>
            <a:lvl3pPr indent="0" lvl="2" marL="685800" marR="0" rtl="0" algn="ctr">
              <a:lnSpc>
                <a:spcPct val="100000"/>
              </a:lnSpc>
              <a:spcBef>
                <a:spcPts val="500"/>
              </a:spcBef>
              <a:spcAft>
                <a:spcPts val="0"/>
              </a:spcAft>
              <a:buClr>
                <a:srgbClr val="000000"/>
              </a:buClr>
              <a:buSzPts val="1400"/>
              <a:buFont typeface="Arial"/>
              <a:buNone/>
              <a:defRPr b="0" i="0" sz="1400" u="none" cap="none" strike="noStrike">
                <a:solidFill>
                  <a:srgbClr val="000000"/>
                </a:solidFill>
                <a:latin typeface="Open Sans"/>
                <a:ea typeface="Open Sans"/>
                <a:cs typeface="Open Sans"/>
                <a:sym typeface="Open Sans"/>
              </a:defRPr>
            </a:lvl3pPr>
            <a:lvl4pPr indent="0" lvl="3" marL="1028700" marR="0" rtl="0" algn="ctr">
              <a:lnSpc>
                <a:spcPct val="100000"/>
              </a:lnSpc>
              <a:spcBef>
                <a:spcPts val="400"/>
              </a:spcBef>
              <a:spcAft>
                <a:spcPts val="0"/>
              </a:spcAft>
              <a:buClr>
                <a:srgbClr val="000000"/>
              </a:buClr>
              <a:buSzPts val="1400"/>
              <a:buFont typeface="Open Sans"/>
              <a:buNone/>
              <a:defRPr b="0" i="0" sz="1400" u="none" cap="none" strike="noStrike">
                <a:solidFill>
                  <a:srgbClr val="000000"/>
                </a:solidFill>
                <a:latin typeface="Open Sans"/>
                <a:ea typeface="Open Sans"/>
                <a:cs typeface="Open Sans"/>
                <a:sym typeface="Open Sans"/>
              </a:defRPr>
            </a:lvl4pPr>
            <a:lvl5pPr indent="0" lvl="4" marL="1371600" marR="0" rtl="0" algn="ctr">
              <a:lnSpc>
                <a:spcPct val="100000"/>
              </a:lnSpc>
              <a:spcBef>
                <a:spcPts val="600"/>
              </a:spcBef>
              <a:spcAft>
                <a:spcPts val="0"/>
              </a:spcAft>
              <a:buClr>
                <a:srgbClr val="000000"/>
              </a:buClr>
              <a:buSzPts val="1400"/>
              <a:buFont typeface="Zilla Slab"/>
              <a:buNone/>
              <a:defRPr b="0" i="0" sz="1400" u="none" cap="none" strike="noStrike">
                <a:solidFill>
                  <a:srgbClr val="000000"/>
                </a:solidFill>
                <a:latin typeface="Open Sans"/>
                <a:ea typeface="Open Sans"/>
                <a:cs typeface="Open Sans"/>
                <a:sym typeface="Open Sans"/>
              </a:defRPr>
            </a:lvl5pPr>
            <a:lvl6pPr indent="0" lvl="5" marL="1714500" marR="0" rtl="0" algn="ctr">
              <a:lnSpc>
                <a:spcPct val="100000"/>
              </a:lnSpc>
              <a:spcBef>
                <a:spcPts val="200"/>
              </a:spcBef>
              <a:spcAft>
                <a:spcPts val="0"/>
              </a:spcAft>
              <a:buClr>
                <a:srgbClr val="000000"/>
              </a:buClr>
              <a:buSzPts val="1400"/>
              <a:buFont typeface="Open Sans"/>
              <a:buNone/>
              <a:defRPr b="0" i="0" sz="1400" u="none" cap="none" strike="noStrike">
                <a:solidFill>
                  <a:srgbClr val="000000"/>
                </a:solidFill>
                <a:latin typeface="Open Sans"/>
                <a:ea typeface="Open Sans"/>
                <a:cs typeface="Open Sans"/>
                <a:sym typeface="Open Sans"/>
              </a:defRPr>
            </a:lvl6pPr>
            <a:lvl7pPr indent="0" lvl="6" marL="2057400" marR="0" rtl="0" algn="ctr">
              <a:lnSpc>
                <a:spcPct val="100000"/>
              </a:lnSpc>
              <a:spcBef>
                <a:spcPts val="200"/>
              </a:spcBef>
              <a:spcAft>
                <a:spcPts val="0"/>
              </a:spcAft>
              <a:buClr>
                <a:srgbClr val="000000"/>
              </a:buClr>
              <a:buSzPts val="1400"/>
              <a:buFont typeface="Open Sans"/>
              <a:buNone/>
              <a:defRPr b="0" i="0" sz="1400" u="none" cap="none" strike="noStrike">
                <a:solidFill>
                  <a:srgbClr val="000000"/>
                </a:solidFill>
                <a:latin typeface="Open Sans"/>
                <a:ea typeface="Open Sans"/>
                <a:cs typeface="Open Sans"/>
                <a:sym typeface="Open Sans"/>
              </a:defRPr>
            </a:lvl7pPr>
            <a:lvl8pPr indent="0" lvl="7" marL="2400300" marR="0" rtl="0" algn="ctr">
              <a:lnSpc>
                <a:spcPct val="100000"/>
              </a:lnSpc>
              <a:spcBef>
                <a:spcPts val="200"/>
              </a:spcBef>
              <a:spcAft>
                <a:spcPts val="0"/>
              </a:spcAft>
              <a:buClr>
                <a:srgbClr val="000000"/>
              </a:buClr>
              <a:buSzPts val="1400"/>
              <a:buFont typeface="Open Sans"/>
              <a:buNone/>
              <a:defRPr b="0" i="0" sz="1400" u="none" cap="none" strike="noStrike">
                <a:solidFill>
                  <a:srgbClr val="000000"/>
                </a:solidFill>
                <a:latin typeface="Open Sans"/>
                <a:ea typeface="Open Sans"/>
                <a:cs typeface="Open Sans"/>
                <a:sym typeface="Open Sans"/>
              </a:defRPr>
            </a:lvl8pPr>
            <a:lvl9pPr indent="0" lvl="8" marL="2743200" marR="0" rtl="0" algn="ctr">
              <a:lnSpc>
                <a:spcPct val="100000"/>
              </a:lnSpc>
              <a:spcBef>
                <a:spcPts val="200"/>
              </a:spcBef>
              <a:spcAft>
                <a:spcPts val="200"/>
              </a:spcAft>
              <a:buClr>
                <a:srgbClr val="000000"/>
              </a:buClr>
              <a:buSzPts val="1400"/>
              <a:buFont typeface="Open Sans"/>
              <a:buNone/>
              <a:defRPr b="0" i="0" sz="1400" u="none" cap="none" strike="noStrike">
                <a:solidFill>
                  <a:srgbClr val="000000"/>
                </a:solidFill>
                <a:latin typeface="Open Sans Light"/>
                <a:ea typeface="Open Sans Light"/>
                <a:cs typeface="Open Sans Light"/>
                <a:sym typeface="Open Sans Light"/>
              </a:defRPr>
            </a:lvl9pPr>
          </a:lstStyle>
          <a:p/>
        </p:txBody>
      </p:sp>
      <p:sp>
        <p:nvSpPr>
          <p:cNvPr id="54" name="Google Shape;54;p14"/>
          <p:cNvSpPr txBox="1"/>
          <p:nvPr>
            <p:ph type="title"/>
          </p:nvPr>
        </p:nvSpPr>
        <p:spPr>
          <a:xfrm>
            <a:off x="388856" y="273844"/>
            <a:ext cx="8201400" cy="446400"/>
          </a:xfrm>
          <a:prstGeom prst="rect">
            <a:avLst/>
          </a:prstGeom>
        </p:spPr>
        <p:txBody>
          <a:bodyPr anchorCtr="0" anchor="t" bIns="91425" lIns="91425" spcFirstLastPara="1" rIns="91425" wrap="square" tIns="91425">
            <a:norm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55" name="Google Shape;55;p14"/>
          <p:cNvSpPr txBox="1"/>
          <p:nvPr>
            <p:ph idx="2" type="subTitle"/>
          </p:nvPr>
        </p:nvSpPr>
        <p:spPr>
          <a:xfrm>
            <a:off x="388856" y="4848131"/>
            <a:ext cx="5726700" cy="189300"/>
          </a:xfrm>
          <a:prstGeom prst="rect">
            <a:avLst/>
          </a:prstGeom>
          <a:noFill/>
          <a:ln>
            <a:noFill/>
          </a:ln>
        </p:spPr>
        <p:txBody>
          <a:bodyPr anchorCtr="0" anchor="ctr" bIns="91425" lIns="91425" spcFirstLastPara="1" rIns="91425" wrap="square" tIns="91425">
            <a:normAutofit/>
          </a:bodyPr>
          <a:lstStyle>
            <a:lvl1pPr indent="0" lvl="0" marL="0" marR="0" rtl="0" algn="l">
              <a:lnSpc>
                <a:spcPct val="100000"/>
              </a:lnSpc>
              <a:spcBef>
                <a:spcPts val="500"/>
              </a:spcBef>
              <a:spcAft>
                <a:spcPts val="0"/>
              </a:spcAft>
              <a:buClr>
                <a:srgbClr val="646363"/>
              </a:buClr>
              <a:buSzPts val="600"/>
              <a:buFont typeface="Open Sans"/>
              <a:buNone/>
              <a:defRPr i="0" sz="600" u="none" cap="none" strike="noStrike">
                <a:solidFill>
                  <a:srgbClr val="646363"/>
                </a:solidFill>
              </a:defRPr>
            </a:lvl1pPr>
            <a:lvl2pPr indent="0" lvl="1" marL="342900" marR="0" rtl="0" algn="ctr">
              <a:lnSpc>
                <a:spcPct val="100000"/>
              </a:lnSpc>
              <a:spcBef>
                <a:spcPts val="500"/>
              </a:spcBef>
              <a:spcAft>
                <a:spcPts val="0"/>
              </a:spcAft>
              <a:buClr>
                <a:srgbClr val="000000"/>
              </a:buClr>
              <a:buSzPts val="600"/>
              <a:buFont typeface="Arial"/>
              <a:buNone/>
              <a:defRPr b="0" i="0" sz="600" u="none" cap="none" strike="noStrike">
                <a:solidFill>
                  <a:srgbClr val="000000"/>
                </a:solidFill>
                <a:latin typeface="Open Sans"/>
                <a:ea typeface="Open Sans"/>
                <a:cs typeface="Open Sans"/>
                <a:sym typeface="Open Sans"/>
              </a:defRPr>
            </a:lvl2pPr>
            <a:lvl3pPr indent="0" lvl="2" marL="685800" marR="0" rtl="0" algn="ctr">
              <a:lnSpc>
                <a:spcPct val="100000"/>
              </a:lnSpc>
              <a:spcBef>
                <a:spcPts val="500"/>
              </a:spcBef>
              <a:spcAft>
                <a:spcPts val="0"/>
              </a:spcAft>
              <a:buClr>
                <a:srgbClr val="000000"/>
              </a:buClr>
              <a:buSzPts val="600"/>
              <a:buFont typeface="Arial"/>
              <a:buNone/>
              <a:defRPr b="0" i="0" sz="600" u="none" cap="none" strike="noStrike">
                <a:solidFill>
                  <a:srgbClr val="000000"/>
                </a:solidFill>
                <a:latin typeface="Open Sans"/>
                <a:ea typeface="Open Sans"/>
                <a:cs typeface="Open Sans"/>
                <a:sym typeface="Open Sans"/>
              </a:defRPr>
            </a:lvl3pPr>
            <a:lvl4pPr indent="0" lvl="3" marL="1028700" marR="0" rtl="0" algn="ctr">
              <a:lnSpc>
                <a:spcPct val="100000"/>
              </a:lnSpc>
              <a:spcBef>
                <a:spcPts val="400"/>
              </a:spcBef>
              <a:spcAft>
                <a:spcPts val="0"/>
              </a:spcAft>
              <a:buClr>
                <a:srgbClr val="000000"/>
              </a:buClr>
              <a:buSzPts val="600"/>
              <a:buFont typeface="Open Sans"/>
              <a:buNone/>
              <a:defRPr b="0" i="0" sz="600" u="none" cap="none" strike="noStrike">
                <a:solidFill>
                  <a:srgbClr val="000000"/>
                </a:solidFill>
                <a:latin typeface="Open Sans"/>
                <a:ea typeface="Open Sans"/>
                <a:cs typeface="Open Sans"/>
                <a:sym typeface="Open Sans"/>
              </a:defRPr>
            </a:lvl4pPr>
            <a:lvl5pPr indent="0" lvl="4" marL="1371600" marR="0" rtl="0" algn="ctr">
              <a:lnSpc>
                <a:spcPct val="100000"/>
              </a:lnSpc>
              <a:spcBef>
                <a:spcPts val="600"/>
              </a:spcBef>
              <a:spcAft>
                <a:spcPts val="0"/>
              </a:spcAft>
              <a:buClr>
                <a:srgbClr val="000000"/>
              </a:buClr>
              <a:buSzPts val="600"/>
              <a:buFont typeface="Zilla Slab"/>
              <a:buNone/>
              <a:defRPr b="0" i="0" sz="600" u="none" cap="none" strike="noStrike">
                <a:solidFill>
                  <a:srgbClr val="000000"/>
                </a:solidFill>
                <a:latin typeface="Open Sans"/>
                <a:ea typeface="Open Sans"/>
                <a:cs typeface="Open Sans"/>
                <a:sym typeface="Open Sans"/>
              </a:defRPr>
            </a:lvl5pPr>
            <a:lvl6pPr indent="0" lvl="5" marL="1714500" marR="0" rtl="0" algn="ctr">
              <a:lnSpc>
                <a:spcPct val="100000"/>
              </a:lnSpc>
              <a:spcBef>
                <a:spcPts val="200"/>
              </a:spcBef>
              <a:spcAft>
                <a:spcPts val="0"/>
              </a:spcAft>
              <a:buClr>
                <a:srgbClr val="000000"/>
              </a:buClr>
              <a:buSzPts val="600"/>
              <a:buFont typeface="Open Sans"/>
              <a:buNone/>
              <a:defRPr b="0" i="0" sz="600" u="none" cap="none" strike="noStrike">
                <a:solidFill>
                  <a:srgbClr val="000000"/>
                </a:solidFill>
                <a:latin typeface="Open Sans"/>
                <a:ea typeface="Open Sans"/>
                <a:cs typeface="Open Sans"/>
                <a:sym typeface="Open Sans"/>
              </a:defRPr>
            </a:lvl6pPr>
            <a:lvl7pPr indent="0" lvl="6" marL="2057400" marR="0" rtl="0" algn="ctr">
              <a:lnSpc>
                <a:spcPct val="100000"/>
              </a:lnSpc>
              <a:spcBef>
                <a:spcPts val="200"/>
              </a:spcBef>
              <a:spcAft>
                <a:spcPts val="0"/>
              </a:spcAft>
              <a:buClr>
                <a:srgbClr val="000000"/>
              </a:buClr>
              <a:buSzPts val="600"/>
              <a:buFont typeface="Open Sans"/>
              <a:buNone/>
              <a:defRPr b="0" i="0" sz="600" u="none" cap="none" strike="noStrike">
                <a:solidFill>
                  <a:srgbClr val="000000"/>
                </a:solidFill>
                <a:latin typeface="Open Sans"/>
                <a:ea typeface="Open Sans"/>
                <a:cs typeface="Open Sans"/>
                <a:sym typeface="Open Sans"/>
              </a:defRPr>
            </a:lvl7pPr>
            <a:lvl8pPr indent="0" lvl="7" marL="2400300" marR="0" rtl="0" algn="ctr">
              <a:lnSpc>
                <a:spcPct val="100000"/>
              </a:lnSpc>
              <a:spcBef>
                <a:spcPts val="200"/>
              </a:spcBef>
              <a:spcAft>
                <a:spcPts val="0"/>
              </a:spcAft>
              <a:buClr>
                <a:srgbClr val="000000"/>
              </a:buClr>
              <a:buSzPts val="600"/>
              <a:buFont typeface="Open Sans"/>
              <a:buNone/>
              <a:defRPr b="0" i="0" sz="600" u="none" cap="none" strike="noStrike">
                <a:solidFill>
                  <a:srgbClr val="000000"/>
                </a:solidFill>
                <a:latin typeface="Open Sans"/>
                <a:ea typeface="Open Sans"/>
                <a:cs typeface="Open Sans"/>
                <a:sym typeface="Open Sans"/>
              </a:defRPr>
            </a:lvl8pPr>
            <a:lvl9pPr indent="0" lvl="8" marL="2743200" marR="0" rtl="0" algn="ctr">
              <a:lnSpc>
                <a:spcPct val="100000"/>
              </a:lnSpc>
              <a:spcBef>
                <a:spcPts val="200"/>
              </a:spcBef>
              <a:spcAft>
                <a:spcPts val="200"/>
              </a:spcAft>
              <a:buClr>
                <a:srgbClr val="000000"/>
              </a:buClr>
              <a:buSzPts val="600"/>
              <a:buFont typeface="Open Sans"/>
              <a:buNone/>
              <a:defRPr b="0" i="0" sz="600" u="none" cap="none" strike="noStrike">
                <a:solidFill>
                  <a:srgbClr val="000000"/>
                </a:solidFill>
                <a:latin typeface="Open Sans Light"/>
                <a:ea typeface="Open Sans Light"/>
                <a:cs typeface="Open Sans Light"/>
                <a:sym typeface="Open Sans Light"/>
              </a:defRPr>
            </a:lvl9pPr>
          </a:lstStyle>
          <a:p/>
        </p:txBody>
      </p:sp>
      <p:sp>
        <p:nvSpPr>
          <p:cNvPr id="56" name="Google Shape;56;p14"/>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qua footer sm">
  <p:cSld name="Aqua footer sm">
    <p:spTree>
      <p:nvGrpSpPr>
        <p:cNvPr id="57" name="Shape 57"/>
        <p:cNvGrpSpPr/>
        <p:nvPr/>
      </p:nvGrpSpPr>
      <p:grpSpPr>
        <a:xfrm>
          <a:off x="0" y="0"/>
          <a:ext cx="0" cy="0"/>
          <a:chOff x="0" y="0"/>
          <a:chExt cx="0" cy="0"/>
        </a:xfrm>
      </p:grpSpPr>
      <p:sp>
        <p:nvSpPr>
          <p:cNvPr id="58" name="Google Shape;58;p15"/>
          <p:cNvSpPr/>
          <p:nvPr/>
        </p:nvSpPr>
        <p:spPr>
          <a:xfrm flipH="1" rot="-5400000">
            <a:off x="6426878" y="2437996"/>
            <a:ext cx="1520792" cy="3921504"/>
          </a:xfrm>
          <a:custGeom>
            <a:rect b="b" l="l" r="r" t="t"/>
            <a:pathLst>
              <a:path extrusionOk="0" h="6849789" w="2196089">
                <a:moveTo>
                  <a:pt x="2196089" y="0"/>
                </a:moveTo>
                <a:lnTo>
                  <a:pt x="2196089" y="6849789"/>
                </a:lnTo>
                <a:lnTo>
                  <a:pt x="0" y="6849789"/>
                </a:lnTo>
                <a:lnTo>
                  <a:pt x="169765" y="6755526"/>
                </a:lnTo>
                <a:cubicBezTo>
                  <a:pt x="1099958" y="6063006"/>
                  <a:pt x="1854601" y="3617105"/>
                  <a:pt x="2161421" y="408410"/>
                </a:cubicBezTo>
                <a:lnTo>
                  <a:pt x="2196089" y="0"/>
                </a:lnTo>
                <a:close/>
              </a:path>
            </a:pathLst>
          </a:custGeom>
          <a:gradFill>
            <a:gsLst>
              <a:gs pos="0">
                <a:srgbClr val="83C4CC">
                  <a:alpha val="0"/>
                </a:srgbClr>
              </a:gs>
              <a:gs pos="99000">
                <a:srgbClr val="83C4CC"/>
              </a:gs>
              <a:gs pos="100000">
                <a:srgbClr val="83C4CC"/>
              </a:gs>
            </a:gsLst>
            <a:lin ang="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000" u="none" cap="none" strike="noStrike">
              <a:solidFill>
                <a:schemeClr val="lt1"/>
              </a:solidFill>
              <a:latin typeface="Century Schoolbook"/>
              <a:ea typeface="Century Schoolbook"/>
              <a:cs typeface="Century Schoolbook"/>
              <a:sym typeface="Century Schoolbook"/>
            </a:endParaRPr>
          </a:p>
        </p:txBody>
      </p:sp>
      <p:sp>
        <p:nvSpPr>
          <p:cNvPr id="59" name="Google Shape;59;p15"/>
          <p:cNvSpPr/>
          <p:nvPr/>
        </p:nvSpPr>
        <p:spPr>
          <a:xfrm flipH="1" rot="-5400000">
            <a:off x="7358791" y="3361350"/>
            <a:ext cx="1378046" cy="2191932"/>
          </a:xfrm>
          <a:custGeom>
            <a:rect b="b" l="l" r="r" t="t"/>
            <a:pathLst>
              <a:path extrusionOk="0" h="6849789" w="2196089">
                <a:moveTo>
                  <a:pt x="2196089" y="0"/>
                </a:moveTo>
                <a:lnTo>
                  <a:pt x="2196089" y="6849789"/>
                </a:lnTo>
                <a:lnTo>
                  <a:pt x="0" y="6849789"/>
                </a:lnTo>
                <a:lnTo>
                  <a:pt x="169765" y="6755526"/>
                </a:lnTo>
                <a:cubicBezTo>
                  <a:pt x="1099958" y="6063006"/>
                  <a:pt x="1854601" y="3617105"/>
                  <a:pt x="2161421" y="408410"/>
                </a:cubicBezTo>
                <a:lnTo>
                  <a:pt x="2196089" y="0"/>
                </a:lnTo>
                <a:close/>
              </a:path>
            </a:pathLst>
          </a:cu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000" u="none" cap="none" strike="noStrike">
              <a:solidFill>
                <a:schemeClr val="lt1"/>
              </a:solidFill>
              <a:latin typeface="Century Schoolbook"/>
              <a:ea typeface="Century Schoolbook"/>
              <a:cs typeface="Century Schoolbook"/>
              <a:sym typeface="Century Schoolbook"/>
            </a:endParaRPr>
          </a:p>
        </p:txBody>
      </p:sp>
      <p:sp>
        <p:nvSpPr>
          <p:cNvPr id="60" name="Google Shape;60;p15"/>
          <p:cNvSpPr txBox="1"/>
          <p:nvPr/>
        </p:nvSpPr>
        <p:spPr>
          <a:xfrm>
            <a:off x="685801" y="4777888"/>
            <a:ext cx="6697800" cy="405300"/>
          </a:xfrm>
          <a:prstGeom prst="rect">
            <a:avLst/>
          </a:prstGeom>
          <a:noFill/>
          <a:ln>
            <a:noFill/>
          </a:ln>
        </p:spPr>
        <p:txBody>
          <a:bodyPr anchorCtr="0" anchor="ctr" bIns="34275" lIns="0" spcFirstLastPara="1" rIns="0" wrap="square" tIns="34275">
            <a:noAutofit/>
          </a:bodyPr>
          <a:lstStyle/>
          <a:p>
            <a:pPr indent="0" lvl="0" marL="0" marR="0" rtl="0" algn="l">
              <a:spcBef>
                <a:spcPts val="0"/>
              </a:spcBef>
              <a:spcAft>
                <a:spcPts val="0"/>
              </a:spcAft>
              <a:buNone/>
            </a:pPr>
            <a:r>
              <a:rPr b="0" i="0" lang="en" sz="700" u="none" cap="none" strike="noStrike">
                <a:solidFill>
                  <a:schemeClr val="accent1"/>
                </a:solidFill>
                <a:latin typeface="Arial Narrow"/>
                <a:ea typeface="Arial Narrow"/>
                <a:cs typeface="Arial Narrow"/>
                <a:sym typeface="Arial Narrow"/>
              </a:rPr>
              <a:t>U.S. Department of Commerce | National Oceanic and Atmospheric Administration | National Marine Fisheries Service</a:t>
            </a:r>
            <a:endParaRPr sz="1100"/>
          </a:p>
        </p:txBody>
      </p:sp>
      <p:sp>
        <p:nvSpPr>
          <p:cNvPr id="61" name="Google Shape;61;p15"/>
          <p:cNvSpPr txBox="1"/>
          <p:nvPr/>
        </p:nvSpPr>
        <p:spPr>
          <a:xfrm>
            <a:off x="126124" y="4767773"/>
            <a:ext cx="559500" cy="4155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2"/>
              </a:buClr>
              <a:buSzPts val="800"/>
              <a:buFont typeface="Arial Narrow"/>
              <a:buNone/>
            </a:pPr>
            <a:r>
              <a:rPr b="1" i="0" lang="en" sz="800" u="none" cap="none" strike="noStrike">
                <a:solidFill>
                  <a:schemeClr val="dk2"/>
                </a:solidFill>
                <a:latin typeface="Arial Narrow"/>
                <a:ea typeface="Arial Narrow"/>
                <a:cs typeface="Arial Narrow"/>
                <a:sym typeface="Arial Narrow"/>
              </a:rPr>
              <a:t>Page </a:t>
            </a:r>
            <a:fld id="{00000000-1234-1234-1234-123412341234}" type="slidenum">
              <a:rPr b="1" i="0" lang="en" sz="800" u="none" cap="none" strike="noStrike">
                <a:solidFill>
                  <a:schemeClr val="dk2"/>
                </a:solidFill>
                <a:latin typeface="Arial Narrow"/>
                <a:ea typeface="Arial Narrow"/>
                <a:cs typeface="Arial Narrow"/>
                <a:sym typeface="Arial Narrow"/>
              </a:rPr>
              <a:t>‹#›</a:t>
            </a:fld>
            <a:endParaRPr b="1" i="0" sz="800" u="none" cap="none" strike="noStrike">
              <a:solidFill>
                <a:schemeClr val="dk2"/>
              </a:solidFill>
              <a:latin typeface="Arial Narrow"/>
              <a:ea typeface="Arial Narrow"/>
              <a:cs typeface="Arial Narrow"/>
              <a:sym typeface="Arial Narrow"/>
            </a:endParaRPr>
          </a:p>
        </p:txBody>
      </p:sp>
      <p:pic>
        <p:nvPicPr>
          <p:cNvPr descr="NOAA Fisheries logo" id="62" name="Google Shape;62;p15"/>
          <p:cNvPicPr preferRelativeResize="0"/>
          <p:nvPr/>
        </p:nvPicPr>
        <p:blipFill rotWithShape="1">
          <a:blip r:embed="rId2">
            <a:alphaModFix/>
          </a:blip>
          <a:srcRect b="0" l="0" r="0" t="0"/>
          <a:stretch/>
        </p:blipFill>
        <p:spPr>
          <a:xfrm>
            <a:off x="7908609" y="4556854"/>
            <a:ext cx="1123244" cy="511700"/>
          </a:xfrm>
          <a:prstGeom prst="rect">
            <a:avLst/>
          </a:prstGeom>
          <a:noFill/>
          <a:ln>
            <a:noFill/>
          </a:ln>
        </p:spPr>
      </p:pic>
      <p:sp>
        <p:nvSpPr>
          <p:cNvPr id="63" name="Google Shape;63;p15"/>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mc:AlternateContent>
    <mc:Choice Requires="p14">
      <p:transition spd="slow" p14:dur="1500">
        <p:push/>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64" name="Shape 64"/>
        <p:cNvGrpSpPr/>
        <p:nvPr/>
      </p:nvGrpSpPr>
      <p:grpSpPr>
        <a:xfrm>
          <a:off x="0" y="0"/>
          <a:ext cx="0" cy="0"/>
          <a:chOff x="0" y="0"/>
          <a:chExt cx="0" cy="0"/>
        </a:xfrm>
      </p:grpSpPr>
      <p:sp>
        <p:nvSpPr>
          <p:cNvPr id="65" name="Google Shape;65;p1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6" name="Google Shape;66;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67" name="Google Shape;67;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Logo (ORANGE) 2" showMasterSp="0">
  <p:cSld name="Content + Logo (ORANGE) 2_1">
    <p:spTree>
      <p:nvGrpSpPr>
        <p:cNvPr id="68" name="Shape 68"/>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HITE)" showMasterSp="0">
  <p:cSld name="Blank (WHITE)_1">
    <p:bg>
      <p:bgPr>
        <a:solidFill>
          <a:srgbClr val="FFFFFF"/>
        </a:solidFill>
      </p:bgPr>
    </p:bg>
    <p:spTree>
      <p:nvGrpSpPr>
        <p:cNvPr id="69" name="Shape 69"/>
        <p:cNvGrpSpPr/>
        <p:nvPr/>
      </p:nvGrpSpPr>
      <p:grpSpPr>
        <a:xfrm>
          <a:off x="0" y="0"/>
          <a:ext cx="0" cy="0"/>
          <a:chOff x="0" y="0"/>
          <a:chExt cx="0" cy="0"/>
        </a:xfrm>
      </p:grpSpPr>
      <p:sp>
        <p:nvSpPr>
          <p:cNvPr id="70" name="Google Shape;70;p18"/>
          <p:cNvSpPr/>
          <p:nvPr/>
        </p:nvSpPr>
        <p:spPr>
          <a:xfrm>
            <a:off x="0" y="0"/>
            <a:ext cx="9144000" cy="5143500"/>
          </a:xfrm>
          <a:prstGeom prst="frame">
            <a:avLst>
              <a:gd fmla="val 2592" name="adj1"/>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
  <p:cSld name="43_Quote_1">
    <p:bg>
      <p:bgPr>
        <a:solidFill>
          <a:schemeClr val="lt1"/>
        </a:solidFill>
      </p:bgPr>
    </p:bg>
    <p:spTree>
      <p:nvGrpSpPr>
        <p:cNvPr id="71" name="Shape 71"/>
        <p:cNvGrpSpPr/>
        <p:nvPr/>
      </p:nvGrpSpPr>
      <p:grpSpPr>
        <a:xfrm>
          <a:off x="0" y="0"/>
          <a:ext cx="0" cy="0"/>
          <a:chOff x="0" y="0"/>
          <a:chExt cx="0" cy="0"/>
        </a:xfrm>
      </p:grpSpPr>
      <p:sp>
        <p:nvSpPr>
          <p:cNvPr id="72" name="Google Shape;72;p19"/>
          <p:cNvSpPr txBox="1"/>
          <p:nvPr>
            <p:ph type="title"/>
          </p:nvPr>
        </p:nvSpPr>
        <p:spPr>
          <a:xfrm>
            <a:off x="388856" y="1665900"/>
            <a:ext cx="6124500" cy="1851300"/>
          </a:xfrm>
          <a:prstGeom prst="rect">
            <a:avLst/>
          </a:prstGeom>
        </p:spPr>
        <p:txBody>
          <a:bodyPr anchorCtr="0" anchor="b" bIns="91425" lIns="91425" spcFirstLastPara="1" rIns="91425" wrap="square" tIns="91425">
            <a:normAutofit/>
          </a:bodyPr>
          <a:lstStyle>
            <a:lvl1pPr lvl="0" rtl="0">
              <a:spcBef>
                <a:spcPts val="0"/>
              </a:spcBef>
              <a:spcAft>
                <a:spcPts val="0"/>
              </a:spcAft>
              <a:buNone/>
              <a:defRPr sz="28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73" name="Google Shape;73;p19"/>
          <p:cNvSpPr txBox="1"/>
          <p:nvPr>
            <p:ph idx="1" type="subTitle"/>
          </p:nvPr>
        </p:nvSpPr>
        <p:spPr>
          <a:xfrm>
            <a:off x="565613" y="3663619"/>
            <a:ext cx="3508200" cy="344700"/>
          </a:xfrm>
          <a:prstGeom prst="rect">
            <a:avLst/>
          </a:prstGeom>
          <a:noFill/>
          <a:ln>
            <a:noFill/>
          </a:ln>
        </p:spPr>
        <p:txBody>
          <a:bodyPr anchorCtr="0" anchor="t" bIns="91425" lIns="91425" spcFirstLastPara="1" rIns="91425" wrap="square" tIns="91425">
            <a:normAutofit/>
          </a:bodyPr>
          <a:lstStyle>
            <a:lvl1pPr indent="0" lvl="0" marL="0" marR="0" rtl="0" algn="l">
              <a:lnSpc>
                <a:spcPct val="100000"/>
              </a:lnSpc>
              <a:spcBef>
                <a:spcPts val="500"/>
              </a:spcBef>
              <a:spcAft>
                <a:spcPts val="0"/>
              </a:spcAft>
              <a:buClr>
                <a:srgbClr val="000000"/>
              </a:buClr>
              <a:buSzPts val="1600"/>
              <a:buFont typeface="Open Sans Light"/>
              <a:buNone/>
              <a:defRPr i="0" sz="1600" u="none" cap="none" strike="noStrike">
                <a:solidFill>
                  <a:srgbClr val="000000"/>
                </a:solidFill>
                <a:latin typeface="Open Sans Light"/>
                <a:ea typeface="Open Sans Light"/>
                <a:cs typeface="Open Sans Light"/>
                <a:sym typeface="Open Sans Light"/>
              </a:defRPr>
            </a:lvl1pPr>
            <a:lvl2pPr indent="0" lvl="1" marL="342900" marR="0" rtl="0" algn="ctr">
              <a:lnSpc>
                <a:spcPct val="100000"/>
              </a:lnSpc>
              <a:spcBef>
                <a:spcPts val="500"/>
              </a:spcBef>
              <a:spcAft>
                <a:spcPts val="0"/>
              </a:spcAft>
              <a:buClr>
                <a:srgbClr val="000000"/>
              </a:buClr>
              <a:buSzPts val="1400"/>
              <a:buFont typeface="Arial"/>
              <a:buNone/>
              <a:defRPr b="0" i="0" u="none" cap="none" strike="noStrike">
                <a:solidFill>
                  <a:srgbClr val="000000"/>
                </a:solidFill>
                <a:latin typeface="Open Sans"/>
                <a:ea typeface="Open Sans"/>
                <a:cs typeface="Open Sans"/>
                <a:sym typeface="Open Sans"/>
              </a:defRPr>
            </a:lvl2pPr>
            <a:lvl3pPr indent="0" lvl="2" marL="685800" marR="0" rtl="0" algn="ctr">
              <a:lnSpc>
                <a:spcPct val="100000"/>
              </a:lnSpc>
              <a:spcBef>
                <a:spcPts val="500"/>
              </a:spcBef>
              <a:spcAft>
                <a:spcPts val="0"/>
              </a:spcAft>
              <a:buClr>
                <a:srgbClr val="000000"/>
              </a:buClr>
              <a:buSzPts val="1400"/>
              <a:buFont typeface="Arial"/>
              <a:buNone/>
              <a:defRPr b="0" i="0" sz="1400" u="none" cap="none" strike="noStrike">
                <a:solidFill>
                  <a:srgbClr val="000000"/>
                </a:solidFill>
                <a:latin typeface="Open Sans"/>
                <a:ea typeface="Open Sans"/>
                <a:cs typeface="Open Sans"/>
                <a:sym typeface="Open Sans"/>
              </a:defRPr>
            </a:lvl3pPr>
            <a:lvl4pPr indent="0" lvl="3" marL="1028700" marR="0" rtl="0" algn="ctr">
              <a:lnSpc>
                <a:spcPct val="100000"/>
              </a:lnSpc>
              <a:spcBef>
                <a:spcPts val="400"/>
              </a:spcBef>
              <a:spcAft>
                <a:spcPts val="0"/>
              </a:spcAft>
              <a:buClr>
                <a:srgbClr val="000000"/>
              </a:buClr>
              <a:buSzPts val="1400"/>
              <a:buFont typeface="Open Sans"/>
              <a:buNone/>
              <a:defRPr b="0" i="0" sz="1400" u="none" cap="none" strike="noStrike">
                <a:solidFill>
                  <a:srgbClr val="000000"/>
                </a:solidFill>
                <a:latin typeface="Open Sans"/>
                <a:ea typeface="Open Sans"/>
                <a:cs typeface="Open Sans"/>
                <a:sym typeface="Open Sans"/>
              </a:defRPr>
            </a:lvl4pPr>
            <a:lvl5pPr indent="0" lvl="4" marL="1371600" marR="0" rtl="0" algn="ctr">
              <a:lnSpc>
                <a:spcPct val="100000"/>
              </a:lnSpc>
              <a:spcBef>
                <a:spcPts val="600"/>
              </a:spcBef>
              <a:spcAft>
                <a:spcPts val="0"/>
              </a:spcAft>
              <a:buClr>
                <a:srgbClr val="000000"/>
              </a:buClr>
              <a:buSzPts val="1400"/>
              <a:buFont typeface="Zilla Slab"/>
              <a:buNone/>
              <a:defRPr b="0" i="0" sz="1400" u="none" cap="none" strike="noStrike">
                <a:solidFill>
                  <a:srgbClr val="000000"/>
                </a:solidFill>
                <a:latin typeface="Open Sans"/>
                <a:ea typeface="Open Sans"/>
                <a:cs typeface="Open Sans"/>
                <a:sym typeface="Open Sans"/>
              </a:defRPr>
            </a:lvl5pPr>
            <a:lvl6pPr indent="0" lvl="5" marL="1714500" marR="0" rtl="0" algn="ctr">
              <a:lnSpc>
                <a:spcPct val="100000"/>
              </a:lnSpc>
              <a:spcBef>
                <a:spcPts val="200"/>
              </a:spcBef>
              <a:spcAft>
                <a:spcPts val="0"/>
              </a:spcAft>
              <a:buClr>
                <a:srgbClr val="000000"/>
              </a:buClr>
              <a:buSzPts val="1400"/>
              <a:buFont typeface="Open Sans"/>
              <a:buNone/>
              <a:defRPr b="0" i="0" sz="1400" u="none" cap="none" strike="noStrike">
                <a:solidFill>
                  <a:srgbClr val="000000"/>
                </a:solidFill>
                <a:latin typeface="Open Sans"/>
                <a:ea typeface="Open Sans"/>
                <a:cs typeface="Open Sans"/>
                <a:sym typeface="Open Sans"/>
              </a:defRPr>
            </a:lvl6pPr>
            <a:lvl7pPr indent="0" lvl="6" marL="2057400" marR="0" rtl="0" algn="ctr">
              <a:lnSpc>
                <a:spcPct val="100000"/>
              </a:lnSpc>
              <a:spcBef>
                <a:spcPts val="200"/>
              </a:spcBef>
              <a:spcAft>
                <a:spcPts val="0"/>
              </a:spcAft>
              <a:buClr>
                <a:srgbClr val="000000"/>
              </a:buClr>
              <a:buSzPts val="1400"/>
              <a:buFont typeface="Open Sans"/>
              <a:buNone/>
              <a:defRPr b="0" i="0" sz="1400" u="none" cap="none" strike="noStrike">
                <a:solidFill>
                  <a:srgbClr val="000000"/>
                </a:solidFill>
                <a:latin typeface="Open Sans"/>
                <a:ea typeface="Open Sans"/>
                <a:cs typeface="Open Sans"/>
                <a:sym typeface="Open Sans"/>
              </a:defRPr>
            </a:lvl7pPr>
            <a:lvl8pPr indent="0" lvl="7" marL="2400300" marR="0" rtl="0" algn="ctr">
              <a:lnSpc>
                <a:spcPct val="100000"/>
              </a:lnSpc>
              <a:spcBef>
                <a:spcPts val="200"/>
              </a:spcBef>
              <a:spcAft>
                <a:spcPts val="0"/>
              </a:spcAft>
              <a:buClr>
                <a:srgbClr val="000000"/>
              </a:buClr>
              <a:buSzPts val="1400"/>
              <a:buFont typeface="Open Sans"/>
              <a:buNone/>
              <a:defRPr b="0" i="0" sz="1400" u="none" cap="none" strike="noStrike">
                <a:solidFill>
                  <a:srgbClr val="000000"/>
                </a:solidFill>
                <a:latin typeface="Open Sans"/>
                <a:ea typeface="Open Sans"/>
                <a:cs typeface="Open Sans"/>
                <a:sym typeface="Open Sans"/>
              </a:defRPr>
            </a:lvl8pPr>
            <a:lvl9pPr indent="0" lvl="8" marL="2743200" marR="0" rtl="0" algn="ctr">
              <a:lnSpc>
                <a:spcPct val="100000"/>
              </a:lnSpc>
              <a:spcBef>
                <a:spcPts val="200"/>
              </a:spcBef>
              <a:spcAft>
                <a:spcPts val="200"/>
              </a:spcAft>
              <a:buClr>
                <a:srgbClr val="000000"/>
              </a:buClr>
              <a:buSzPts val="1400"/>
              <a:buFont typeface="Open Sans"/>
              <a:buNone/>
              <a:defRPr b="0" i="0" sz="1400" u="none" cap="none" strike="noStrike">
                <a:solidFill>
                  <a:srgbClr val="000000"/>
                </a:solidFill>
                <a:latin typeface="Open Sans Light"/>
                <a:ea typeface="Open Sans Light"/>
                <a:cs typeface="Open Sans Light"/>
                <a:sym typeface="Open Sans Light"/>
              </a:defRPr>
            </a:lvl9pPr>
          </a:lstStyle>
          <a:p/>
        </p:txBody>
      </p:sp>
      <p:sp>
        <p:nvSpPr>
          <p:cNvPr id="74" name="Google Shape;74;p19"/>
          <p:cNvSpPr txBox="1"/>
          <p:nvPr>
            <p:ph idx="2" type="subTitle"/>
          </p:nvPr>
        </p:nvSpPr>
        <p:spPr>
          <a:xfrm>
            <a:off x="565613" y="3931745"/>
            <a:ext cx="3508200" cy="557700"/>
          </a:xfrm>
          <a:prstGeom prst="rect">
            <a:avLst/>
          </a:prstGeom>
          <a:noFill/>
          <a:ln>
            <a:noFill/>
          </a:ln>
        </p:spPr>
        <p:txBody>
          <a:bodyPr anchorCtr="0" anchor="t" bIns="91425" lIns="91425" spcFirstLastPara="1" rIns="91425" wrap="square" tIns="91425">
            <a:normAutofit/>
          </a:bodyPr>
          <a:lstStyle>
            <a:lvl1pPr indent="0" lvl="0" marL="0" marR="0" rtl="0" algn="l">
              <a:lnSpc>
                <a:spcPct val="100000"/>
              </a:lnSpc>
              <a:spcBef>
                <a:spcPts val="500"/>
              </a:spcBef>
              <a:spcAft>
                <a:spcPts val="0"/>
              </a:spcAft>
              <a:buClr>
                <a:srgbClr val="000000"/>
              </a:buClr>
              <a:buSzPts val="1200"/>
              <a:buFont typeface="Open Sans"/>
              <a:buNone/>
              <a:defRPr i="0" sz="1200" u="none" cap="none" strike="noStrike">
                <a:solidFill>
                  <a:srgbClr val="000000"/>
                </a:solidFill>
              </a:defRPr>
            </a:lvl1pPr>
            <a:lvl2pPr indent="0" lvl="1" marL="342900" marR="0" rtl="0" algn="ctr">
              <a:lnSpc>
                <a:spcPct val="100000"/>
              </a:lnSpc>
              <a:spcBef>
                <a:spcPts val="500"/>
              </a:spcBef>
              <a:spcAft>
                <a:spcPts val="0"/>
              </a:spcAft>
              <a:buClr>
                <a:srgbClr val="000000"/>
              </a:buClr>
              <a:buSzPts val="1200"/>
              <a:buFont typeface="Open Sans"/>
              <a:buNone/>
              <a:defRPr i="0" sz="1200" u="none" cap="none" strike="noStrike">
                <a:solidFill>
                  <a:srgbClr val="000000"/>
                </a:solidFill>
              </a:defRPr>
            </a:lvl2pPr>
            <a:lvl3pPr indent="0" lvl="2" marL="685800" marR="0" rtl="0" algn="ctr">
              <a:lnSpc>
                <a:spcPct val="100000"/>
              </a:lnSpc>
              <a:spcBef>
                <a:spcPts val="500"/>
              </a:spcBef>
              <a:spcAft>
                <a:spcPts val="0"/>
              </a:spcAft>
              <a:buClr>
                <a:srgbClr val="000000"/>
              </a:buClr>
              <a:buSzPts val="1400"/>
              <a:buFont typeface="Open Sans"/>
              <a:buNone/>
              <a:defRPr i="0" u="none" cap="none" strike="noStrike">
                <a:solidFill>
                  <a:srgbClr val="000000"/>
                </a:solidFill>
              </a:defRPr>
            </a:lvl3pPr>
            <a:lvl4pPr indent="0" lvl="3" marL="1028700" marR="0" rtl="0" algn="ctr">
              <a:lnSpc>
                <a:spcPct val="100000"/>
              </a:lnSpc>
              <a:spcBef>
                <a:spcPts val="400"/>
              </a:spcBef>
              <a:spcAft>
                <a:spcPts val="0"/>
              </a:spcAft>
              <a:buClr>
                <a:srgbClr val="000000"/>
              </a:buClr>
              <a:buSzPts val="1200"/>
              <a:buNone/>
              <a:defRPr i="0" sz="1200" u="none" cap="none" strike="noStrike">
                <a:solidFill>
                  <a:srgbClr val="000000"/>
                </a:solidFill>
              </a:defRPr>
            </a:lvl4pPr>
            <a:lvl5pPr indent="0" lvl="4" marL="1371600" marR="0" rtl="0" algn="ctr">
              <a:lnSpc>
                <a:spcPct val="100000"/>
              </a:lnSpc>
              <a:spcBef>
                <a:spcPts val="600"/>
              </a:spcBef>
              <a:spcAft>
                <a:spcPts val="0"/>
              </a:spcAft>
              <a:buClr>
                <a:srgbClr val="000000"/>
              </a:buClr>
              <a:buSzPts val="1400"/>
              <a:buFont typeface="Open Sans"/>
              <a:buNone/>
              <a:defRPr i="0" u="none" cap="none" strike="noStrike">
                <a:solidFill>
                  <a:srgbClr val="000000"/>
                </a:solidFill>
              </a:defRPr>
            </a:lvl5pPr>
            <a:lvl6pPr indent="0" lvl="5" marL="1714500" marR="0" rtl="0" algn="ctr">
              <a:lnSpc>
                <a:spcPct val="100000"/>
              </a:lnSpc>
              <a:spcBef>
                <a:spcPts val="200"/>
              </a:spcBef>
              <a:spcAft>
                <a:spcPts val="0"/>
              </a:spcAft>
              <a:buClr>
                <a:srgbClr val="000000"/>
              </a:buClr>
              <a:buSzPts val="1400"/>
              <a:buNone/>
              <a:defRPr i="0" u="none" cap="none" strike="noStrike">
                <a:solidFill>
                  <a:srgbClr val="000000"/>
                </a:solidFill>
              </a:defRPr>
            </a:lvl6pPr>
            <a:lvl7pPr indent="0" lvl="6" marL="2057400" marR="0" rtl="0" algn="ctr">
              <a:lnSpc>
                <a:spcPct val="100000"/>
              </a:lnSpc>
              <a:spcBef>
                <a:spcPts val="200"/>
              </a:spcBef>
              <a:spcAft>
                <a:spcPts val="0"/>
              </a:spcAft>
              <a:buClr>
                <a:srgbClr val="000000"/>
              </a:buClr>
              <a:buSzPts val="1400"/>
              <a:buNone/>
              <a:defRPr i="0" u="none" cap="none" strike="noStrike">
                <a:solidFill>
                  <a:srgbClr val="000000"/>
                </a:solidFill>
              </a:defRPr>
            </a:lvl7pPr>
            <a:lvl8pPr indent="0" lvl="7" marL="2400300" marR="0" rtl="0" algn="ctr">
              <a:lnSpc>
                <a:spcPct val="100000"/>
              </a:lnSpc>
              <a:spcBef>
                <a:spcPts val="200"/>
              </a:spcBef>
              <a:spcAft>
                <a:spcPts val="0"/>
              </a:spcAft>
              <a:buClr>
                <a:srgbClr val="000000"/>
              </a:buClr>
              <a:buSzPts val="1400"/>
              <a:buNone/>
              <a:defRPr i="0" u="none" cap="none" strike="noStrike">
                <a:solidFill>
                  <a:srgbClr val="000000"/>
                </a:solidFill>
              </a:defRPr>
            </a:lvl8pPr>
            <a:lvl9pPr indent="0" lvl="8" marL="2743200" marR="0" rtl="0" algn="ctr">
              <a:lnSpc>
                <a:spcPct val="100000"/>
              </a:lnSpc>
              <a:spcBef>
                <a:spcPts val="200"/>
              </a:spcBef>
              <a:spcAft>
                <a:spcPts val="200"/>
              </a:spcAft>
              <a:buClr>
                <a:srgbClr val="000000"/>
              </a:buClr>
              <a:buSzPts val="1400"/>
              <a:buNone/>
              <a:defRPr i="0" u="none" cap="none" strike="noStrike">
                <a:solidFill>
                  <a:srgbClr val="000000"/>
                </a:solidFill>
                <a:latin typeface="Open Sans"/>
                <a:ea typeface="Open Sans"/>
                <a:cs typeface="Open Sans"/>
                <a:sym typeface="Open Sans"/>
              </a:defRPr>
            </a:lvl9pPr>
          </a:lstStyle>
          <a:p/>
        </p:txBody>
      </p:sp>
      <p:sp>
        <p:nvSpPr>
          <p:cNvPr id="75" name="Google Shape;75;p19"/>
          <p:cNvSpPr txBox="1"/>
          <p:nvPr>
            <p:ph idx="3" type="subTitle"/>
          </p:nvPr>
        </p:nvSpPr>
        <p:spPr>
          <a:xfrm>
            <a:off x="388856" y="4848131"/>
            <a:ext cx="5726700" cy="189300"/>
          </a:xfrm>
          <a:prstGeom prst="rect">
            <a:avLst/>
          </a:prstGeom>
          <a:noFill/>
          <a:ln>
            <a:noFill/>
          </a:ln>
        </p:spPr>
        <p:txBody>
          <a:bodyPr anchorCtr="0" anchor="ctr" bIns="91425" lIns="91425" spcFirstLastPara="1" rIns="91425" wrap="square" tIns="91425">
            <a:normAutofit/>
          </a:bodyPr>
          <a:lstStyle>
            <a:lvl1pPr indent="0" lvl="0" marL="0" marR="0" rtl="0" algn="l">
              <a:lnSpc>
                <a:spcPct val="100000"/>
              </a:lnSpc>
              <a:spcBef>
                <a:spcPts val="500"/>
              </a:spcBef>
              <a:spcAft>
                <a:spcPts val="0"/>
              </a:spcAft>
              <a:buClr>
                <a:srgbClr val="646363"/>
              </a:buClr>
              <a:buSzPts val="600"/>
              <a:buFont typeface="Open Sans"/>
              <a:buNone/>
              <a:defRPr i="0" sz="600" u="none" cap="none" strike="noStrike">
                <a:solidFill>
                  <a:srgbClr val="646363"/>
                </a:solidFill>
              </a:defRPr>
            </a:lvl1pPr>
            <a:lvl2pPr indent="0" lvl="1" marL="342900" marR="0" rtl="0" algn="ctr">
              <a:lnSpc>
                <a:spcPct val="100000"/>
              </a:lnSpc>
              <a:spcBef>
                <a:spcPts val="500"/>
              </a:spcBef>
              <a:spcAft>
                <a:spcPts val="0"/>
              </a:spcAft>
              <a:buClr>
                <a:srgbClr val="000000"/>
              </a:buClr>
              <a:buSzPts val="600"/>
              <a:buFont typeface="Arial"/>
              <a:buNone/>
              <a:defRPr b="0" i="0" sz="600" u="none" cap="none" strike="noStrike">
                <a:solidFill>
                  <a:srgbClr val="000000"/>
                </a:solidFill>
                <a:latin typeface="Open Sans"/>
                <a:ea typeface="Open Sans"/>
                <a:cs typeface="Open Sans"/>
                <a:sym typeface="Open Sans"/>
              </a:defRPr>
            </a:lvl2pPr>
            <a:lvl3pPr indent="0" lvl="2" marL="685800" marR="0" rtl="0" algn="ctr">
              <a:lnSpc>
                <a:spcPct val="100000"/>
              </a:lnSpc>
              <a:spcBef>
                <a:spcPts val="500"/>
              </a:spcBef>
              <a:spcAft>
                <a:spcPts val="0"/>
              </a:spcAft>
              <a:buClr>
                <a:srgbClr val="000000"/>
              </a:buClr>
              <a:buSzPts val="600"/>
              <a:buFont typeface="Arial"/>
              <a:buNone/>
              <a:defRPr b="0" i="0" sz="600" u="none" cap="none" strike="noStrike">
                <a:solidFill>
                  <a:srgbClr val="000000"/>
                </a:solidFill>
                <a:latin typeface="Open Sans"/>
                <a:ea typeface="Open Sans"/>
                <a:cs typeface="Open Sans"/>
                <a:sym typeface="Open Sans"/>
              </a:defRPr>
            </a:lvl3pPr>
            <a:lvl4pPr indent="0" lvl="3" marL="1028700" marR="0" rtl="0" algn="ctr">
              <a:lnSpc>
                <a:spcPct val="100000"/>
              </a:lnSpc>
              <a:spcBef>
                <a:spcPts val="400"/>
              </a:spcBef>
              <a:spcAft>
                <a:spcPts val="0"/>
              </a:spcAft>
              <a:buClr>
                <a:srgbClr val="000000"/>
              </a:buClr>
              <a:buSzPts val="600"/>
              <a:buFont typeface="Open Sans"/>
              <a:buNone/>
              <a:defRPr b="0" i="0" sz="600" u="none" cap="none" strike="noStrike">
                <a:solidFill>
                  <a:srgbClr val="000000"/>
                </a:solidFill>
                <a:latin typeface="Open Sans"/>
                <a:ea typeface="Open Sans"/>
                <a:cs typeface="Open Sans"/>
                <a:sym typeface="Open Sans"/>
              </a:defRPr>
            </a:lvl4pPr>
            <a:lvl5pPr indent="0" lvl="4" marL="1371600" marR="0" rtl="0" algn="ctr">
              <a:lnSpc>
                <a:spcPct val="100000"/>
              </a:lnSpc>
              <a:spcBef>
                <a:spcPts val="600"/>
              </a:spcBef>
              <a:spcAft>
                <a:spcPts val="0"/>
              </a:spcAft>
              <a:buClr>
                <a:srgbClr val="000000"/>
              </a:buClr>
              <a:buSzPts val="600"/>
              <a:buFont typeface="Zilla Slab"/>
              <a:buNone/>
              <a:defRPr b="0" i="0" sz="600" u="none" cap="none" strike="noStrike">
                <a:solidFill>
                  <a:srgbClr val="000000"/>
                </a:solidFill>
                <a:latin typeface="Open Sans"/>
                <a:ea typeface="Open Sans"/>
                <a:cs typeface="Open Sans"/>
                <a:sym typeface="Open Sans"/>
              </a:defRPr>
            </a:lvl5pPr>
            <a:lvl6pPr indent="0" lvl="5" marL="1714500" marR="0" rtl="0" algn="ctr">
              <a:lnSpc>
                <a:spcPct val="100000"/>
              </a:lnSpc>
              <a:spcBef>
                <a:spcPts val="200"/>
              </a:spcBef>
              <a:spcAft>
                <a:spcPts val="0"/>
              </a:spcAft>
              <a:buClr>
                <a:srgbClr val="000000"/>
              </a:buClr>
              <a:buSzPts val="600"/>
              <a:buFont typeface="Open Sans"/>
              <a:buNone/>
              <a:defRPr b="0" i="0" sz="600" u="none" cap="none" strike="noStrike">
                <a:solidFill>
                  <a:srgbClr val="000000"/>
                </a:solidFill>
                <a:latin typeface="Open Sans"/>
                <a:ea typeface="Open Sans"/>
                <a:cs typeface="Open Sans"/>
                <a:sym typeface="Open Sans"/>
              </a:defRPr>
            </a:lvl6pPr>
            <a:lvl7pPr indent="0" lvl="6" marL="2057400" marR="0" rtl="0" algn="ctr">
              <a:lnSpc>
                <a:spcPct val="100000"/>
              </a:lnSpc>
              <a:spcBef>
                <a:spcPts val="200"/>
              </a:spcBef>
              <a:spcAft>
                <a:spcPts val="0"/>
              </a:spcAft>
              <a:buClr>
                <a:srgbClr val="000000"/>
              </a:buClr>
              <a:buSzPts val="600"/>
              <a:buFont typeface="Open Sans"/>
              <a:buNone/>
              <a:defRPr b="0" i="0" sz="600" u="none" cap="none" strike="noStrike">
                <a:solidFill>
                  <a:srgbClr val="000000"/>
                </a:solidFill>
                <a:latin typeface="Open Sans"/>
                <a:ea typeface="Open Sans"/>
                <a:cs typeface="Open Sans"/>
                <a:sym typeface="Open Sans"/>
              </a:defRPr>
            </a:lvl7pPr>
            <a:lvl8pPr indent="0" lvl="7" marL="2400300" marR="0" rtl="0" algn="ctr">
              <a:lnSpc>
                <a:spcPct val="100000"/>
              </a:lnSpc>
              <a:spcBef>
                <a:spcPts val="200"/>
              </a:spcBef>
              <a:spcAft>
                <a:spcPts val="0"/>
              </a:spcAft>
              <a:buClr>
                <a:srgbClr val="000000"/>
              </a:buClr>
              <a:buSzPts val="600"/>
              <a:buFont typeface="Open Sans"/>
              <a:buNone/>
              <a:defRPr b="0" i="0" sz="600" u="none" cap="none" strike="noStrike">
                <a:solidFill>
                  <a:srgbClr val="000000"/>
                </a:solidFill>
                <a:latin typeface="Open Sans"/>
                <a:ea typeface="Open Sans"/>
                <a:cs typeface="Open Sans"/>
                <a:sym typeface="Open Sans"/>
              </a:defRPr>
            </a:lvl8pPr>
            <a:lvl9pPr indent="0" lvl="8" marL="2743200" marR="0" rtl="0" algn="ctr">
              <a:lnSpc>
                <a:spcPct val="100000"/>
              </a:lnSpc>
              <a:spcBef>
                <a:spcPts val="200"/>
              </a:spcBef>
              <a:spcAft>
                <a:spcPts val="200"/>
              </a:spcAft>
              <a:buClr>
                <a:srgbClr val="000000"/>
              </a:buClr>
              <a:buSzPts val="600"/>
              <a:buFont typeface="Open Sans"/>
              <a:buNone/>
              <a:defRPr b="0" i="0" sz="600" u="none" cap="none" strike="noStrike">
                <a:solidFill>
                  <a:srgbClr val="000000"/>
                </a:solidFill>
                <a:latin typeface="Open Sans Light"/>
                <a:ea typeface="Open Sans Light"/>
                <a:cs typeface="Open Sans Light"/>
                <a:sym typeface="Open Sans Light"/>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p:cSld name="TITLE_1">
    <p:spTree>
      <p:nvGrpSpPr>
        <p:cNvPr id="76" name="Shape 76"/>
        <p:cNvGrpSpPr/>
        <p:nvPr/>
      </p:nvGrpSpPr>
      <p:grpSpPr>
        <a:xfrm>
          <a:off x="0" y="0"/>
          <a:ext cx="0" cy="0"/>
          <a:chOff x="0" y="0"/>
          <a:chExt cx="0" cy="0"/>
        </a:xfrm>
      </p:grpSpPr>
      <p:sp>
        <p:nvSpPr>
          <p:cNvPr id="77" name="Google Shape;77;p20"/>
          <p:cNvSpPr txBox="1"/>
          <p:nvPr>
            <p:ph type="title"/>
          </p:nvPr>
        </p:nvSpPr>
        <p:spPr>
          <a:xfrm>
            <a:off x="892969" y="863947"/>
            <a:ext cx="7358100" cy="1741200"/>
          </a:xfrm>
          <a:prstGeom prst="rect">
            <a:avLst/>
          </a:prstGeom>
          <a:noFill/>
          <a:ln>
            <a:noFill/>
          </a:ln>
        </p:spPr>
        <p:txBody>
          <a:bodyPr anchorCtr="0" anchor="b" bIns="32750" lIns="32750" spcFirstLastPara="1" rIns="32750" wrap="square" tIns="32750">
            <a:normAutofit/>
          </a:bodyPr>
          <a:lstStyle>
            <a:lvl1pPr lvl="0" rtl="0" algn="ctr">
              <a:lnSpc>
                <a:spcPct val="100000"/>
              </a:lnSpc>
              <a:spcBef>
                <a:spcPts val="0"/>
              </a:spcBef>
              <a:spcAft>
                <a:spcPts val="0"/>
              </a:spcAft>
              <a:buClr>
                <a:srgbClr val="FFFFFF"/>
              </a:buClr>
              <a:buSzPts val="1200"/>
              <a:buNone/>
              <a:defRPr/>
            </a:lvl1pPr>
            <a:lvl2pPr lvl="1" rtl="0" algn="ctr">
              <a:lnSpc>
                <a:spcPct val="100000"/>
              </a:lnSpc>
              <a:spcBef>
                <a:spcPts val="0"/>
              </a:spcBef>
              <a:spcAft>
                <a:spcPts val="0"/>
              </a:spcAft>
              <a:buClr>
                <a:srgbClr val="FFFFFF"/>
              </a:buClr>
              <a:buSzPts val="1200"/>
              <a:buNone/>
              <a:defRPr/>
            </a:lvl2pPr>
            <a:lvl3pPr lvl="2" rtl="0" algn="ctr">
              <a:lnSpc>
                <a:spcPct val="100000"/>
              </a:lnSpc>
              <a:spcBef>
                <a:spcPts val="0"/>
              </a:spcBef>
              <a:spcAft>
                <a:spcPts val="0"/>
              </a:spcAft>
              <a:buClr>
                <a:srgbClr val="FFFFFF"/>
              </a:buClr>
              <a:buSzPts val="1200"/>
              <a:buNone/>
              <a:defRPr/>
            </a:lvl3pPr>
            <a:lvl4pPr lvl="3" rtl="0" algn="ctr">
              <a:lnSpc>
                <a:spcPct val="100000"/>
              </a:lnSpc>
              <a:spcBef>
                <a:spcPts val="0"/>
              </a:spcBef>
              <a:spcAft>
                <a:spcPts val="0"/>
              </a:spcAft>
              <a:buClr>
                <a:srgbClr val="FFFFFF"/>
              </a:buClr>
              <a:buSzPts val="1200"/>
              <a:buNone/>
              <a:defRPr/>
            </a:lvl4pPr>
            <a:lvl5pPr lvl="4" rtl="0" algn="ctr">
              <a:lnSpc>
                <a:spcPct val="100000"/>
              </a:lnSpc>
              <a:spcBef>
                <a:spcPts val="0"/>
              </a:spcBef>
              <a:spcAft>
                <a:spcPts val="0"/>
              </a:spcAft>
              <a:buClr>
                <a:srgbClr val="FFFFFF"/>
              </a:buClr>
              <a:buSzPts val="1200"/>
              <a:buNone/>
              <a:defRPr/>
            </a:lvl5pPr>
            <a:lvl6pPr lvl="5" rtl="0" algn="ctr">
              <a:lnSpc>
                <a:spcPct val="100000"/>
              </a:lnSpc>
              <a:spcBef>
                <a:spcPts val="0"/>
              </a:spcBef>
              <a:spcAft>
                <a:spcPts val="0"/>
              </a:spcAft>
              <a:buClr>
                <a:srgbClr val="FFFFFF"/>
              </a:buClr>
              <a:buSzPts val="1200"/>
              <a:buNone/>
              <a:defRPr/>
            </a:lvl6pPr>
            <a:lvl7pPr lvl="6" rtl="0" algn="ctr">
              <a:lnSpc>
                <a:spcPct val="100000"/>
              </a:lnSpc>
              <a:spcBef>
                <a:spcPts val="0"/>
              </a:spcBef>
              <a:spcAft>
                <a:spcPts val="0"/>
              </a:spcAft>
              <a:buClr>
                <a:srgbClr val="FFFFFF"/>
              </a:buClr>
              <a:buSzPts val="1200"/>
              <a:buNone/>
              <a:defRPr/>
            </a:lvl7pPr>
            <a:lvl8pPr lvl="7" rtl="0" algn="ctr">
              <a:lnSpc>
                <a:spcPct val="100000"/>
              </a:lnSpc>
              <a:spcBef>
                <a:spcPts val="0"/>
              </a:spcBef>
              <a:spcAft>
                <a:spcPts val="0"/>
              </a:spcAft>
              <a:buClr>
                <a:srgbClr val="FFFFFF"/>
              </a:buClr>
              <a:buSzPts val="1200"/>
              <a:buNone/>
              <a:defRPr/>
            </a:lvl8pPr>
            <a:lvl9pPr lvl="8" rtl="0" algn="ctr">
              <a:lnSpc>
                <a:spcPct val="100000"/>
              </a:lnSpc>
              <a:spcBef>
                <a:spcPts val="0"/>
              </a:spcBef>
              <a:spcAft>
                <a:spcPts val="0"/>
              </a:spcAft>
              <a:buClr>
                <a:srgbClr val="FFFFFF"/>
              </a:buClr>
              <a:buSzPts val="1200"/>
              <a:buNone/>
              <a:defRPr/>
            </a:lvl9pPr>
          </a:lstStyle>
          <a:p/>
        </p:txBody>
      </p:sp>
      <p:sp>
        <p:nvSpPr>
          <p:cNvPr id="78" name="Google Shape;78;p20"/>
          <p:cNvSpPr txBox="1"/>
          <p:nvPr>
            <p:ph idx="1" type="body"/>
          </p:nvPr>
        </p:nvSpPr>
        <p:spPr>
          <a:xfrm>
            <a:off x="892969" y="2652117"/>
            <a:ext cx="7358100" cy="596100"/>
          </a:xfrm>
          <a:prstGeom prst="rect">
            <a:avLst/>
          </a:prstGeom>
          <a:noFill/>
          <a:ln>
            <a:noFill/>
          </a:ln>
        </p:spPr>
        <p:txBody>
          <a:bodyPr anchorCtr="0" anchor="t" bIns="32750" lIns="32750" spcFirstLastPara="1" rIns="32750" wrap="square" tIns="32750">
            <a:normAutofit/>
          </a:bodyPr>
          <a:lstStyle>
            <a:lvl1pPr indent="-228600" lvl="0" marL="457200" rtl="0" algn="ctr">
              <a:lnSpc>
                <a:spcPct val="100000"/>
              </a:lnSpc>
              <a:spcBef>
                <a:spcPts val="0"/>
              </a:spcBef>
              <a:spcAft>
                <a:spcPts val="0"/>
              </a:spcAft>
              <a:buClr>
                <a:srgbClr val="FFFFFF"/>
              </a:buClr>
              <a:buSzPts val="2100"/>
              <a:buFont typeface="Helvetica Neue Light"/>
              <a:buNone/>
              <a:defRPr sz="2100"/>
            </a:lvl1pPr>
            <a:lvl2pPr indent="-228600" lvl="1" marL="914400" rtl="0" algn="ctr">
              <a:lnSpc>
                <a:spcPct val="100000"/>
              </a:lnSpc>
              <a:spcBef>
                <a:spcPts val="0"/>
              </a:spcBef>
              <a:spcAft>
                <a:spcPts val="0"/>
              </a:spcAft>
              <a:buClr>
                <a:srgbClr val="FFFFFF"/>
              </a:buClr>
              <a:buSzPts val="2100"/>
              <a:buFont typeface="Helvetica Neue Light"/>
              <a:buNone/>
              <a:defRPr sz="2100"/>
            </a:lvl2pPr>
            <a:lvl3pPr indent="-228600" lvl="2" marL="1371600" rtl="0" algn="ctr">
              <a:lnSpc>
                <a:spcPct val="100000"/>
              </a:lnSpc>
              <a:spcBef>
                <a:spcPts val="0"/>
              </a:spcBef>
              <a:spcAft>
                <a:spcPts val="0"/>
              </a:spcAft>
              <a:buClr>
                <a:srgbClr val="FFFFFF"/>
              </a:buClr>
              <a:buSzPts val="2100"/>
              <a:buFont typeface="Helvetica Neue Light"/>
              <a:buNone/>
              <a:defRPr sz="2100"/>
            </a:lvl3pPr>
            <a:lvl4pPr indent="-228600" lvl="3" marL="1828800" rtl="0" algn="ctr">
              <a:lnSpc>
                <a:spcPct val="100000"/>
              </a:lnSpc>
              <a:spcBef>
                <a:spcPts val="0"/>
              </a:spcBef>
              <a:spcAft>
                <a:spcPts val="0"/>
              </a:spcAft>
              <a:buClr>
                <a:srgbClr val="FFFFFF"/>
              </a:buClr>
              <a:buSzPts val="2100"/>
              <a:buFont typeface="Helvetica Neue Light"/>
              <a:buNone/>
              <a:defRPr sz="2100"/>
            </a:lvl4pPr>
            <a:lvl5pPr indent="-228600" lvl="4" marL="2286000" rtl="0" algn="ctr">
              <a:lnSpc>
                <a:spcPct val="100000"/>
              </a:lnSpc>
              <a:spcBef>
                <a:spcPts val="0"/>
              </a:spcBef>
              <a:spcAft>
                <a:spcPts val="0"/>
              </a:spcAft>
              <a:buClr>
                <a:srgbClr val="FFFFFF"/>
              </a:buClr>
              <a:buSzPts val="2100"/>
              <a:buFont typeface="Helvetica Neue Light"/>
              <a:buNone/>
              <a:defRPr sz="2100"/>
            </a:lvl5pPr>
            <a:lvl6pPr indent="-285750" lvl="5" marL="2743200" rtl="0" algn="l">
              <a:lnSpc>
                <a:spcPct val="100000"/>
              </a:lnSpc>
              <a:spcBef>
                <a:spcPts val="2700"/>
              </a:spcBef>
              <a:spcAft>
                <a:spcPts val="0"/>
              </a:spcAft>
              <a:buClr>
                <a:srgbClr val="FFFFFF"/>
              </a:buClr>
              <a:buSzPts val="900"/>
              <a:buChar char="■"/>
              <a:defRPr/>
            </a:lvl6pPr>
            <a:lvl7pPr indent="-285750" lvl="6" marL="3200400" rtl="0" algn="l">
              <a:lnSpc>
                <a:spcPct val="100000"/>
              </a:lnSpc>
              <a:spcBef>
                <a:spcPts val="2700"/>
              </a:spcBef>
              <a:spcAft>
                <a:spcPts val="0"/>
              </a:spcAft>
              <a:buClr>
                <a:srgbClr val="FFFFFF"/>
              </a:buClr>
              <a:buSzPts val="900"/>
              <a:buChar char="●"/>
              <a:defRPr/>
            </a:lvl7pPr>
            <a:lvl8pPr indent="-285750" lvl="7" marL="3657600" rtl="0" algn="l">
              <a:lnSpc>
                <a:spcPct val="100000"/>
              </a:lnSpc>
              <a:spcBef>
                <a:spcPts val="2700"/>
              </a:spcBef>
              <a:spcAft>
                <a:spcPts val="0"/>
              </a:spcAft>
              <a:buClr>
                <a:srgbClr val="FFFFFF"/>
              </a:buClr>
              <a:buSzPts val="900"/>
              <a:buChar char="○"/>
              <a:defRPr/>
            </a:lvl8pPr>
            <a:lvl9pPr indent="-285750" lvl="8" marL="4114800" rtl="0" algn="l">
              <a:lnSpc>
                <a:spcPct val="100000"/>
              </a:lnSpc>
              <a:spcBef>
                <a:spcPts val="2700"/>
              </a:spcBef>
              <a:spcAft>
                <a:spcPts val="0"/>
              </a:spcAft>
              <a:buClr>
                <a:srgbClr val="FFFFFF"/>
              </a:buClr>
              <a:buSzPts val="900"/>
              <a:buChar char="■"/>
              <a:defRPr/>
            </a:lvl9pPr>
          </a:lstStyle>
          <a:p/>
        </p:txBody>
      </p:sp>
      <p:sp>
        <p:nvSpPr>
          <p:cNvPr id="79" name="Google Shape;79;p20"/>
          <p:cNvSpPr txBox="1"/>
          <p:nvPr>
            <p:ph idx="12" type="sldNum"/>
          </p:nvPr>
        </p:nvSpPr>
        <p:spPr>
          <a:xfrm>
            <a:off x="4437983" y="4882307"/>
            <a:ext cx="258900" cy="250800"/>
          </a:xfrm>
          <a:prstGeom prst="rect">
            <a:avLst/>
          </a:prstGeom>
          <a:noFill/>
          <a:ln>
            <a:noFill/>
          </a:ln>
        </p:spPr>
        <p:txBody>
          <a:bodyPr anchorCtr="0" anchor="t" bIns="32750" lIns="32750" spcFirstLastPara="1" rIns="32750" wrap="square" tIns="32750">
            <a:spAutoFit/>
          </a:bodyPr>
          <a:lstStyle>
            <a:lvl1pPr indent="0" lvl="0" marL="0" rtl="0" algn="ctr">
              <a:lnSpc>
                <a:spcPct val="100000"/>
              </a:lnSpc>
              <a:spcBef>
                <a:spcPts val="0"/>
              </a:spcBef>
              <a:spcAft>
                <a:spcPts val="0"/>
              </a:spcAft>
              <a:buClr>
                <a:srgbClr val="FFFFFF"/>
              </a:buClr>
              <a:buSzPts val="1200"/>
              <a:buFont typeface="Helvetica Neue Light"/>
              <a:buNone/>
              <a:defRPr sz="1200"/>
            </a:lvl1pPr>
            <a:lvl2pPr indent="0" lvl="1" marL="0" rtl="0" algn="ctr">
              <a:lnSpc>
                <a:spcPct val="100000"/>
              </a:lnSpc>
              <a:spcBef>
                <a:spcPts val="0"/>
              </a:spcBef>
              <a:spcAft>
                <a:spcPts val="0"/>
              </a:spcAft>
              <a:buClr>
                <a:srgbClr val="FFFFFF"/>
              </a:buClr>
              <a:buSzPts val="1200"/>
              <a:buFont typeface="Helvetica Neue Light"/>
              <a:buNone/>
              <a:defRPr sz="1200"/>
            </a:lvl2pPr>
            <a:lvl3pPr indent="0" lvl="2" marL="0" rtl="0" algn="ctr">
              <a:lnSpc>
                <a:spcPct val="100000"/>
              </a:lnSpc>
              <a:spcBef>
                <a:spcPts val="0"/>
              </a:spcBef>
              <a:spcAft>
                <a:spcPts val="0"/>
              </a:spcAft>
              <a:buClr>
                <a:srgbClr val="FFFFFF"/>
              </a:buClr>
              <a:buSzPts val="1200"/>
              <a:buFont typeface="Helvetica Neue Light"/>
              <a:buNone/>
              <a:defRPr sz="1200"/>
            </a:lvl3pPr>
            <a:lvl4pPr indent="0" lvl="3" marL="0" rtl="0" algn="ctr">
              <a:lnSpc>
                <a:spcPct val="100000"/>
              </a:lnSpc>
              <a:spcBef>
                <a:spcPts val="0"/>
              </a:spcBef>
              <a:spcAft>
                <a:spcPts val="0"/>
              </a:spcAft>
              <a:buClr>
                <a:srgbClr val="FFFFFF"/>
              </a:buClr>
              <a:buSzPts val="1200"/>
              <a:buFont typeface="Helvetica Neue Light"/>
              <a:buNone/>
              <a:defRPr sz="1200"/>
            </a:lvl4pPr>
            <a:lvl5pPr indent="0" lvl="4" marL="0" rtl="0" algn="ctr">
              <a:lnSpc>
                <a:spcPct val="100000"/>
              </a:lnSpc>
              <a:spcBef>
                <a:spcPts val="0"/>
              </a:spcBef>
              <a:spcAft>
                <a:spcPts val="0"/>
              </a:spcAft>
              <a:buClr>
                <a:srgbClr val="FFFFFF"/>
              </a:buClr>
              <a:buSzPts val="1200"/>
              <a:buFont typeface="Helvetica Neue Light"/>
              <a:buNone/>
              <a:defRPr sz="1200"/>
            </a:lvl5pPr>
            <a:lvl6pPr indent="0" lvl="5" marL="0" rtl="0" algn="ctr">
              <a:lnSpc>
                <a:spcPct val="100000"/>
              </a:lnSpc>
              <a:spcBef>
                <a:spcPts val="0"/>
              </a:spcBef>
              <a:spcAft>
                <a:spcPts val="0"/>
              </a:spcAft>
              <a:buClr>
                <a:srgbClr val="FFFFFF"/>
              </a:buClr>
              <a:buSzPts val="1200"/>
              <a:buFont typeface="Helvetica Neue Light"/>
              <a:buNone/>
              <a:defRPr sz="1200"/>
            </a:lvl6pPr>
            <a:lvl7pPr indent="0" lvl="6" marL="0" rtl="0" algn="ctr">
              <a:lnSpc>
                <a:spcPct val="100000"/>
              </a:lnSpc>
              <a:spcBef>
                <a:spcPts val="0"/>
              </a:spcBef>
              <a:spcAft>
                <a:spcPts val="0"/>
              </a:spcAft>
              <a:buClr>
                <a:srgbClr val="FFFFFF"/>
              </a:buClr>
              <a:buSzPts val="1200"/>
              <a:buFont typeface="Helvetica Neue Light"/>
              <a:buNone/>
              <a:defRPr sz="1200"/>
            </a:lvl7pPr>
            <a:lvl8pPr indent="0" lvl="7" marL="0" rtl="0" algn="ctr">
              <a:lnSpc>
                <a:spcPct val="100000"/>
              </a:lnSpc>
              <a:spcBef>
                <a:spcPts val="0"/>
              </a:spcBef>
              <a:spcAft>
                <a:spcPts val="0"/>
              </a:spcAft>
              <a:buClr>
                <a:srgbClr val="FFFFFF"/>
              </a:buClr>
              <a:buSzPts val="1200"/>
              <a:buFont typeface="Helvetica Neue Light"/>
              <a:buNone/>
              <a:defRPr sz="1200"/>
            </a:lvl8pPr>
            <a:lvl9pPr indent="0" lvl="8" marL="0" rtl="0" algn="ctr">
              <a:lnSpc>
                <a:spcPct val="100000"/>
              </a:lnSpc>
              <a:spcBef>
                <a:spcPts val="0"/>
              </a:spcBef>
              <a:spcAft>
                <a:spcPts val="0"/>
              </a:spcAft>
              <a:buClr>
                <a:srgbClr val="FFFFFF"/>
              </a:buClr>
              <a:buSzPts val="1200"/>
              <a:buFont typeface="Helvetica Neue Light"/>
              <a:buNone/>
              <a:defRPr sz="1200"/>
            </a:lvl9pPr>
          </a:lstStyle>
          <a:p>
            <a:pPr indent="0" lvl="0" marL="0" rtl="0" algn="ctr">
              <a:spcBef>
                <a:spcPts val="0"/>
              </a:spcBef>
              <a:spcAft>
                <a:spcPts val="0"/>
              </a:spcAft>
              <a:buNone/>
            </a:pPr>
            <a:fld id="{00000000-1234-1234-1234-123412341234}" type="slidenum">
              <a:rPr lang="en"/>
              <a:t>‹#›</a:t>
            </a:fld>
            <a:endParaRPr sz="10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theme" Target="../theme/theme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nasa-openscapes.github.io/about.html#slides" TargetMode="External"/><Relationship Id="rId4" Type="http://schemas.openxmlformats.org/officeDocument/2006/relationships/image" Target="../media/image25.png"/><Relationship Id="rId5" Type="http://schemas.openxmlformats.org/officeDocument/2006/relationships/image" Target="../media/image2.png"/><Relationship Id="rId6"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94.png"/><Relationship Id="rId4" Type="http://schemas.openxmlformats.org/officeDocument/2006/relationships/image" Target="../media/image6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65.png"/><Relationship Id="rId4" Type="http://schemas.openxmlformats.org/officeDocument/2006/relationships/hyperlink" Target="https://podaac.github.io/tutorials/notebooks/Advanced_cloud/basic_dask.html#parallelization-use-case-1-computation-which-is-easily-iterable-over-multiple-files" TargetMode="External"/><Relationship Id="rId5" Type="http://schemas.openxmlformats.org/officeDocument/2006/relationships/image" Target="../media/image78.png"/><Relationship Id="rId6" Type="http://schemas.openxmlformats.org/officeDocument/2006/relationships/hyperlink" Target="https://docs.google.com/presentation/d/1HjOXgvlGcq01srJF5RD7y5sx5u8pXJzHb1E5W7s9aKc/edit#slide=id.p"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hyperlink" Target="https://www.youtube.com/watch?v=2Yd0eR6M04Y" TargetMode="External"/></Relationships>
</file>

<file path=ppt/slides/_rels/slide13.xml.rels><?xml version="1.0" encoding="UTF-8" standalone="yes"?><Relationships xmlns="http://schemas.openxmlformats.org/package/2006/relationships"><Relationship Id="rId11" Type="http://schemas.openxmlformats.org/officeDocument/2006/relationships/image" Target="../media/image68.png"/><Relationship Id="rId10" Type="http://schemas.openxmlformats.org/officeDocument/2006/relationships/image" Target="../media/image79.png"/><Relationship Id="rId12" Type="http://schemas.openxmlformats.org/officeDocument/2006/relationships/hyperlink" Target="https://openscapes.org/media" TargetMode="External"/><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hyperlink" Target="https://openscapes.org" TargetMode="External"/><Relationship Id="rId4" Type="http://schemas.openxmlformats.org/officeDocument/2006/relationships/hyperlink" Target="https://nasa-openscapes.github.io" TargetMode="External"/><Relationship Id="rId9" Type="http://schemas.openxmlformats.org/officeDocument/2006/relationships/hyperlink" Target="https://openscapes.github.io/approach-guide" TargetMode="External"/><Relationship Id="rId5" Type="http://schemas.openxmlformats.org/officeDocument/2006/relationships/hyperlink" Target="https://nmfs-openscapes.github.io" TargetMode="External"/><Relationship Id="rId6" Type="http://schemas.openxmlformats.org/officeDocument/2006/relationships/hyperlink" Target="https://cawaterboarddatacenter.github.io/swrcb-openscapes/" TargetMode="External"/><Relationship Id="rId7" Type="http://schemas.openxmlformats.org/officeDocument/2006/relationships/hyperlink" Target="https://nasa-openscapes.github.io/earthdata-cloud-cookbook/" TargetMode="External"/><Relationship Id="rId8" Type="http://schemas.openxmlformats.org/officeDocument/2006/relationships/hyperlink" Target="https://openscapes.github.io/series"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73.png"/><Relationship Id="rId4" Type="http://schemas.openxmlformats.org/officeDocument/2006/relationships/image" Target="../media/image98.png"/><Relationship Id="rId5" Type="http://schemas.openxmlformats.org/officeDocument/2006/relationships/image" Target="../media/image70.png"/><Relationship Id="rId6" Type="http://schemas.openxmlformats.org/officeDocument/2006/relationships/image" Target="../media/image35.png"/><Relationship Id="rId7"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69.png"/><Relationship Id="rId4" Type="http://schemas.openxmlformats.org/officeDocument/2006/relationships/hyperlink" Target="https://openscapes.github.io/documenting-things/"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75.png"/></Relationships>
</file>

<file path=ppt/slides/_rels/slide18.xml.rels><?xml version="1.0" encoding="UTF-8" standalone="yes"?><Relationships xmlns="http://schemas.openxmlformats.org/package/2006/relationships"><Relationship Id="rId11" Type="http://schemas.openxmlformats.org/officeDocument/2006/relationships/image" Target="../media/image82.png"/><Relationship Id="rId10" Type="http://schemas.openxmlformats.org/officeDocument/2006/relationships/image" Target="../media/image80.png"/><Relationship Id="rId13" Type="http://schemas.openxmlformats.org/officeDocument/2006/relationships/image" Target="../media/image93.png"/><Relationship Id="rId12" Type="http://schemas.openxmlformats.org/officeDocument/2006/relationships/image" Target="../media/image85.png"/><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71.png"/><Relationship Id="rId4" Type="http://schemas.openxmlformats.org/officeDocument/2006/relationships/image" Target="../media/image77.png"/><Relationship Id="rId9" Type="http://schemas.openxmlformats.org/officeDocument/2006/relationships/image" Target="../media/image74.jpg"/><Relationship Id="rId15" Type="http://schemas.openxmlformats.org/officeDocument/2006/relationships/image" Target="../media/image99.png"/><Relationship Id="rId14" Type="http://schemas.openxmlformats.org/officeDocument/2006/relationships/image" Target="../media/image90.png"/><Relationship Id="rId17" Type="http://schemas.openxmlformats.org/officeDocument/2006/relationships/image" Target="../media/image91.png"/><Relationship Id="rId16" Type="http://schemas.openxmlformats.org/officeDocument/2006/relationships/image" Target="../media/image96.png"/><Relationship Id="rId5" Type="http://schemas.openxmlformats.org/officeDocument/2006/relationships/hyperlink" Target="https://www.nahaneecreative.com/" TargetMode="External"/><Relationship Id="rId19" Type="http://schemas.openxmlformats.org/officeDocument/2006/relationships/image" Target="../media/image92.png"/><Relationship Id="rId6" Type="http://schemas.openxmlformats.org/officeDocument/2006/relationships/image" Target="../media/image72.png"/><Relationship Id="rId18" Type="http://schemas.openxmlformats.org/officeDocument/2006/relationships/hyperlink" Target="https://us.macmillan.com/books/9781250266774/recodingamerica" TargetMode="External"/><Relationship Id="rId7" Type="http://schemas.openxmlformats.org/officeDocument/2006/relationships/image" Target="../media/image86.png"/><Relationship Id="rId8" Type="http://schemas.openxmlformats.org/officeDocument/2006/relationships/image" Target="../media/image76.png"/></Relationships>
</file>

<file path=ppt/slides/_rels/slide19.xml.rels><?xml version="1.0" encoding="UTF-8" standalone="yes"?><Relationships xmlns="http://schemas.openxmlformats.org/package/2006/relationships"><Relationship Id="rId20" Type="http://schemas.openxmlformats.org/officeDocument/2006/relationships/hyperlink" Target="https://journals.plos.org/ploscompbiol/article?id=10.1371/journal.pcbi.1005755" TargetMode="External"/><Relationship Id="rId11" Type="http://schemas.openxmlformats.org/officeDocument/2006/relationships/hyperlink" Target="https://blogs.scientificamerican.com/observations/open-software-means-kinder-science/" TargetMode="External"/><Relationship Id="rId10" Type="http://schemas.openxmlformats.org/officeDocument/2006/relationships/hyperlink" Target="https://www.rstudio.com/conference/2022/talks/journey-to-data-science-tools/" TargetMode="External"/><Relationship Id="rId21" Type="http://schemas.openxmlformats.org/officeDocument/2006/relationships/hyperlink" Target="https://www.youtube.com/watch?v=iR8xqEVTeMQ" TargetMode="External"/><Relationship Id="rId13" Type="http://schemas.openxmlformats.org/officeDocument/2006/relationships/hyperlink" Target="https://www.nature.com/articles/s41559-017-0160" TargetMode="External"/><Relationship Id="rId12" Type="http://schemas.openxmlformats.org/officeDocument/2006/relationships/hyperlink" Target="https://www.nature.com/articles/d41586-019-03335-4" TargetMode="External"/><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hyperlink" Target="https://zenodo.org/record/7667299#.Y_Zxt3bMJPY" TargetMode="External"/><Relationship Id="rId4" Type="http://schemas.openxmlformats.org/officeDocument/2006/relationships/hyperlink" Target="https://eartharxiv.org/repository/view/4560/" TargetMode="External"/><Relationship Id="rId9" Type="http://schemas.openxmlformats.org/officeDocument/2006/relationships/hyperlink" Target="https://github.com/IleanaF/rstudio-conf22" TargetMode="External"/><Relationship Id="rId15" Type="http://schemas.openxmlformats.org/officeDocument/2006/relationships/hyperlink" Target="https://www.nap.edu/catalog/26308/developing-a-toolkit-for-fostering-open-science-practices-proceedings-of" TargetMode="External"/><Relationship Id="rId14" Type="http://schemas.openxmlformats.org/officeDocument/2006/relationships/hyperlink" Target="https://opensource.com/article/20/6/remote-meetings" TargetMode="External"/><Relationship Id="rId17" Type="http://schemas.openxmlformats.org/officeDocument/2006/relationships/hyperlink" Target="https://allwecansave.earth" TargetMode="External"/><Relationship Id="rId16" Type="http://schemas.openxmlformats.org/officeDocument/2006/relationships/hyperlink" Target="https://www.openscapes.org/blog/2020/11/30/incentivizing-open-science/" TargetMode="External"/><Relationship Id="rId5" Type="http://schemas.openxmlformats.org/officeDocument/2006/relationships/hyperlink" Target="https://eartharxiv.org/repository/view/5948/" TargetMode="External"/><Relationship Id="rId19" Type="http://schemas.openxmlformats.org/officeDocument/2006/relationships/hyperlink" Target="https://agupubs.onlinelibrary.wiley.com/doi/full/10.1029/2020EA001562" TargetMode="External"/><Relationship Id="rId6" Type="http://schemas.openxmlformats.org/officeDocument/2006/relationships/hyperlink" Target="https://nasa-openscapes.github.io" TargetMode="External"/><Relationship Id="rId18" Type="http://schemas.openxmlformats.org/officeDocument/2006/relationships/hyperlink" Target="https://milkweed.org/book/braiding-sweetgrass" TargetMode="External"/><Relationship Id="rId7" Type="http://schemas.openxmlformats.org/officeDocument/2006/relationships/hyperlink" Target="https://mine.quarto.pub/hello-quarto" TargetMode="External"/><Relationship Id="rId8" Type="http://schemas.openxmlformats.org/officeDocument/2006/relationships/hyperlink" Target="https://www.rstudio.com/conference/2022/keynotes/collaborate-with-quarto/"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1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 Id="rId3" Type="http://schemas.openxmlformats.org/officeDocument/2006/relationships/hyperlink" Target="https://eartharxiv.org/repository/view/4560/" TargetMode="Externa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1.xml"/><Relationship Id="rId3" Type="http://schemas.openxmlformats.org/officeDocument/2006/relationships/hyperlink" Target="https://eartharxiv.org/repository/view/4560/" TargetMode="External"/><Relationship Id="rId4" Type="http://schemas.openxmlformats.org/officeDocument/2006/relationships/image" Target="../media/image87.jpg"/><Relationship Id="rId5" Type="http://schemas.openxmlformats.org/officeDocument/2006/relationships/image" Target="../media/image2.png"/><Relationship Id="rId6"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9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4.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1" Type="http://schemas.openxmlformats.org/officeDocument/2006/relationships/hyperlink" Target="https://nasa-openscapes.github.io" TargetMode="External"/><Relationship Id="rId10" Type="http://schemas.openxmlformats.org/officeDocument/2006/relationships/image" Target="../media/image19.png"/><Relationship Id="rId13" Type="http://schemas.openxmlformats.org/officeDocument/2006/relationships/image" Target="../media/image15.png"/><Relationship Id="rId12" Type="http://schemas.openxmlformats.org/officeDocument/2006/relationships/image" Target="../media/image7.png"/><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7.png"/><Relationship Id="rId4" Type="http://schemas.openxmlformats.org/officeDocument/2006/relationships/image" Target="../media/image35.png"/><Relationship Id="rId9" Type="http://schemas.openxmlformats.org/officeDocument/2006/relationships/image" Target="../media/image1.png"/><Relationship Id="rId15" Type="http://schemas.openxmlformats.org/officeDocument/2006/relationships/image" Target="../media/image16.png"/><Relationship Id="rId14" Type="http://schemas.openxmlformats.org/officeDocument/2006/relationships/image" Target="../media/image18.png"/><Relationship Id="rId17" Type="http://schemas.openxmlformats.org/officeDocument/2006/relationships/image" Target="../media/image13.jpg"/><Relationship Id="rId16" Type="http://schemas.openxmlformats.org/officeDocument/2006/relationships/image" Target="../media/image6.png"/><Relationship Id="rId5" Type="http://schemas.openxmlformats.org/officeDocument/2006/relationships/image" Target="../media/image9.png"/><Relationship Id="rId19" Type="http://schemas.openxmlformats.org/officeDocument/2006/relationships/image" Target="../media/image8.png"/><Relationship Id="rId6" Type="http://schemas.openxmlformats.org/officeDocument/2006/relationships/image" Target="../media/image11.png"/><Relationship Id="rId18" Type="http://schemas.openxmlformats.org/officeDocument/2006/relationships/image" Target="../media/image2.png"/><Relationship Id="rId7" Type="http://schemas.openxmlformats.org/officeDocument/2006/relationships/image" Target="../media/image4.png"/><Relationship Id="rId8" Type="http://schemas.openxmlformats.org/officeDocument/2006/relationships/image" Target="../media/image3.png"/></Relationships>
</file>

<file path=ppt/slides/_rels/slide5.xml.rels><?xml version="1.0" encoding="UTF-8" standalone="yes"?><Relationships xmlns="http://schemas.openxmlformats.org/package/2006/relationships"><Relationship Id="rId20" Type="http://schemas.openxmlformats.org/officeDocument/2006/relationships/image" Target="../media/image39.png"/><Relationship Id="rId11" Type="http://schemas.openxmlformats.org/officeDocument/2006/relationships/image" Target="../media/image34.png"/><Relationship Id="rId22" Type="http://schemas.openxmlformats.org/officeDocument/2006/relationships/image" Target="../media/image41.png"/><Relationship Id="rId10" Type="http://schemas.openxmlformats.org/officeDocument/2006/relationships/image" Target="../media/image30.png"/><Relationship Id="rId21" Type="http://schemas.openxmlformats.org/officeDocument/2006/relationships/image" Target="../media/image62.png"/><Relationship Id="rId13" Type="http://schemas.openxmlformats.org/officeDocument/2006/relationships/image" Target="../media/image11.png"/><Relationship Id="rId12" Type="http://schemas.openxmlformats.org/officeDocument/2006/relationships/image" Target="../media/image19.png"/><Relationship Id="rId23" Type="http://schemas.openxmlformats.org/officeDocument/2006/relationships/image" Target="../media/image49.png"/><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4.png"/><Relationship Id="rId15" Type="http://schemas.openxmlformats.org/officeDocument/2006/relationships/image" Target="../media/image33.png"/><Relationship Id="rId14" Type="http://schemas.openxmlformats.org/officeDocument/2006/relationships/image" Target="../media/image3.png"/><Relationship Id="rId17" Type="http://schemas.openxmlformats.org/officeDocument/2006/relationships/image" Target="../media/image8.png"/><Relationship Id="rId16" Type="http://schemas.openxmlformats.org/officeDocument/2006/relationships/image" Target="../media/image32.png"/><Relationship Id="rId5" Type="http://schemas.openxmlformats.org/officeDocument/2006/relationships/image" Target="../media/image29.png"/><Relationship Id="rId19" Type="http://schemas.openxmlformats.org/officeDocument/2006/relationships/image" Target="../media/image43.png"/><Relationship Id="rId6" Type="http://schemas.openxmlformats.org/officeDocument/2006/relationships/image" Target="../media/image20.png"/><Relationship Id="rId18" Type="http://schemas.openxmlformats.org/officeDocument/2006/relationships/image" Target="../media/image13.jpg"/><Relationship Id="rId7" Type="http://schemas.openxmlformats.org/officeDocument/2006/relationships/image" Target="../media/image26.png"/><Relationship Id="rId8" Type="http://schemas.openxmlformats.org/officeDocument/2006/relationships/image" Target="../media/image2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hyperlink" Target="https://earthdata.nasa.gov/learn/articles/2021-cloud-hackathon" TargetMode="External"/><Relationship Id="rId4" Type="http://schemas.openxmlformats.org/officeDocument/2006/relationships/hyperlink" Target="https://podaac.jpl.nasa.gov/announcements/2021-12-15-The-2021-Cloud-Hackathon" TargetMode="External"/><Relationship Id="rId5" Type="http://schemas.openxmlformats.org/officeDocument/2006/relationships/image" Target="../media/image81.png"/><Relationship Id="rId6" Type="http://schemas.openxmlformats.org/officeDocument/2006/relationships/hyperlink" Target="https://nasa-openscapes.github.io/2021-Cloud-Hackathon/" TargetMode="External"/><Relationship Id="rId7" Type="http://schemas.openxmlformats.org/officeDocument/2006/relationships/image" Target="../media/image32.png"/><Relationship Id="rId8" Type="http://schemas.openxmlformats.org/officeDocument/2006/relationships/image" Target="../media/image4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64.jpg"/><Relationship Id="rId4" Type="http://schemas.openxmlformats.org/officeDocument/2006/relationships/image" Target="../media/image2.png"/><Relationship Id="rId5" Type="http://schemas.openxmlformats.org/officeDocument/2006/relationships/image" Target="../media/image8.png"/><Relationship Id="rId6" Type="http://schemas.openxmlformats.org/officeDocument/2006/relationships/image" Target="../media/image44.png"/><Relationship Id="rId7" Type="http://schemas.openxmlformats.org/officeDocument/2006/relationships/hyperlink" Target="https://nasa-openscapes.github.io/2024-nasa-champions" TargetMode="External"/><Relationship Id="rId8" Type="http://schemas.openxmlformats.org/officeDocument/2006/relationships/image" Target="../media/image63.png"/></Relationships>
</file>

<file path=ppt/slides/_rels/slide8.xml.rels><?xml version="1.0" encoding="UTF-8" standalone="yes"?><Relationships xmlns="http://schemas.openxmlformats.org/package/2006/relationships"><Relationship Id="rId11" Type="http://schemas.openxmlformats.org/officeDocument/2006/relationships/image" Target="../media/image2.png"/><Relationship Id="rId10" Type="http://schemas.openxmlformats.org/officeDocument/2006/relationships/image" Target="../media/image64.jpg"/><Relationship Id="rId13" Type="http://schemas.openxmlformats.org/officeDocument/2006/relationships/image" Target="../media/image51.png"/><Relationship Id="rId12" Type="http://schemas.openxmlformats.org/officeDocument/2006/relationships/image" Target="../media/image8.png"/><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48.png"/><Relationship Id="rId4" Type="http://schemas.openxmlformats.org/officeDocument/2006/relationships/image" Target="../media/image50.png"/><Relationship Id="rId9" Type="http://schemas.openxmlformats.org/officeDocument/2006/relationships/image" Target="../media/image67.jpg"/><Relationship Id="rId5" Type="http://schemas.openxmlformats.org/officeDocument/2006/relationships/image" Target="../media/image45.png"/><Relationship Id="rId6" Type="http://schemas.openxmlformats.org/officeDocument/2006/relationships/image" Target="../media/image60.png"/><Relationship Id="rId7" Type="http://schemas.openxmlformats.org/officeDocument/2006/relationships/image" Target="../media/image47.png"/><Relationship Id="rId8" Type="http://schemas.openxmlformats.org/officeDocument/2006/relationships/image" Target="../media/image55.png"/></Relationships>
</file>

<file path=ppt/slides/_rels/slide9.xml.rels><?xml version="1.0" encoding="UTF-8" standalone="yes"?><Relationships xmlns="http://schemas.openxmlformats.org/package/2006/relationships"><Relationship Id="rId11" Type="http://schemas.openxmlformats.org/officeDocument/2006/relationships/image" Target="../media/image94.png"/><Relationship Id="rId10" Type="http://schemas.openxmlformats.org/officeDocument/2006/relationships/image" Target="../media/image57.jpg"/><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58.png"/><Relationship Id="rId4" Type="http://schemas.openxmlformats.org/officeDocument/2006/relationships/image" Target="../media/image59.png"/><Relationship Id="rId9" Type="http://schemas.openxmlformats.org/officeDocument/2006/relationships/image" Target="../media/image97.png"/><Relationship Id="rId5" Type="http://schemas.openxmlformats.org/officeDocument/2006/relationships/image" Target="../media/image56.png"/><Relationship Id="rId6" Type="http://schemas.openxmlformats.org/officeDocument/2006/relationships/image" Target="../media/image61.png"/><Relationship Id="rId7" Type="http://schemas.openxmlformats.org/officeDocument/2006/relationships/image" Target="../media/image52.png"/><Relationship Id="rId8" Type="http://schemas.openxmlformats.org/officeDocument/2006/relationships/hyperlink" Target="https://nasa-openscapes.github.io/news/2024-03-04-earthaccess-tech-spotlight/"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21"/>
          <p:cNvSpPr txBox="1"/>
          <p:nvPr/>
        </p:nvSpPr>
        <p:spPr>
          <a:xfrm>
            <a:off x="338925" y="4746300"/>
            <a:ext cx="4462800" cy="39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134F5C"/>
                </a:solidFill>
                <a:latin typeface="PT Sans"/>
                <a:ea typeface="PT Sans"/>
                <a:cs typeface="PT Sans"/>
                <a:sym typeface="PT Sans"/>
              </a:rPr>
              <a:t>Slides: </a:t>
            </a:r>
            <a:r>
              <a:rPr lang="en" sz="1200" u="sng">
                <a:solidFill>
                  <a:schemeClr val="hlink"/>
                </a:solidFill>
                <a:latin typeface="PT Sans"/>
                <a:ea typeface="PT Sans"/>
                <a:cs typeface="PT Sans"/>
                <a:sym typeface="PT Sans"/>
                <a:hlinkClick r:id="rId3"/>
              </a:rPr>
              <a:t>https://nasa-openscapes.github.io</a:t>
            </a:r>
            <a:endParaRPr sz="1200">
              <a:solidFill>
                <a:srgbClr val="134F5C"/>
              </a:solidFill>
              <a:latin typeface="PT Sans"/>
              <a:ea typeface="PT Sans"/>
              <a:cs typeface="PT Sans"/>
              <a:sym typeface="PT Sans"/>
            </a:endParaRPr>
          </a:p>
        </p:txBody>
      </p:sp>
      <p:pic>
        <p:nvPicPr>
          <p:cNvPr id="85" name="Google Shape;85;p21"/>
          <p:cNvPicPr preferRelativeResize="0"/>
          <p:nvPr/>
        </p:nvPicPr>
        <p:blipFill rotWithShape="1">
          <a:blip r:embed="rId4">
            <a:alphaModFix/>
          </a:blip>
          <a:srcRect b="25501" l="5246" r="45997" t="0"/>
          <a:stretch/>
        </p:blipFill>
        <p:spPr>
          <a:xfrm>
            <a:off x="5777653" y="0"/>
            <a:ext cx="3366349" cy="5143501"/>
          </a:xfrm>
          <a:prstGeom prst="rect">
            <a:avLst/>
          </a:prstGeom>
          <a:noFill/>
          <a:ln>
            <a:noFill/>
          </a:ln>
        </p:spPr>
      </p:pic>
      <p:sp>
        <p:nvSpPr>
          <p:cNvPr id="86" name="Google Shape;86;p21"/>
          <p:cNvSpPr txBox="1"/>
          <p:nvPr>
            <p:ph idx="1" type="subTitle"/>
          </p:nvPr>
        </p:nvSpPr>
        <p:spPr>
          <a:xfrm>
            <a:off x="338925" y="251350"/>
            <a:ext cx="7438800" cy="121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200">
                <a:solidFill>
                  <a:srgbClr val="134F5C"/>
                </a:solidFill>
                <a:latin typeface="PT Sans"/>
                <a:ea typeface="PT Sans"/>
                <a:cs typeface="PT Sans"/>
                <a:sym typeface="PT Sans"/>
              </a:rPr>
              <a:t>How the NASA Openscapes community supports Earthdata users migrating workflows to the Cloud</a:t>
            </a:r>
            <a:endParaRPr sz="3200">
              <a:solidFill>
                <a:srgbClr val="134F5C"/>
              </a:solidFill>
              <a:latin typeface="PT Sans"/>
              <a:ea typeface="PT Sans"/>
              <a:cs typeface="PT Sans"/>
              <a:sym typeface="PT Sans"/>
            </a:endParaRPr>
          </a:p>
        </p:txBody>
      </p:sp>
      <p:sp>
        <p:nvSpPr>
          <p:cNvPr id="87" name="Google Shape;87;p21"/>
          <p:cNvSpPr txBox="1"/>
          <p:nvPr/>
        </p:nvSpPr>
        <p:spPr>
          <a:xfrm>
            <a:off x="262725" y="2631150"/>
            <a:ext cx="57972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134F5C"/>
                </a:solidFill>
                <a:latin typeface="PT Sans"/>
                <a:ea typeface="PT Sans"/>
                <a:cs typeface="PT Sans"/>
                <a:sym typeface="PT Sans"/>
              </a:rPr>
              <a:t>NASA Openscapes Mentors and the Openscapes Community </a:t>
            </a:r>
            <a:endParaRPr b="1" sz="1200">
              <a:solidFill>
                <a:srgbClr val="134F5C"/>
              </a:solidFill>
              <a:latin typeface="PT Sans"/>
              <a:ea typeface="PT Sans"/>
              <a:cs typeface="PT Sans"/>
              <a:sym typeface="PT Sans"/>
            </a:endParaRPr>
          </a:p>
          <a:p>
            <a:pPr indent="0" lvl="0" marL="0" rtl="0" algn="l">
              <a:spcBef>
                <a:spcPts val="0"/>
              </a:spcBef>
              <a:spcAft>
                <a:spcPts val="0"/>
              </a:spcAft>
              <a:buNone/>
            </a:pPr>
            <a:r>
              <a:rPr lang="en" sz="1200">
                <a:solidFill>
                  <a:srgbClr val="134F5C"/>
                </a:solidFill>
                <a:latin typeface="PT Sans"/>
                <a:ea typeface="PT Sans"/>
                <a:cs typeface="PT Sans"/>
                <a:sym typeface="PT Sans"/>
              </a:rPr>
              <a:t>Julia Lowndes </a:t>
            </a:r>
            <a:r>
              <a:rPr b="1" lang="en" sz="1200">
                <a:solidFill>
                  <a:srgbClr val="134F5C"/>
                </a:solidFill>
                <a:latin typeface="PT Sans"/>
                <a:ea typeface="PT Sans"/>
                <a:cs typeface="PT Sans"/>
                <a:sym typeface="PT Sans"/>
              </a:rPr>
              <a:t>• </a:t>
            </a:r>
            <a:r>
              <a:rPr lang="en" sz="1200">
                <a:solidFill>
                  <a:srgbClr val="134F5C"/>
                </a:solidFill>
                <a:latin typeface="PT Sans"/>
                <a:ea typeface="PT Sans"/>
                <a:cs typeface="PT Sans"/>
                <a:sym typeface="PT Sans"/>
              </a:rPr>
              <a:t>Bri Lind • Catalina Taglialatela • Cassandra Nickles • Aaron Friesz • Michele Thornton • Daniel Kaufman • Alexis Hunzinger • Rupesh Shrestha • Mahsa Jami • Luis Lopez • Celia Ou • Alex Lewandowski • Chris Battisto • Jess Welch • Brianna Pagán • Sargent Shriver • Amy Steiker • Makhan Virdi • Ian Carroll • Guoqing Wang • Nikki Tebaldi • Toni Robinson • Stefanie Butland • Erin Robinson &amp;</a:t>
            </a:r>
            <a:r>
              <a:rPr b="1" lang="en" sz="1200">
                <a:solidFill>
                  <a:srgbClr val="134F5C"/>
                </a:solidFill>
                <a:latin typeface="PT Sans"/>
                <a:ea typeface="PT Sans"/>
                <a:cs typeface="PT Sans"/>
                <a:sym typeface="PT Sans"/>
              </a:rPr>
              <a:t> more!</a:t>
            </a:r>
            <a:endParaRPr b="1">
              <a:solidFill>
                <a:srgbClr val="134F5C"/>
              </a:solidFill>
              <a:latin typeface="PT Sans"/>
              <a:ea typeface="PT Sans"/>
              <a:cs typeface="PT Sans"/>
              <a:sym typeface="PT Sans"/>
            </a:endParaRPr>
          </a:p>
        </p:txBody>
      </p:sp>
      <p:pic>
        <p:nvPicPr>
          <p:cNvPr id="88" name="Google Shape;88;p21"/>
          <p:cNvPicPr preferRelativeResize="0"/>
          <p:nvPr/>
        </p:nvPicPr>
        <p:blipFill>
          <a:blip r:embed="rId5">
            <a:alphaModFix/>
          </a:blip>
          <a:stretch>
            <a:fillRect/>
          </a:stretch>
        </p:blipFill>
        <p:spPr>
          <a:xfrm>
            <a:off x="7973925" y="3712827"/>
            <a:ext cx="849381" cy="991499"/>
          </a:xfrm>
          <a:prstGeom prst="rect">
            <a:avLst/>
          </a:prstGeom>
          <a:noFill/>
          <a:ln>
            <a:noFill/>
          </a:ln>
        </p:spPr>
      </p:pic>
      <p:pic>
        <p:nvPicPr>
          <p:cNvPr id="89" name="Google Shape;89;p21"/>
          <p:cNvPicPr preferRelativeResize="0"/>
          <p:nvPr/>
        </p:nvPicPr>
        <p:blipFill rotWithShape="1">
          <a:blip r:embed="rId6">
            <a:alphaModFix/>
          </a:blip>
          <a:srcRect b="6849" l="0" r="0" t="3848"/>
          <a:stretch/>
        </p:blipFill>
        <p:spPr>
          <a:xfrm>
            <a:off x="6709750" y="3666000"/>
            <a:ext cx="1264174" cy="1128925"/>
          </a:xfrm>
          <a:prstGeom prst="rect">
            <a:avLst/>
          </a:prstGeom>
          <a:noFill/>
          <a:ln>
            <a:noFill/>
          </a:ln>
        </p:spPr>
      </p:pic>
      <p:sp>
        <p:nvSpPr>
          <p:cNvPr id="90" name="Google Shape;90;p21"/>
          <p:cNvSpPr txBox="1"/>
          <p:nvPr/>
        </p:nvSpPr>
        <p:spPr>
          <a:xfrm>
            <a:off x="338925" y="4476750"/>
            <a:ext cx="4462800" cy="39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134F5C"/>
                </a:solidFill>
                <a:latin typeface="PT Sans"/>
                <a:ea typeface="PT Sans"/>
                <a:cs typeface="PT Sans"/>
                <a:sym typeface="PT Sans"/>
              </a:rPr>
              <a:t>May 30, 2024</a:t>
            </a:r>
            <a:endParaRPr sz="1200">
              <a:solidFill>
                <a:srgbClr val="134F5C"/>
              </a:solidFill>
              <a:latin typeface="PT Sans"/>
              <a:ea typeface="PT Sans"/>
              <a:cs typeface="PT Sans"/>
              <a:sym typeface="PT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62" name="Shape 262"/>
        <p:cNvGrpSpPr/>
        <p:nvPr/>
      </p:nvGrpSpPr>
      <p:grpSpPr>
        <a:xfrm>
          <a:off x="0" y="0"/>
          <a:ext cx="0" cy="0"/>
          <a:chOff x="0" y="0"/>
          <a:chExt cx="0" cy="0"/>
        </a:xfrm>
      </p:grpSpPr>
      <p:sp>
        <p:nvSpPr>
          <p:cNvPr id="263" name="Google Shape;263;p30"/>
          <p:cNvSpPr txBox="1"/>
          <p:nvPr>
            <p:ph idx="4294967295" type="ctrTitle"/>
          </p:nvPr>
        </p:nvSpPr>
        <p:spPr>
          <a:xfrm>
            <a:off x="1020400" y="267775"/>
            <a:ext cx="6211200" cy="57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620">
                <a:solidFill>
                  <a:schemeClr val="lt1"/>
                </a:solidFill>
                <a:latin typeface="Bai Jamjuree"/>
                <a:ea typeface="Bai Jamjuree"/>
                <a:cs typeface="Bai Jamjuree"/>
                <a:sym typeface="Bai Jamjuree"/>
              </a:rPr>
              <a:t>earthacess: making things simpler</a:t>
            </a:r>
            <a:endParaRPr sz="2620">
              <a:solidFill>
                <a:schemeClr val="lt1"/>
              </a:solidFill>
              <a:latin typeface="Bai Jamjuree"/>
              <a:ea typeface="Bai Jamjuree"/>
              <a:cs typeface="Bai Jamjuree"/>
              <a:sym typeface="Bai Jamjuree"/>
            </a:endParaRPr>
          </a:p>
        </p:txBody>
      </p:sp>
      <p:sp>
        <p:nvSpPr>
          <p:cNvPr id="264" name="Google Shape;264;p30"/>
          <p:cNvSpPr txBox="1"/>
          <p:nvPr/>
        </p:nvSpPr>
        <p:spPr>
          <a:xfrm>
            <a:off x="624800" y="755000"/>
            <a:ext cx="7911300" cy="1561200"/>
          </a:xfrm>
          <a:prstGeom prst="rect">
            <a:avLst/>
          </a:prstGeom>
          <a:noFill/>
          <a:ln>
            <a:noFill/>
          </a:ln>
        </p:spPr>
        <p:txBody>
          <a:bodyPr anchorCtr="0" anchor="t" bIns="311150" lIns="311150" spcFirstLastPara="1" rIns="311150" wrap="square" tIns="311150">
            <a:noAutofit/>
          </a:bodyPr>
          <a:lstStyle/>
          <a:p>
            <a:pPr indent="0" lvl="0" marL="0" rtl="0" algn="just">
              <a:lnSpc>
                <a:spcPct val="100000"/>
              </a:lnSpc>
              <a:spcBef>
                <a:spcPts val="0"/>
              </a:spcBef>
              <a:spcAft>
                <a:spcPts val="0"/>
              </a:spcAft>
              <a:buNone/>
            </a:pPr>
            <a:r>
              <a:rPr b="1" lang="en" sz="1600">
                <a:solidFill>
                  <a:srgbClr val="FFFFFF"/>
                </a:solidFill>
              </a:rPr>
              <a:t>earthaccess</a:t>
            </a:r>
            <a:r>
              <a:rPr lang="en" sz="1600">
                <a:solidFill>
                  <a:srgbClr val="FFFFFF"/>
                </a:solidFill>
              </a:rPr>
              <a:t> is a Python library that simplifies data discovery and access to </a:t>
            </a:r>
            <a:r>
              <a:rPr lang="en" sz="1600">
                <a:solidFill>
                  <a:srgbClr val="FFFFFF"/>
                </a:solidFill>
              </a:rPr>
              <a:t>NASA Earthdata </a:t>
            </a:r>
            <a:r>
              <a:rPr lang="en" sz="1600">
                <a:solidFill>
                  <a:srgbClr val="FFFFFF"/>
                </a:solidFill>
              </a:rPr>
              <a:t>by providing an easy to use library to interface with NASA’s authentication and search APIs so that science can be done using less code.</a:t>
            </a:r>
            <a:endParaRPr>
              <a:solidFill>
                <a:srgbClr val="FFFFFF"/>
              </a:solidFill>
            </a:endParaRPr>
          </a:p>
          <a:p>
            <a:pPr indent="0" lvl="0" marL="0" rtl="0" algn="just">
              <a:lnSpc>
                <a:spcPct val="100000"/>
              </a:lnSpc>
              <a:spcBef>
                <a:spcPts val="0"/>
              </a:spcBef>
              <a:spcAft>
                <a:spcPts val="0"/>
              </a:spcAft>
              <a:buNone/>
            </a:pPr>
            <a:r>
              <a:t/>
            </a:r>
            <a:endParaRPr sz="1200">
              <a:solidFill>
                <a:srgbClr val="FFFFFF"/>
              </a:solidFill>
            </a:endParaRPr>
          </a:p>
          <a:p>
            <a:pPr indent="0" lvl="0" marL="0" rtl="0" algn="l">
              <a:lnSpc>
                <a:spcPct val="100000"/>
              </a:lnSpc>
              <a:spcBef>
                <a:spcPts val="0"/>
              </a:spcBef>
              <a:spcAft>
                <a:spcPts val="0"/>
              </a:spcAft>
              <a:buNone/>
            </a:pPr>
            <a:r>
              <a:t/>
            </a:r>
            <a:endParaRPr sz="1200">
              <a:solidFill>
                <a:srgbClr val="FFFFFF"/>
              </a:solidFill>
            </a:endParaRPr>
          </a:p>
          <a:p>
            <a:pPr indent="0" lvl="0" marL="0" rtl="0" algn="l">
              <a:lnSpc>
                <a:spcPct val="100000"/>
              </a:lnSpc>
              <a:spcBef>
                <a:spcPts val="0"/>
              </a:spcBef>
              <a:spcAft>
                <a:spcPts val="0"/>
              </a:spcAft>
              <a:buNone/>
            </a:pPr>
            <a:r>
              <a:t/>
            </a:r>
            <a:endParaRPr sz="1200">
              <a:solidFill>
                <a:srgbClr val="FFFFFF"/>
              </a:solidFill>
            </a:endParaRPr>
          </a:p>
        </p:txBody>
      </p:sp>
      <p:sp>
        <p:nvSpPr>
          <p:cNvPr id="265" name="Google Shape;265;p30"/>
          <p:cNvSpPr txBox="1"/>
          <p:nvPr/>
        </p:nvSpPr>
        <p:spPr>
          <a:xfrm>
            <a:off x="5238225" y="2140275"/>
            <a:ext cx="3719100" cy="2709900"/>
          </a:xfrm>
          <a:prstGeom prst="rect">
            <a:avLst/>
          </a:prstGeom>
          <a:noFill/>
          <a:ln>
            <a:noFill/>
          </a:ln>
        </p:spPr>
        <p:txBody>
          <a:bodyPr anchorCtr="0" anchor="t" bIns="311150" lIns="311150" spcFirstLastPara="1" rIns="311150" wrap="square" tIns="311150">
            <a:noAutofit/>
          </a:bodyPr>
          <a:lstStyle/>
          <a:p>
            <a:pPr indent="-317500" lvl="0" marL="457200" rtl="0" algn="l">
              <a:lnSpc>
                <a:spcPct val="100000"/>
              </a:lnSpc>
              <a:spcBef>
                <a:spcPts val="0"/>
              </a:spcBef>
              <a:spcAft>
                <a:spcPts val="0"/>
              </a:spcAft>
              <a:buClr>
                <a:srgbClr val="FFFFFF"/>
              </a:buClr>
              <a:buSzPts val="1400"/>
              <a:buChar char="●"/>
            </a:pPr>
            <a:r>
              <a:rPr lang="en">
                <a:solidFill>
                  <a:schemeClr val="lt2"/>
                </a:solidFill>
              </a:rPr>
              <a:t>Auth:</a:t>
            </a:r>
            <a:r>
              <a:rPr lang="en">
                <a:solidFill>
                  <a:srgbClr val="FFFFFF"/>
                </a:solidFill>
              </a:rPr>
              <a:t>   earthaccess handles authentication with NASA EDL.</a:t>
            </a:r>
            <a:endParaRPr>
              <a:solidFill>
                <a:srgbClr val="FFFFFF"/>
              </a:solidFill>
            </a:endParaRPr>
          </a:p>
          <a:p>
            <a:pPr indent="0" lvl="0" marL="457200" rtl="0" algn="l">
              <a:lnSpc>
                <a:spcPct val="100000"/>
              </a:lnSpc>
              <a:spcBef>
                <a:spcPts val="0"/>
              </a:spcBef>
              <a:spcAft>
                <a:spcPts val="0"/>
              </a:spcAft>
              <a:buNone/>
            </a:pPr>
            <a:r>
              <a:t/>
            </a:r>
            <a:endParaRPr>
              <a:solidFill>
                <a:srgbClr val="FFFFFF"/>
              </a:solidFill>
            </a:endParaRPr>
          </a:p>
          <a:p>
            <a:pPr indent="-317500" lvl="0" marL="457200" rtl="0" algn="l">
              <a:lnSpc>
                <a:spcPct val="100000"/>
              </a:lnSpc>
              <a:spcBef>
                <a:spcPts val="0"/>
              </a:spcBef>
              <a:spcAft>
                <a:spcPts val="0"/>
              </a:spcAft>
              <a:buClr>
                <a:srgbClr val="FFFFFF"/>
              </a:buClr>
              <a:buSzPts val="1400"/>
              <a:buChar char="●"/>
            </a:pPr>
            <a:r>
              <a:rPr lang="en">
                <a:solidFill>
                  <a:schemeClr val="lt2"/>
                </a:solidFill>
              </a:rPr>
              <a:t>Search:</a:t>
            </a:r>
            <a:r>
              <a:rPr lang="en">
                <a:solidFill>
                  <a:srgbClr val="FFFFFF"/>
                </a:solidFill>
              </a:rPr>
              <a:t>   earthaccess abstracts NASA’s search API (CMR) into a </a:t>
            </a:r>
            <a:r>
              <a:rPr i="1" lang="en">
                <a:solidFill>
                  <a:srgbClr val="FFFFFF"/>
                </a:solidFill>
              </a:rPr>
              <a:t>pythonic</a:t>
            </a:r>
            <a:r>
              <a:rPr lang="en">
                <a:solidFill>
                  <a:srgbClr val="FFFFFF"/>
                </a:solidFill>
              </a:rPr>
              <a:t> module.</a:t>
            </a:r>
            <a:endParaRPr>
              <a:solidFill>
                <a:srgbClr val="FFFFFF"/>
              </a:solidFill>
            </a:endParaRPr>
          </a:p>
          <a:p>
            <a:pPr indent="0" lvl="0" marL="0" rtl="0" algn="l">
              <a:lnSpc>
                <a:spcPct val="100000"/>
              </a:lnSpc>
              <a:spcBef>
                <a:spcPts val="0"/>
              </a:spcBef>
              <a:spcAft>
                <a:spcPts val="0"/>
              </a:spcAft>
              <a:buNone/>
            </a:pPr>
            <a:r>
              <a:t/>
            </a:r>
            <a:endParaRPr>
              <a:solidFill>
                <a:srgbClr val="FFFFFF"/>
              </a:solidFill>
            </a:endParaRPr>
          </a:p>
          <a:p>
            <a:pPr indent="-317500" lvl="0" marL="457200" rtl="0" algn="l">
              <a:lnSpc>
                <a:spcPct val="100000"/>
              </a:lnSpc>
              <a:spcBef>
                <a:spcPts val="0"/>
              </a:spcBef>
              <a:spcAft>
                <a:spcPts val="0"/>
              </a:spcAft>
              <a:buClr>
                <a:srgbClr val="FFFFFF"/>
              </a:buClr>
              <a:buSzPts val="1400"/>
              <a:buChar char="●"/>
            </a:pPr>
            <a:r>
              <a:rPr lang="en">
                <a:solidFill>
                  <a:schemeClr val="lt2"/>
                </a:solidFill>
              </a:rPr>
              <a:t>Access:</a:t>
            </a:r>
            <a:r>
              <a:rPr lang="en">
                <a:solidFill>
                  <a:srgbClr val="FFFFFF"/>
                </a:solidFill>
              </a:rPr>
              <a:t> earthaccess can download or open data for both cloud and on-prem hosted datasets </a:t>
            </a:r>
            <a:r>
              <a:rPr b="1" lang="en">
                <a:solidFill>
                  <a:srgbClr val="FFFFFF"/>
                </a:solidFill>
              </a:rPr>
              <a:t>with the same code</a:t>
            </a:r>
            <a:r>
              <a:rPr lang="en">
                <a:solidFill>
                  <a:srgbClr val="FFFFFF"/>
                </a:solidFill>
              </a:rPr>
              <a:t>.</a:t>
            </a:r>
            <a:endParaRPr>
              <a:solidFill>
                <a:srgbClr val="FFFFFF"/>
              </a:solidFill>
            </a:endParaRPr>
          </a:p>
        </p:txBody>
      </p:sp>
      <p:pic>
        <p:nvPicPr>
          <p:cNvPr id="266" name="Google Shape;266;p30"/>
          <p:cNvPicPr preferRelativeResize="0"/>
          <p:nvPr/>
        </p:nvPicPr>
        <p:blipFill>
          <a:blip r:embed="rId3">
            <a:alphaModFix/>
          </a:blip>
          <a:stretch>
            <a:fillRect/>
          </a:stretch>
        </p:blipFill>
        <p:spPr>
          <a:xfrm>
            <a:off x="256574" y="198325"/>
            <a:ext cx="626826" cy="716699"/>
          </a:xfrm>
          <a:prstGeom prst="rect">
            <a:avLst/>
          </a:prstGeom>
          <a:noFill/>
          <a:ln>
            <a:noFill/>
          </a:ln>
        </p:spPr>
      </p:pic>
      <p:cxnSp>
        <p:nvCxnSpPr>
          <p:cNvPr id="267" name="Google Shape;267;p30"/>
          <p:cNvCxnSpPr/>
          <p:nvPr/>
        </p:nvCxnSpPr>
        <p:spPr>
          <a:xfrm>
            <a:off x="4408725" y="3239725"/>
            <a:ext cx="1101000" cy="794700"/>
          </a:xfrm>
          <a:prstGeom prst="bentConnector3">
            <a:avLst>
              <a:gd fmla="val 50000" name="adj1"/>
            </a:avLst>
          </a:prstGeom>
          <a:noFill/>
          <a:ln cap="flat" cmpd="sng" w="28575">
            <a:solidFill>
              <a:schemeClr val="dk2"/>
            </a:solidFill>
            <a:prstDash val="dash"/>
            <a:round/>
            <a:headEnd len="med" w="med" type="none"/>
            <a:tailEnd len="med" w="med" type="triangle"/>
          </a:ln>
        </p:spPr>
      </p:cxnSp>
      <p:cxnSp>
        <p:nvCxnSpPr>
          <p:cNvPr id="268" name="Google Shape;268;p30"/>
          <p:cNvCxnSpPr/>
          <p:nvPr/>
        </p:nvCxnSpPr>
        <p:spPr>
          <a:xfrm flipH="1" rot="10800000">
            <a:off x="4402025" y="2552350"/>
            <a:ext cx="1051800" cy="680700"/>
          </a:xfrm>
          <a:prstGeom prst="bentConnector3">
            <a:avLst>
              <a:gd fmla="val 50000" name="adj1"/>
            </a:avLst>
          </a:prstGeom>
          <a:noFill/>
          <a:ln cap="flat" cmpd="sng" w="28575">
            <a:solidFill>
              <a:schemeClr val="dk2"/>
            </a:solidFill>
            <a:prstDash val="dash"/>
            <a:round/>
            <a:headEnd len="med" w="med" type="none"/>
            <a:tailEnd len="med" w="med" type="triangle"/>
          </a:ln>
        </p:spPr>
      </p:cxnSp>
      <p:cxnSp>
        <p:nvCxnSpPr>
          <p:cNvPr id="269" name="Google Shape;269;p30"/>
          <p:cNvCxnSpPr/>
          <p:nvPr/>
        </p:nvCxnSpPr>
        <p:spPr>
          <a:xfrm flipH="1" rot="10800000">
            <a:off x="4370274" y="3236300"/>
            <a:ext cx="1139400" cy="5100"/>
          </a:xfrm>
          <a:prstGeom prst="bentConnector3">
            <a:avLst>
              <a:gd fmla="val 50000" name="adj1"/>
            </a:avLst>
          </a:prstGeom>
          <a:noFill/>
          <a:ln cap="flat" cmpd="sng" w="28575">
            <a:solidFill>
              <a:schemeClr val="dk2"/>
            </a:solidFill>
            <a:prstDash val="dash"/>
            <a:round/>
            <a:headEnd len="med" w="med" type="none"/>
            <a:tailEnd len="med" w="med" type="triangle"/>
          </a:ln>
        </p:spPr>
      </p:cxnSp>
      <p:pic>
        <p:nvPicPr>
          <p:cNvPr id="270" name="Google Shape;270;p30"/>
          <p:cNvPicPr preferRelativeResize="0"/>
          <p:nvPr/>
        </p:nvPicPr>
        <p:blipFill>
          <a:blip r:embed="rId4">
            <a:alphaModFix/>
          </a:blip>
          <a:stretch>
            <a:fillRect/>
          </a:stretch>
        </p:blipFill>
        <p:spPr>
          <a:xfrm>
            <a:off x="932575" y="2191550"/>
            <a:ext cx="3661850" cy="243900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31"/>
          <p:cNvSpPr txBox="1"/>
          <p:nvPr/>
        </p:nvSpPr>
        <p:spPr>
          <a:xfrm>
            <a:off x="5333950" y="1161225"/>
            <a:ext cx="3713100" cy="116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 sz="1600">
                <a:solidFill>
                  <a:srgbClr val="595959"/>
                </a:solidFill>
                <a:latin typeface="PT Sans"/>
                <a:ea typeface="PT Sans"/>
                <a:cs typeface="PT Sans"/>
                <a:sym typeface="PT Sans"/>
              </a:rPr>
              <a:t>Mahsa Jami (LP DAAC) brings a GEDI notebook to our biweekly Mentor Calls. </a:t>
            </a:r>
            <a:r>
              <a:rPr b="1" lang="en" sz="1600">
                <a:solidFill>
                  <a:schemeClr val="dk2"/>
                </a:solidFill>
                <a:latin typeface="PT Sans"/>
                <a:ea typeface="PT Sans"/>
                <a:cs typeface="PT Sans"/>
                <a:sym typeface="PT Sans"/>
              </a:rPr>
              <a:t>Screenshares with Luis López (NSIDC) while we all watch &amp; learn. </a:t>
            </a:r>
            <a:endParaRPr sz="1600">
              <a:solidFill>
                <a:srgbClr val="595959"/>
              </a:solidFill>
              <a:latin typeface="PT Sans"/>
              <a:ea typeface="PT Sans"/>
              <a:cs typeface="PT Sans"/>
              <a:sym typeface="PT Sans"/>
            </a:endParaRPr>
          </a:p>
        </p:txBody>
      </p:sp>
      <p:sp>
        <p:nvSpPr>
          <p:cNvPr id="276" name="Google Shape;276;p31"/>
          <p:cNvSpPr txBox="1"/>
          <p:nvPr>
            <p:ph type="title"/>
          </p:nvPr>
        </p:nvSpPr>
        <p:spPr>
          <a:xfrm>
            <a:off x="83100" y="140225"/>
            <a:ext cx="8887800" cy="615300"/>
          </a:xfrm>
          <a:prstGeom prst="rect">
            <a:avLst/>
          </a:prstGeom>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b="1" lang="en" sz="3500">
                <a:solidFill>
                  <a:srgbClr val="45818E"/>
                </a:solidFill>
                <a:latin typeface="PT Sans"/>
                <a:ea typeface="PT Sans"/>
                <a:cs typeface="PT Sans"/>
                <a:sym typeface="PT Sans"/>
              </a:rPr>
              <a:t>“Daskifying” code: from serial to parallel</a:t>
            </a:r>
            <a:endParaRPr sz="2000">
              <a:solidFill>
                <a:srgbClr val="595959"/>
              </a:solidFill>
              <a:latin typeface="PT Sans"/>
              <a:ea typeface="PT Sans"/>
              <a:cs typeface="PT Sans"/>
              <a:sym typeface="PT Sans"/>
            </a:endParaRPr>
          </a:p>
        </p:txBody>
      </p:sp>
      <p:pic>
        <p:nvPicPr>
          <p:cNvPr id="277" name="Google Shape;277;p31"/>
          <p:cNvPicPr preferRelativeResize="0"/>
          <p:nvPr/>
        </p:nvPicPr>
        <p:blipFill>
          <a:blip r:embed="rId3">
            <a:alphaModFix/>
          </a:blip>
          <a:stretch>
            <a:fillRect/>
          </a:stretch>
        </p:blipFill>
        <p:spPr>
          <a:xfrm>
            <a:off x="285325" y="1201300"/>
            <a:ext cx="4860744" cy="2228637"/>
          </a:xfrm>
          <a:prstGeom prst="rect">
            <a:avLst/>
          </a:prstGeom>
          <a:noFill/>
          <a:ln cap="flat" cmpd="sng" w="19050">
            <a:solidFill>
              <a:schemeClr val="dk2"/>
            </a:solidFill>
            <a:prstDash val="solid"/>
            <a:round/>
            <a:headEnd len="sm" w="sm" type="none"/>
            <a:tailEnd len="sm" w="sm" type="none"/>
          </a:ln>
        </p:spPr>
      </p:pic>
      <p:sp>
        <p:nvSpPr>
          <p:cNvPr id="278" name="Google Shape;278;p31"/>
          <p:cNvSpPr txBox="1"/>
          <p:nvPr/>
        </p:nvSpPr>
        <p:spPr>
          <a:xfrm>
            <a:off x="173650" y="3429933"/>
            <a:ext cx="4931700" cy="393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u="sng">
                <a:solidFill>
                  <a:srgbClr val="1155CC"/>
                </a:solidFill>
                <a:latin typeface="PT Sans"/>
                <a:ea typeface="PT Sans"/>
                <a:cs typeface="PT Sans"/>
                <a:sym typeface="PT Sans"/>
                <a:hlinkClick r:id="rId4">
                  <a:extLst>
                    <a:ext uri="{A12FA001-AC4F-418D-AE19-62706E023703}">
                      <ahyp:hlinkClr val="tx"/>
                    </a:ext>
                  </a:extLst>
                </a:hlinkClick>
              </a:rPr>
              <a:t>https://podaac.github.io/tutorials/notebooks/Advanced_cloud/basic_dask</a:t>
            </a:r>
            <a:r>
              <a:rPr lang="en" sz="1200">
                <a:solidFill>
                  <a:schemeClr val="dk1"/>
                </a:solidFill>
                <a:latin typeface="PT Sans"/>
                <a:ea typeface="PT Sans"/>
                <a:cs typeface="PT Sans"/>
                <a:sym typeface="PT Sans"/>
              </a:rPr>
              <a:t> </a:t>
            </a:r>
            <a:endParaRPr sz="1900">
              <a:solidFill>
                <a:schemeClr val="dk2"/>
              </a:solidFill>
              <a:latin typeface="PT Sans"/>
              <a:ea typeface="PT Sans"/>
              <a:cs typeface="PT Sans"/>
              <a:sym typeface="PT Sans"/>
            </a:endParaRPr>
          </a:p>
        </p:txBody>
      </p:sp>
      <p:sp>
        <p:nvSpPr>
          <p:cNvPr id="279" name="Google Shape;279;p31"/>
          <p:cNvSpPr txBox="1"/>
          <p:nvPr/>
        </p:nvSpPr>
        <p:spPr>
          <a:xfrm>
            <a:off x="208500" y="758200"/>
            <a:ext cx="2825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 sz="1800">
                <a:solidFill>
                  <a:schemeClr val="dk2"/>
                </a:solidFill>
                <a:latin typeface="PT Sans"/>
                <a:ea typeface="PT Sans"/>
                <a:cs typeface="PT Sans"/>
                <a:sym typeface="PT Sans"/>
              </a:rPr>
              <a:t>PO.DAAC tutorials…</a:t>
            </a:r>
            <a:endParaRPr b="1" sz="1800">
              <a:solidFill>
                <a:srgbClr val="595959"/>
              </a:solidFill>
              <a:latin typeface="PT Sans"/>
              <a:ea typeface="PT Sans"/>
              <a:cs typeface="PT Sans"/>
              <a:sym typeface="PT Sans"/>
            </a:endParaRPr>
          </a:p>
        </p:txBody>
      </p:sp>
      <p:sp>
        <p:nvSpPr>
          <p:cNvPr id="280" name="Google Shape;280;p31"/>
          <p:cNvSpPr txBox="1"/>
          <p:nvPr/>
        </p:nvSpPr>
        <p:spPr>
          <a:xfrm>
            <a:off x="5240975" y="758200"/>
            <a:ext cx="36399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 sz="1800">
                <a:solidFill>
                  <a:schemeClr val="dk2"/>
                </a:solidFill>
                <a:latin typeface="PT Sans"/>
                <a:ea typeface="PT Sans"/>
                <a:cs typeface="PT Sans"/>
                <a:sym typeface="PT Sans"/>
              </a:rPr>
              <a:t>…are used in Mentors’ coworking…</a:t>
            </a:r>
            <a:endParaRPr b="1" sz="1800">
              <a:solidFill>
                <a:srgbClr val="595959"/>
              </a:solidFill>
              <a:latin typeface="PT Sans"/>
              <a:ea typeface="PT Sans"/>
              <a:cs typeface="PT Sans"/>
              <a:sym typeface="PT Sans"/>
            </a:endParaRPr>
          </a:p>
        </p:txBody>
      </p:sp>
      <p:sp>
        <p:nvSpPr>
          <p:cNvPr id="281" name="Google Shape;281;p31"/>
          <p:cNvSpPr txBox="1"/>
          <p:nvPr/>
        </p:nvSpPr>
        <p:spPr>
          <a:xfrm>
            <a:off x="208500" y="3778150"/>
            <a:ext cx="4507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 sz="1800">
                <a:solidFill>
                  <a:schemeClr val="dk2"/>
                </a:solidFill>
                <a:latin typeface="PT Sans"/>
                <a:ea typeface="PT Sans"/>
                <a:cs typeface="PT Sans"/>
                <a:sym typeface="PT Sans"/>
              </a:rPr>
              <a:t>…and then amplified to teach others</a:t>
            </a:r>
            <a:endParaRPr b="1" sz="1800">
              <a:solidFill>
                <a:srgbClr val="595959"/>
              </a:solidFill>
              <a:latin typeface="PT Sans"/>
              <a:ea typeface="PT Sans"/>
              <a:cs typeface="PT Sans"/>
              <a:sym typeface="PT Sans"/>
            </a:endParaRPr>
          </a:p>
        </p:txBody>
      </p:sp>
      <p:pic>
        <p:nvPicPr>
          <p:cNvPr id="282" name="Google Shape;282;p31"/>
          <p:cNvPicPr preferRelativeResize="0"/>
          <p:nvPr/>
        </p:nvPicPr>
        <p:blipFill rotWithShape="1">
          <a:blip r:embed="rId5">
            <a:alphaModFix/>
          </a:blip>
          <a:srcRect b="1370" l="0" r="0" t="0"/>
          <a:stretch/>
        </p:blipFill>
        <p:spPr>
          <a:xfrm>
            <a:off x="5571192" y="2632728"/>
            <a:ext cx="3323507" cy="2228625"/>
          </a:xfrm>
          <a:prstGeom prst="rect">
            <a:avLst/>
          </a:prstGeom>
          <a:noFill/>
          <a:ln>
            <a:noFill/>
          </a:ln>
        </p:spPr>
      </p:pic>
      <p:sp>
        <p:nvSpPr>
          <p:cNvPr id="283" name="Google Shape;283;p31"/>
          <p:cNvSpPr txBox="1"/>
          <p:nvPr/>
        </p:nvSpPr>
        <p:spPr>
          <a:xfrm>
            <a:off x="285325" y="4160725"/>
            <a:ext cx="51912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 sz="1600">
                <a:solidFill>
                  <a:srgbClr val="595959"/>
                </a:solidFill>
                <a:latin typeface="PT Sans"/>
                <a:ea typeface="PT Sans"/>
                <a:cs typeface="PT Sans"/>
                <a:sym typeface="PT Sans"/>
              </a:rPr>
              <a:t>Mahsa Jami (LP DAAC) and</a:t>
            </a:r>
            <a:r>
              <a:rPr b="1" lang="en" sz="1600">
                <a:solidFill>
                  <a:schemeClr val="dk2"/>
                </a:solidFill>
                <a:latin typeface="PT Sans"/>
                <a:ea typeface="PT Sans"/>
                <a:cs typeface="PT Sans"/>
                <a:sym typeface="PT Sans"/>
              </a:rPr>
              <a:t> Luis López (NSIDC) develop &amp; teach coding strategies for parallelization to Champions Teams, May 17 (</a:t>
            </a:r>
            <a:r>
              <a:rPr b="1" lang="en" sz="1600" u="sng">
                <a:solidFill>
                  <a:schemeClr val="hlink"/>
                </a:solidFill>
                <a:latin typeface="PT Sans"/>
                <a:ea typeface="PT Sans"/>
                <a:cs typeface="PT Sans"/>
                <a:sym typeface="PT Sans"/>
                <a:hlinkClick r:id="rId6"/>
              </a:rPr>
              <a:t>slides</a:t>
            </a:r>
            <a:r>
              <a:rPr lang="en" sz="1600">
                <a:solidFill>
                  <a:srgbClr val="595959"/>
                </a:solidFill>
                <a:latin typeface="PT Sans"/>
                <a:ea typeface="PT Sans"/>
                <a:cs typeface="PT Sans"/>
                <a:sym typeface="PT Sans"/>
              </a:rPr>
              <a:t>)</a:t>
            </a:r>
            <a:endParaRPr sz="1600">
              <a:solidFill>
                <a:srgbClr val="595959"/>
              </a:solidFill>
              <a:latin typeface="PT Sans"/>
              <a:ea typeface="PT Sans"/>
              <a:cs typeface="PT Sans"/>
              <a:sym typeface="PT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32"/>
          <p:cNvSpPr txBox="1"/>
          <p:nvPr/>
        </p:nvSpPr>
        <p:spPr>
          <a:xfrm>
            <a:off x="5652200" y="2571750"/>
            <a:ext cx="2433600" cy="2130600"/>
          </a:xfrm>
          <a:prstGeom prst="rect">
            <a:avLst/>
          </a:prstGeom>
          <a:noFill/>
          <a:ln cap="flat" cmpd="sng" w="76200">
            <a:solidFill>
              <a:srgbClr val="E69138"/>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PT Sans"/>
                <a:ea typeface="PT Sans"/>
                <a:cs typeface="PT Sans"/>
                <a:sym typeface="PT Sans"/>
              </a:rPr>
              <a:t>Aronne shared his story with the 2024 Champions Cohort science teams in April!</a:t>
            </a:r>
            <a:endParaRPr sz="1800">
              <a:solidFill>
                <a:schemeClr val="dk2"/>
              </a:solidFill>
              <a:latin typeface="PT Sans"/>
              <a:ea typeface="PT Sans"/>
              <a:cs typeface="PT Sans"/>
              <a:sym typeface="PT Sans"/>
            </a:endParaRPr>
          </a:p>
          <a:p>
            <a:pPr indent="0" lvl="0" marL="0" rtl="0" algn="l">
              <a:spcBef>
                <a:spcPts val="0"/>
              </a:spcBef>
              <a:spcAft>
                <a:spcPts val="0"/>
              </a:spcAft>
              <a:buNone/>
            </a:pPr>
            <a:r>
              <a:t/>
            </a:r>
            <a:endParaRPr sz="1600">
              <a:solidFill>
                <a:schemeClr val="dk2"/>
              </a:solidFill>
              <a:latin typeface="PT Sans"/>
              <a:ea typeface="PT Sans"/>
              <a:cs typeface="PT Sans"/>
              <a:sym typeface="PT Sans"/>
            </a:endParaRPr>
          </a:p>
          <a:p>
            <a:pPr indent="0" lvl="0" marL="0" rtl="0" algn="l">
              <a:spcBef>
                <a:spcPts val="0"/>
              </a:spcBef>
              <a:spcAft>
                <a:spcPts val="0"/>
              </a:spcAft>
              <a:buNone/>
            </a:pPr>
            <a:r>
              <a:rPr lang="en" sz="1600" u="sng">
                <a:solidFill>
                  <a:schemeClr val="hlink"/>
                </a:solidFill>
                <a:latin typeface="PT Sans"/>
                <a:ea typeface="PT Sans"/>
                <a:cs typeface="PT Sans"/>
                <a:sym typeface="PT Sans"/>
                <a:hlinkClick r:id="rId3"/>
              </a:rPr>
              <a:t>First Forays into the Cloud - Youtube</a:t>
            </a:r>
            <a:endParaRPr sz="1600">
              <a:solidFill>
                <a:schemeClr val="dk2"/>
              </a:solidFill>
              <a:latin typeface="PT Sans"/>
              <a:ea typeface="PT Sans"/>
              <a:cs typeface="PT Sans"/>
              <a:sym typeface="PT Sans"/>
            </a:endParaRPr>
          </a:p>
        </p:txBody>
      </p:sp>
      <p:sp>
        <p:nvSpPr>
          <p:cNvPr id="289" name="Google Shape;289;p32"/>
          <p:cNvSpPr txBox="1"/>
          <p:nvPr/>
        </p:nvSpPr>
        <p:spPr>
          <a:xfrm>
            <a:off x="322275" y="2718850"/>
            <a:ext cx="5040900" cy="247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45818E"/>
                </a:solidFill>
                <a:latin typeface="PT Sans"/>
                <a:ea typeface="PT Sans"/>
                <a:cs typeface="PT Sans"/>
                <a:sym typeface="PT Sans"/>
              </a:rPr>
              <a:t>“It’s like a super power”:</a:t>
            </a:r>
            <a:r>
              <a:rPr lang="en" sz="1800">
                <a:solidFill>
                  <a:srgbClr val="45818E"/>
                </a:solidFill>
                <a:latin typeface="PT Sans"/>
                <a:ea typeface="PT Sans"/>
                <a:cs typeface="PT Sans"/>
                <a:sym typeface="PT Sans"/>
              </a:rPr>
              <a:t> I did the analysis on my AGU poster: 150 TB of L1 and L2, and I needed some tiny fraction that were of interest to me - in the old way I would need to find a way to download, don’t have a machine big enough. But with Coiled, </a:t>
            </a:r>
            <a:r>
              <a:rPr b="1" lang="en" sz="1800">
                <a:solidFill>
                  <a:srgbClr val="45818E"/>
                </a:solidFill>
                <a:latin typeface="PT Sans"/>
                <a:ea typeface="PT Sans"/>
                <a:cs typeface="PT Sans"/>
                <a:sym typeface="PT Sans"/>
              </a:rPr>
              <a:t>I can subset. Now once I realize that, I realize there are bigger datasets that just seem unworkable before.”</a:t>
            </a:r>
            <a:endParaRPr sz="1800">
              <a:solidFill>
                <a:srgbClr val="45818E"/>
              </a:solidFill>
              <a:latin typeface="PT Sans"/>
              <a:ea typeface="PT Sans"/>
              <a:cs typeface="PT Sans"/>
              <a:sym typeface="PT Sans"/>
            </a:endParaRPr>
          </a:p>
        </p:txBody>
      </p:sp>
      <p:sp>
        <p:nvSpPr>
          <p:cNvPr id="290" name="Google Shape;290;p32"/>
          <p:cNvSpPr txBox="1"/>
          <p:nvPr>
            <p:ph type="title"/>
          </p:nvPr>
        </p:nvSpPr>
        <p:spPr>
          <a:xfrm>
            <a:off x="311700" y="140225"/>
            <a:ext cx="9000000" cy="615300"/>
          </a:xfrm>
          <a:prstGeom prst="rect">
            <a:avLst/>
          </a:prstGeom>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b="1" lang="en" sz="3500">
                <a:solidFill>
                  <a:srgbClr val="45818E"/>
                </a:solidFill>
                <a:latin typeface="PT Sans"/>
                <a:ea typeface="PT Sans"/>
                <a:cs typeface="PT Sans"/>
                <a:sym typeface="PT Sans"/>
              </a:rPr>
              <a:t>Parallelized science in the Cloud - first “fledging” story from 2i2c JupyterHub!</a:t>
            </a:r>
            <a:endParaRPr sz="2000">
              <a:solidFill>
                <a:srgbClr val="595959"/>
              </a:solidFill>
              <a:latin typeface="PT Sans"/>
              <a:ea typeface="PT Sans"/>
              <a:cs typeface="PT Sans"/>
              <a:sym typeface="PT Sans"/>
            </a:endParaRPr>
          </a:p>
        </p:txBody>
      </p:sp>
      <p:sp>
        <p:nvSpPr>
          <p:cNvPr id="291" name="Google Shape;291;p32"/>
          <p:cNvSpPr txBox="1"/>
          <p:nvPr/>
        </p:nvSpPr>
        <p:spPr>
          <a:xfrm>
            <a:off x="273925" y="1211325"/>
            <a:ext cx="8097300" cy="1544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solidFill>
                  <a:srgbClr val="595959"/>
                </a:solidFill>
                <a:latin typeface="PT Sans"/>
                <a:ea typeface="PT Sans"/>
                <a:cs typeface="PT Sans"/>
                <a:sym typeface="PT Sans"/>
              </a:rPr>
              <a:t>“In Champions Cohort we got a teaser of how to work in the Cloud. With Coiled and I did some simple things and now I’ve moved into my own workflow to Cloud. I have an Amazon account now ‘paying my own way’.”</a:t>
            </a:r>
            <a:r>
              <a:rPr lang="en" sz="2000">
                <a:solidFill>
                  <a:srgbClr val="595959"/>
                </a:solidFill>
                <a:latin typeface="PT Sans"/>
                <a:ea typeface="PT Sans"/>
                <a:cs typeface="PT Sans"/>
                <a:sym typeface="PT Sans"/>
              </a:rPr>
              <a:t> </a:t>
            </a:r>
            <a:endParaRPr sz="2000">
              <a:solidFill>
                <a:srgbClr val="595959"/>
              </a:solidFill>
              <a:latin typeface="PT Sans"/>
              <a:ea typeface="PT Sans"/>
              <a:cs typeface="PT Sans"/>
              <a:sym typeface="PT Sans"/>
            </a:endParaRPr>
          </a:p>
          <a:p>
            <a:pPr indent="0" lvl="0" marL="0" rtl="0" algn="l">
              <a:spcBef>
                <a:spcPts val="1000"/>
              </a:spcBef>
              <a:spcAft>
                <a:spcPts val="1000"/>
              </a:spcAft>
              <a:buNone/>
            </a:pPr>
            <a:r>
              <a:rPr lang="en" sz="2000">
                <a:solidFill>
                  <a:srgbClr val="595959"/>
                </a:solidFill>
                <a:latin typeface="PT Sans"/>
                <a:ea typeface="PT Sans"/>
                <a:cs typeface="PT Sans"/>
                <a:sym typeface="PT Sans"/>
              </a:rPr>
              <a:t>- Aronne Merelli, University of Wisconsin</a:t>
            </a:r>
            <a:endParaRPr sz="2000">
              <a:solidFill>
                <a:srgbClr val="595959"/>
              </a:solidFill>
              <a:latin typeface="PT Sans"/>
              <a:ea typeface="PT Sans"/>
              <a:cs typeface="PT Sans"/>
              <a:sym typeface="PT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33"/>
          <p:cNvSpPr txBox="1"/>
          <p:nvPr>
            <p:ph idx="4294967295" type="title"/>
          </p:nvPr>
        </p:nvSpPr>
        <p:spPr>
          <a:xfrm>
            <a:off x="226925" y="1422100"/>
            <a:ext cx="3297900" cy="3327900"/>
          </a:xfrm>
          <a:prstGeom prst="rect">
            <a:avLst/>
          </a:prstGeom>
          <a:ln cap="flat" cmpd="sng" w="28575">
            <a:solidFill>
              <a:srgbClr val="D86D4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990"/>
              <a:buFont typeface="Arial"/>
              <a:buNone/>
            </a:pPr>
            <a:r>
              <a:rPr b="1" lang="en" sz="1400">
                <a:solidFill>
                  <a:srgbClr val="D86D4C"/>
                </a:solidFill>
                <a:latin typeface="PT Sans"/>
                <a:ea typeface="PT Sans"/>
                <a:cs typeface="PT Sans"/>
                <a:sym typeface="PT Sans"/>
              </a:rPr>
              <a:t>Join us: </a:t>
            </a:r>
            <a:endParaRPr sz="1400">
              <a:solidFill>
                <a:schemeClr val="dk2"/>
              </a:solidFill>
              <a:latin typeface="PT Sans"/>
              <a:ea typeface="PT Sans"/>
              <a:cs typeface="PT Sans"/>
              <a:sym typeface="PT Sans"/>
            </a:endParaRPr>
          </a:p>
          <a:p>
            <a:pPr indent="0" lvl="0" marL="0" rtl="0" algn="l">
              <a:spcBef>
                <a:spcPts val="1000"/>
              </a:spcBef>
              <a:spcAft>
                <a:spcPts val="0"/>
              </a:spcAft>
              <a:buClr>
                <a:schemeClr val="dk1"/>
              </a:buClr>
              <a:buSzPts val="990"/>
              <a:buFont typeface="Arial"/>
              <a:buNone/>
            </a:pPr>
            <a:r>
              <a:rPr lang="en" sz="1400">
                <a:solidFill>
                  <a:schemeClr val="dk2"/>
                </a:solidFill>
                <a:latin typeface="PT Sans"/>
                <a:ea typeface="PT Sans"/>
                <a:cs typeface="PT Sans"/>
                <a:sym typeface="PT Sans"/>
              </a:rPr>
              <a:t>Mastodon, Bluesky: @openscapes</a:t>
            </a:r>
            <a:endParaRPr sz="1400">
              <a:solidFill>
                <a:schemeClr val="dk2"/>
              </a:solidFill>
              <a:latin typeface="PT Sans"/>
              <a:ea typeface="PT Sans"/>
              <a:cs typeface="PT Sans"/>
              <a:sym typeface="PT Sans"/>
            </a:endParaRPr>
          </a:p>
          <a:p>
            <a:pPr indent="0" lvl="0" marL="0" rtl="0" algn="l">
              <a:spcBef>
                <a:spcPts val="1000"/>
              </a:spcBef>
              <a:spcAft>
                <a:spcPts val="0"/>
              </a:spcAft>
              <a:buClr>
                <a:schemeClr val="dk1"/>
              </a:buClr>
              <a:buSzPts val="990"/>
              <a:buFont typeface="Arial"/>
              <a:buNone/>
            </a:pPr>
            <a:r>
              <a:rPr lang="en" sz="1400" u="sng">
                <a:solidFill>
                  <a:srgbClr val="45818E"/>
                </a:solidFill>
                <a:latin typeface="PT Sans"/>
                <a:ea typeface="PT Sans"/>
                <a:cs typeface="PT Sans"/>
                <a:sym typeface="PT Sans"/>
                <a:hlinkClick r:id="rId3">
                  <a:extLst>
                    <a:ext uri="{A12FA001-AC4F-418D-AE19-62706E023703}">
                      <ahyp:hlinkClr val="tx"/>
                    </a:ext>
                  </a:extLst>
                </a:hlinkClick>
              </a:rPr>
              <a:t>openscapes.org</a:t>
            </a:r>
            <a:br>
              <a:rPr lang="en" sz="1400">
                <a:solidFill>
                  <a:srgbClr val="45818E"/>
                </a:solidFill>
                <a:latin typeface="PT Sans"/>
                <a:ea typeface="PT Sans"/>
                <a:cs typeface="PT Sans"/>
                <a:sym typeface="PT Sans"/>
              </a:rPr>
            </a:br>
            <a:r>
              <a:rPr lang="en" sz="1400" u="sng">
                <a:solidFill>
                  <a:srgbClr val="45818E"/>
                </a:solidFill>
                <a:latin typeface="PT Sans"/>
                <a:ea typeface="PT Sans"/>
                <a:cs typeface="PT Sans"/>
                <a:sym typeface="PT Sans"/>
                <a:hlinkClick r:id="rId4">
                  <a:extLst>
                    <a:ext uri="{A12FA001-AC4F-418D-AE19-62706E023703}">
                      <ahyp:hlinkClr val="tx"/>
                    </a:ext>
                  </a:extLst>
                </a:hlinkClick>
              </a:rPr>
              <a:t>NASA Openscapes</a:t>
            </a:r>
            <a:endParaRPr sz="1400">
              <a:solidFill>
                <a:srgbClr val="45818E"/>
              </a:solidFill>
              <a:latin typeface="PT Sans"/>
              <a:ea typeface="PT Sans"/>
              <a:cs typeface="PT Sans"/>
              <a:sym typeface="PT Sans"/>
            </a:endParaRPr>
          </a:p>
          <a:p>
            <a:pPr indent="0" lvl="0" marL="0" rtl="0" algn="l">
              <a:spcBef>
                <a:spcPts val="0"/>
              </a:spcBef>
              <a:spcAft>
                <a:spcPts val="0"/>
              </a:spcAft>
              <a:buClr>
                <a:schemeClr val="dk1"/>
              </a:buClr>
              <a:buSzPts val="990"/>
              <a:buFont typeface="Arial"/>
              <a:buNone/>
            </a:pPr>
            <a:r>
              <a:rPr lang="en" sz="1400" u="sng">
                <a:solidFill>
                  <a:srgbClr val="45818E"/>
                </a:solidFill>
                <a:latin typeface="PT Sans"/>
                <a:ea typeface="PT Sans"/>
                <a:cs typeface="PT Sans"/>
                <a:sym typeface="PT Sans"/>
                <a:hlinkClick r:id="rId5">
                  <a:extLst>
                    <a:ext uri="{A12FA001-AC4F-418D-AE19-62706E023703}">
                      <ahyp:hlinkClr val="tx"/>
                    </a:ext>
                  </a:extLst>
                </a:hlinkClick>
              </a:rPr>
              <a:t>NOAA Fisheries Openscapes</a:t>
            </a:r>
            <a:endParaRPr sz="1400">
              <a:solidFill>
                <a:srgbClr val="45818E"/>
              </a:solidFill>
              <a:latin typeface="PT Sans"/>
              <a:ea typeface="PT Sans"/>
              <a:cs typeface="PT Sans"/>
              <a:sym typeface="PT Sans"/>
            </a:endParaRPr>
          </a:p>
          <a:p>
            <a:pPr indent="0" lvl="0" marL="0" rtl="0" algn="l">
              <a:spcBef>
                <a:spcPts val="0"/>
              </a:spcBef>
              <a:spcAft>
                <a:spcPts val="0"/>
              </a:spcAft>
              <a:buClr>
                <a:schemeClr val="dk1"/>
              </a:buClr>
              <a:buSzPts val="990"/>
              <a:buFont typeface="Arial"/>
              <a:buNone/>
            </a:pPr>
            <a:r>
              <a:rPr lang="en" sz="1400" u="sng">
                <a:solidFill>
                  <a:srgbClr val="45818E"/>
                </a:solidFill>
                <a:latin typeface="PT Sans"/>
                <a:ea typeface="PT Sans"/>
                <a:cs typeface="PT Sans"/>
                <a:sym typeface="PT Sans"/>
                <a:hlinkClick r:id="rId6">
                  <a:extLst>
                    <a:ext uri="{A12FA001-AC4F-418D-AE19-62706E023703}">
                      <ahyp:hlinkClr val="tx"/>
                    </a:ext>
                  </a:extLst>
                </a:hlinkClick>
              </a:rPr>
              <a:t>Openscapes at the Water Boards</a:t>
            </a:r>
            <a:r>
              <a:rPr lang="en" sz="1400">
                <a:solidFill>
                  <a:srgbClr val="45818E"/>
                </a:solidFill>
                <a:latin typeface="PT Sans"/>
                <a:ea typeface="PT Sans"/>
                <a:cs typeface="PT Sans"/>
                <a:sym typeface="PT Sans"/>
              </a:rPr>
              <a:t> </a:t>
            </a:r>
            <a:endParaRPr sz="1400">
              <a:solidFill>
                <a:srgbClr val="45818E"/>
              </a:solidFill>
              <a:latin typeface="PT Sans"/>
              <a:ea typeface="PT Sans"/>
              <a:cs typeface="PT Sans"/>
              <a:sym typeface="PT Sans"/>
            </a:endParaRPr>
          </a:p>
          <a:p>
            <a:pPr indent="0" lvl="0" marL="0" rtl="0" algn="l">
              <a:spcBef>
                <a:spcPts val="1000"/>
              </a:spcBef>
              <a:spcAft>
                <a:spcPts val="0"/>
              </a:spcAft>
              <a:buClr>
                <a:schemeClr val="dk1"/>
              </a:buClr>
              <a:buSzPts val="990"/>
              <a:buFont typeface="Arial"/>
              <a:buNone/>
            </a:pPr>
            <a:r>
              <a:t/>
            </a:r>
            <a:endParaRPr sz="1400">
              <a:solidFill>
                <a:srgbClr val="45818E"/>
              </a:solidFill>
              <a:latin typeface="PT Sans"/>
              <a:ea typeface="PT Sans"/>
              <a:cs typeface="PT Sans"/>
              <a:sym typeface="PT Sans"/>
            </a:endParaRPr>
          </a:p>
          <a:p>
            <a:pPr indent="0" lvl="0" marL="0" rtl="0" algn="l">
              <a:spcBef>
                <a:spcPts val="1000"/>
              </a:spcBef>
              <a:spcAft>
                <a:spcPts val="0"/>
              </a:spcAft>
              <a:buClr>
                <a:schemeClr val="dk1"/>
              </a:buClr>
              <a:buSzPts val="990"/>
              <a:buFont typeface="Arial"/>
              <a:buNone/>
            </a:pPr>
            <a:r>
              <a:rPr b="1" lang="en" sz="1400">
                <a:solidFill>
                  <a:srgbClr val="D86D4C"/>
                </a:solidFill>
                <a:latin typeface="PT Sans"/>
                <a:ea typeface="PT Sans"/>
                <a:cs typeface="PT Sans"/>
                <a:sym typeface="PT Sans"/>
              </a:rPr>
              <a:t>Learn, reuse, remix, support others, grow the movement</a:t>
            </a:r>
            <a:endParaRPr b="1" sz="1400">
              <a:solidFill>
                <a:srgbClr val="D86D4C"/>
              </a:solidFill>
              <a:latin typeface="PT Sans"/>
              <a:ea typeface="PT Sans"/>
              <a:cs typeface="PT Sans"/>
              <a:sym typeface="PT Sans"/>
            </a:endParaRPr>
          </a:p>
          <a:p>
            <a:pPr indent="0" lvl="0" marL="0" rtl="0" algn="l">
              <a:spcBef>
                <a:spcPts val="1000"/>
              </a:spcBef>
              <a:spcAft>
                <a:spcPts val="0"/>
              </a:spcAft>
              <a:buClr>
                <a:schemeClr val="dk1"/>
              </a:buClr>
              <a:buSzPts val="990"/>
              <a:buFont typeface="Arial"/>
              <a:buNone/>
            </a:pPr>
            <a:r>
              <a:rPr lang="en" sz="1400" u="sng">
                <a:solidFill>
                  <a:srgbClr val="45818E"/>
                </a:solidFill>
                <a:latin typeface="PT Sans"/>
                <a:ea typeface="PT Sans"/>
                <a:cs typeface="PT Sans"/>
                <a:sym typeface="PT Sans"/>
                <a:hlinkClick r:id="rId7">
                  <a:extLst>
                    <a:ext uri="{A12FA001-AC4F-418D-AE19-62706E023703}">
                      <ahyp:hlinkClr val="tx"/>
                    </a:ext>
                  </a:extLst>
                </a:hlinkClick>
              </a:rPr>
              <a:t>Earthdata Cloud Cookbook</a:t>
            </a:r>
            <a:endParaRPr sz="1400">
              <a:solidFill>
                <a:srgbClr val="45818E"/>
              </a:solidFill>
              <a:latin typeface="PT Sans"/>
              <a:ea typeface="PT Sans"/>
              <a:cs typeface="PT Sans"/>
              <a:sym typeface="PT Sans"/>
            </a:endParaRPr>
          </a:p>
          <a:p>
            <a:pPr indent="0" lvl="0" marL="0" rtl="0" algn="l">
              <a:spcBef>
                <a:spcPts val="0"/>
              </a:spcBef>
              <a:spcAft>
                <a:spcPts val="0"/>
              </a:spcAft>
              <a:buClr>
                <a:schemeClr val="dk1"/>
              </a:buClr>
              <a:buSzPts val="990"/>
              <a:buFont typeface="Arial"/>
              <a:buNone/>
            </a:pPr>
            <a:r>
              <a:rPr lang="en" sz="1400" u="sng">
                <a:solidFill>
                  <a:srgbClr val="45818E"/>
                </a:solidFill>
                <a:latin typeface="PT Sans"/>
                <a:ea typeface="PT Sans"/>
                <a:cs typeface="PT Sans"/>
                <a:sym typeface="PT Sans"/>
                <a:hlinkClick r:id="rId8">
                  <a:extLst>
                    <a:ext uri="{A12FA001-AC4F-418D-AE19-62706E023703}">
                      <ahyp:hlinkClr val="tx"/>
                    </a:ext>
                  </a:extLst>
                </a:hlinkClick>
              </a:rPr>
              <a:t>Champions Lesson Series</a:t>
            </a:r>
            <a:endParaRPr b="1" sz="1400">
              <a:solidFill>
                <a:srgbClr val="45818E"/>
              </a:solidFill>
              <a:latin typeface="PT Sans"/>
              <a:ea typeface="PT Sans"/>
              <a:cs typeface="PT Sans"/>
              <a:sym typeface="PT Sans"/>
            </a:endParaRPr>
          </a:p>
          <a:p>
            <a:pPr indent="0" lvl="0" marL="0" rtl="0" algn="l">
              <a:spcBef>
                <a:spcPts val="0"/>
              </a:spcBef>
              <a:spcAft>
                <a:spcPts val="0"/>
              </a:spcAft>
              <a:buClr>
                <a:schemeClr val="dk1"/>
              </a:buClr>
              <a:buSzPts val="990"/>
              <a:buFont typeface="Arial"/>
              <a:buNone/>
            </a:pPr>
            <a:r>
              <a:rPr lang="en" sz="1400" u="sng">
                <a:solidFill>
                  <a:srgbClr val="45818E"/>
                </a:solidFill>
                <a:latin typeface="PT Sans"/>
                <a:ea typeface="PT Sans"/>
                <a:cs typeface="PT Sans"/>
                <a:sym typeface="PT Sans"/>
                <a:hlinkClick r:id="rId9">
                  <a:extLst>
                    <a:ext uri="{A12FA001-AC4F-418D-AE19-62706E023703}">
                      <ahyp:hlinkClr val="tx"/>
                    </a:ext>
                  </a:extLst>
                </a:hlinkClick>
              </a:rPr>
              <a:t>Approach Guide</a:t>
            </a:r>
            <a:r>
              <a:rPr lang="en" sz="1400">
                <a:solidFill>
                  <a:srgbClr val="45818E"/>
                </a:solidFill>
                <a:latin typeface="PT Sans"/>
                <a:ea typeface="PT Sans"/>
                <a:cs typeface="PT Sans"/>
                <a:sym typeface="PT Sans"/>
              </a:rPr>
              <a:t> </a:t>
            </a:r>
            <a:endParaRPr sz="1400">
              <a:solidFill>
                <a:srgbClr val="45818E"/>
              </a:solidFill>
              <a:latin typeface="PT Sans"/>
              <a:ea typeface="PT Sans"/>
              <a:cs typeface="PT Sans"/>
              <a:sym typeface="PT Sans"/>
            </a:endParaRPr>
          </a:p>
        </p:txBody>
      </p:sp>
      <p:sp>
        <p:nvSpPr>
          <p:cNvPr id="298" name="Google Shape;298;p33"/>
          <p:cNvSpPr txBox="1"/>
          <p:nvPr>
            <p:ph type="title"/>
          </p:nvPr>
        </p:nvSpPr>
        <p:spPr>
          <a:xfrm>
            <a:off x="192500" y="152400"/>
            <a:ext cx="6674400" cy="831600"/>
          </a:xfrm>
          <a:prstGeom prst="rect">
            <a:avLst/>
          </a:prstGeom>
        </p:spPr>
        <p:txBody>
          <a:bodyPr anchorCtr="0" anchor="t" bIns="91425" lIns="91425" spcFirstLastPara="1" rIns="91425" wrap="square" tIns="91425">
            <a:normAutofit/>
          </a:bodyPr>
          <a:lstStyle/>
          <a:p>
            <a:pPr indent="0" lvl="0" marL="0" rtl="0" algn="l">
              <a:spcBef>
                <a:spcPts val="0"/>
              </a:spcBef>
              <a:spcAft>
                <a:spcPts val="1000"/>
              </a:spcAft>
              <a:buNone/>
            </a:pPr>
            <a:r>
              <a:rPr b="1" lang="en" sz="3500">
                <a:solidFill>
                  <a:srgbClr val="D86D4C"/>
                </a:solidFill>
                <a:latin typeface="PT Sans"/>
                <a:ea typeface="PT Sans"/>
                <a:cs typeface="PT Sans"/>
                <a:sym typeface="PT Sans"/>
              </a:rPr>
              <a:t>Thank you!</a:t>
            </a:r>
            <a:endParaRPr b="1" sz="2600">
              <a:solidFill>
                <a:srgbClr val="D86D4C"/>
              </a:solidFill>
              <a:latin typeface="PT Sans"/>
              <a:ea typeface="PT Sans"/>
              <a:cs typeface="PT Sans"/>
              <a:sym typeface="PT Sans"/>
            </a:endParaRPr>
          </a:p>
        </p:txBody>
      </p:sp>
      <p:sp>
        <p:nvSpPr>
          <p:cNvPr id="299" name="Google Shape;299;p33"/>
          <p:cNvSpPr txBox="1"/>
          <p:nvPr/>
        </p:nvSpPr>
        <p:spPr>
          <a:xfrm>
            <a:off x="206675" y="745750"/>
            <a:ext cx="4891200" cy="619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500">
                <a:solidFill>
                  <a:srgbClr val="5E696C"/>
                </a:solidFill>
                <a:latin typeface="Lato"/>
                <a:ea typeface="Lato"/>
                <a:cs typeface="Lato"/>
                <a:sym typeface="Lato"/>
              </a:rPr>
              <a:t>Julia Lowndes</a:t>
            </a:r>
            <a:endParaRPr b="1" sz="1500">
              <a:solidFill>
                <a:srgbClr val="5E696C"/>
              </a:solidFill>
              <a:latin typeface="Lato"/>
              <a:ea typeface="Lato"/>
              <a:cs typeface="Lato"/>
              <a:sym typeface="Lato"/>
            </a:endParaRPr>
          </a:p>
          <a:p>
            <a:pPr indent="0" lvl="0" marL="0" rtl="0" algn="l">
              <a:lnSpc>
                <a:spcPct val="115000"/>
              </a:lnSpc>
              <a:spcBef>
                <a:spcPts val="0"/>
              </a:spcBef>
              <a:spcAft>
                <a:spcPts val="0"/>
              </a:spcAft>
              <a:buNone/>
            </a:pPr>
            <a:r>
              <a:rPr b="1" lang="en" sz="1500">
                <a:solidFill>
                  <a:srgbClr val="5E696C"/>
                </a:solidFill>
                <a:latin typeface="Lato"/>
                <a:ea typeface="Lato"/>
                <a:cs typeface="Lato"/>
                <a:sym typeface="Lato"/>
              </a:rPr>
              <a:t>NASA Openscapes Mentors &amp; Openscapes Community</a:t>
            </a:r>
            <a:endParaRPr sz="1100">
              <a:solidFill>
                <a:srgbClr val="5E696C"/>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t/>
            </a:r>
            <a:endParaRPr sz="1100">
              <a:solidFill>
                <a:srgbClr val="5E696C"/>
              </a:solidFill>
              <a:latin typeface="Lato"/>
              <a:ea typeface="Lato"/>
              <a:cs typeface="Lato"/>
              <a:sym typeface="Lato"/>
            </a:endParaRPr>
          </a:p>
          <a:p>
            <a:pPr indent="0" lvl="0" marL="0" rtl="0" algn="l">
              <a:lnSpc>
                <a:spcPct val="115000"/>
              </a:lnSpc>
              <a:spcBef>
                <a:spcPts val="0"/>
              </a:spcBef>
              <a:spcAft>
                <a:spcPts val="0"/>
              </a:spcAft>
              <a:buNone/>
            </a:pPr>
            <a:r>
              <a:t/>
            </a:r>
            <a:endParaRPr sz="1100">
              <a:solidFill>
                <a:srgbClr val="F55E61"/>
              </a:solidFill>
              <a:latin typeface="Lato"/>
              <a:ea typeface="Lato"/>
              <a:cs typeface="Lato"/>
              <a:sym typeface="Lato"/>
            </a:endParaRPr>
          </a:p>
        </p:txBody>
      </p:sp>
      <p:pic>
        <p:nvPicPr>
          <p:cNvPr id="300" name="Google Shape;300;p33"/>
          <p:cNvPicPr preferRelativeResize="0"/>
          <p:nvPr/>
        </p:nvPicPr>
        <p:blipFill>
          <a:blip r:embed="rId10">
            <a:alphaModFix/>
          </a:blip>
          <a:stretch>
            <a:fillRect/>
          </a:stretch>
        </p:blipFill>
        <p:spPr>
          <a:xfrm>
            <a:off x="3956366" y="1812550"/>
            <a:ext cx="4652861" cy="2342337"/>
          </a:xfrm>
          <a:prstGeom prst="rect">
            <a:avLst/>
          </a:prstGeom>
          <a:noFill/>
          <a:ln>
            <a:noFill/>
          </a:ln>
        </p:spPr>
      </p:pic>
      <p:sp>
        <p:nvSpPr>
          <p:cNvPr id="301" name="Google Shape;301;p33"/>
          <p:cNvSpPr txBox="1"/>
          <p:nvPr/>
        </p:nvSpPr>
        <p:spPr>
          <a:xfrm>
            <a:off x="3575325" y="4144500"/>
            <a:ext cx="53388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rgbClr val="434343"/>
                </a:solidFill>
                <a:latin typeface="PT Sans"/>
                <a:ea typeface="PT Sans"/>
                <a:cs typeface="PT Sans"/>
                <a:sym typeface="PT Sans"/>
              </a:rPr>
              <a:t>Thanks to the people who made this possible!</a:t>
            </a:r>
            <a:endParaRPr sz="1800">
              <a:solidFill>
                <a:srgbClr val="434343"/>
              </a:solidFill>
              <a:latin typeface="PT Sans"/>
              <a:ea typeface="PT Sans"/>
              <a:cs typeface="PT Sans"/>
              <a:sym typeface="PT Sans"/>
            </a:endParaRPr>
          </a:p>
          <a:p>
            <a:pPr indent="0" lvl="0" marL="0" rtl="0" algn="ctr">
              <a:spcBef>
                <a:spcPts val="0"/>
              </a:spcBef>
              <a:spcAft>
                <a:spcPts val="0"/>
              </a:spcAft>
              <a:buNone/>
            </a:pPr>
            <a:r>
              <a:rPr lang="en" sz="1800">
                <a:solidFill>
                  <a:srgbClr val="434343"/>
                </a:solidFill>
                <a:latin typeface="PT Sans"/>
                <a:ea typeface="PT Sans"/>
                <a:cs typeface="PT Sans"/>
                <a:sym typeface="PT Sans"/>
              </a:rPr>
              <a:t>Not pictured: more people!</a:t>
            </a:r>
            <a:endParaRPr sz="1200">
              <a:solidFill>
                <a:srgbClr val="434343"/>
              </a:solidFill>
              <a:latin typeface="PT Sans"/>
              <a:ea typeface="PT Sans"/>
              <a:cs typeface="PT Sans"/>
              <a:sym typeface="PT Sans"/>
            </a:endParaRPr>
          </a:p>
        </p:txBody>
      </p:sp>
      <p:sp>
        <p:nvSpPr>
          <p:cNvPr id="302" name="Google Shape;302;p33"/>
          <p:cNvSpPr txBox="1"/>
          <p:nvPr/>
        </p:nvSpPr>
        <p:spPr>
          <a:xfrm>
            <a:off x="3651525" y="1370700"/>
            <a:ext cx="5338800" cy="48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900">
                <a:solidFill>
                  <a:srgbClr val="45818E"/>
                </a:solidFill>
                <a:latin typeface="PT Sans"/>
                <a:ea typeface="PT Sans"/>
                <a:cs typeface="PT Sans"/>
                <a:sym typeface="PT Sans"/>
              </a:rPr>
              <a:t>Diverse, inclusive teams and communities are key</a:t>
            </a:r>
            <a:endParaRPr sz="1900">
              <a:solidFill>
                <a:srgbClr val="595959"/>
              </a:solidFill>
              <a:latin typeface="PT Sans"/>
              <a:ea typeface="PT Sans"/>
              <a:cs typeface="PT Sans"/>
              <a:sym typeface="PT Sans"/>
            </a:endParaRPr>
          </a:p>
        </p:txBody>
      </p:sp>
      <p:pic>
        <p:nvPicPr>
          <p:cNvPr id="303" name="Google Shape;303;p33"/>
          <p:cNvPicPr preferRelativeResize="0"/>
          <p:nvPr/>
        </p:nvPicPr>
        <p:blipFill>
          <a:blip r:embed="rId11">
            <a:alphaModFix/>
          </a:blip>
          <a:stretch>
            <a:fillRect/>
          </a:stretch>
        </p:blipFill>
        <p:spPr>
          <a:xfrm>
            <a:off x="4998170" y="533400"/>
            <a:ext cx="2803707" cy="692700"/>
          </a:xfrm>
          <a:prstGeom prst="rect">
            <a:avLst/>
          </a:prstGeom>
          <a:noFill/>
          <a:ln>
            <a:noFill/>
          </a:ln>
        </p:spPr>
      </p:pic>
      <p:sp>
        <p:nvSpPr>
          <p:cNvPr id="304" name="Google Shape;304;p33"/>
          <p:cNvSpPr txBox="1"/>
          <p:nvPr/>
        </p:nvSpPr>
        <p:spPr>
          <a:xfrm>
            <a:off x="132950" y="4757075"/>
            <a:ext cx="3000000" cy="4464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1700">
                <a:solidFill>
                  <a:srgbClr val="646363"/>
                </a:solidFill>
                <a:latin typeface="PT Sans"/>
                <a:ea typeface="PT Sans"/>
                <a:cs typeface="PT Sans"/>
                <a:sym typeface="PT Sans"/>
              </a:rPr>
              <a:t>Slides: </a:t>
            </a:r>
            <a:r>
              <a:rPr lang="en" sz="1700" u="sng">
                <a:solidFill>
                  <a:schemeClr val="dk2"/>
                </a:solidFill>
                <a:latin typeface="PT Sans"/>
                <a:ea typeface="PT Sans"/>
                <a:cs typeface="PT Sans"/>
                <a:sym typeface="PT Sans"/>
                <a:hlinkClick r:id="rId12">
                  <a:extLst>
                    <a:ext uri="{A12FA001-AC4F-418D-AE19-62706E023703}">
                      <ahyp:hlinkClr val="tx"/>
                    </a:ext>
                  </a:extLst>
                </a:hlinkClick>
              </a:rPr>
              <a:t>openscapes.org/media</a:t>
            </a:r>
            <a:r>
              <a:rPr lang="en" sz="1700">
                <a:solidFill>
                  <a:schemeClr val="dk2"/>
                </a:solidFill>
                <a:latin typeface="PT Sans"/>
                <a:ea typeface="PT Sans"/>
                <a:cs typeface="PT Sans"/>
                <a:sym typeface="PT Sans"/>
              </a:rPr>
              <a:t> </a:t>
            </a:r>
            <a:endParaRPr sz="2000"/>
          </a:p>
        </p:txBody>
      </p:sp>
      <p:sp>
        <p:nvSpPr>
          <p:cNvPr id="305" name="Google Shape;305;p33"/>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34"/>
          <p:cNvSpPr txBox="1"/>
          <p:nvPr>
            <p:ph idx="1" type="subTitle"/>
          </p:nvPr>
        </p:nvSpPr>
        <p:spPr>
          <a:xfrm>
            <a:off x="388856" y="640688"/>
            <a:ext cx="8201400" cy="344700"/>
          </a:xfrm>
          <a:prstGeom prst="rect">
            <a:avLst/>
          </a:prstGeom>
        </p:spPr>
        <p:txBody>
          <a:bodyPr anchorCtr="0" anchor="t" bIns="91425" lIns="91425" spcFirstLastPara="1" rIns="91425" wrap="square" tIns="91425">
            <a:normAutofit fontScale="92500" lnSpcReduction="20000"/>
          </a:bodyPr>
          <a:lstStyle/>
          <a:p>
            <a:pPr indent="0" lvl="0" marL="0" rtl="0" algn="l">
              <a:spcBef>
                <a:spcPts val="500"/>
              </a:spcBef>
              <a:spcAft>
                <a:spcPts val="300"/>
              </a:spcAft>
              <a:buNone/>
            </a:pPr>
            <a:r>
              <a:t/>
            </a:r>
            <a:endParaRPr/>
          </a:p>
        </p:txBody>
      </p:sp>
      <p:sp>
        <p:nvSpPr>
          <p:cNvPr id="311" name="Google Shape;311;p34"/>
          <p:cNvSpPr txBox="1"/>
          <p:nvPr>
            <p:ph type="title"/>
          </p:nvPr>
        </p:nvSpPr>
        <p:spPr>
          <a:xfrm>
            <a:off x="388856" y="273844"/>
            <a:ext cx="8201400" cy="446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312" name="Google Shape;312;p34"/>
          <p:cNvSpPr txBox="1"/>
          <p:nvPr>
            <p:ph idx="2" type="subTitle"/>
          </p:nvPr>
        </p:nvSpPr>
        <p:spPr>
          <a:xfrm>
            <a:off x="388856" y="4848131"/>
            <a:ext cx="5726700" cy="189300"/>
          </a:xfrm>
          <a:prstGeom prst="rect">
            <a:avLst/>
          </a:prstGeom>
        </p:spPr>
        <p:txBody>
          <a:bodyPr anchorCtr="0" anchor="ctr" bIns="91425" lIns="91425" spcFirstLastPara="1" rIns="91425" wrap="square" tIns="91425">
            <a:normAutofit fontScale="25000" lnSpcReduction="20000"/>
          </a:bodyPr>
          <a:lstStyle/>
          <a:p>
            <a:pPr indent="0" lvl="0" marL="0" rtl="0" algn="l">
              <a:spcBef>
                <a:spcPts val="500"/>
              </a:spcBef>
              <a:spcAft>
                <a:spcPts val="300"/>
              </a:spcAft>
              <a:buNone/>
            </a:pPr>
            <a:r>
              <a:t/>
            </a:r>
            <a:endParaRPr/>
          </a:p>
        </p:txBody>
      </p:sp>
      <p:sp>
        <p:nvSpPr>
          <p:cNvPr id="313" name="Google Shape;313;p34"/>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3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319" name="Google Shape;319;p35"/>
          <p:cNvPicPr preferRelativeResize="0"/>
          <p:nvPr/>
        </p:nvPicPr>
        <p:blipFill>
          <a:blip r:embed="rId3">
            <a:alphaModFix/>
          </a:blip>
          <a:stretch>
            <a:fillRect/>
          </a:stretch>
        </p:blipFill>
        <p:spPr>
          <a:xfrm>
            <a:off x="0" y="2730482"/>
            <a:ext cx="4989676" cy="2926068"/>
          </a:xfrm>
          <a:prstGeom prst="rect">
            <a:avLst/>
          </a:prstGeom>
          <a:noFill/>
          <a:ln>
            <a:noFill/>
          </a:ln>
        </p:spPr>
      </p:pic>
      <p:pic>
        <p:nvPicPr>
          <p:cNvPr id="320" name="Google Shape;320;p35"/>
          <p:cNvPicPr preferRelativeResize="0"/>
          <p:nvPr/>
        </p:nvPicPr>
        <p:blipFill>
          <a:blip r:embed="rId4">
            <a:alphaModFix/>
          </a:blip>
          <a:stretch>
            <a:fillRect/>
          </a:stretch>
        </p:blipFill>
        <p:spPr>
          <a:xfrm>
            <a:off x="4989675" y="2331200"/>
            <a:ext cx="4126998" cy="2758349"/>
          </a:xfrm>
          <a:prstGeom prst="rect">
            <a:avLst/>
          </a:prstGeom>
          <a:noFill/>
          <a:ln>
            <a:noFill/>
          </a:ln>
        </p:spPr>
      </p:pic>
      <p:pic>
        <p:nvPicPr>
          <p:cNvPr id="321" name="Google Shape;321;p35"/>
          <p:cNvPicPr preferRelativeResize="0"/>
          <p:nvPr/>
        </p:nvPicPr>
        <p:blipFill>
          <a:blip r:embed="rId5">
            <a:alphaModFix/>
          </a:blip>
          <a:stretch>
            <a:fillRect/>
          </a:stretch>
        </p:blipFill>
        <p:spPr>
          <a:xfrm>
            <a:off x="4140345" y="1"/>
            <a:ext cx="5003653" cy="2570225"/>
          </a:xfrm>
          <a:prstGeom prst="rect">
            <a:avLst/>
          </a:prstGeom>
          <a:noFill/>
          <a:ln>
            <a:noFill/>
          </a:ln>
        </p:spPr>
      </p:pic>
      <p:pic>
        <p:nvPicPr>
          <p:cNvPr id="322" name="Google Shape;322;p35"/>
          <p:cNvPicPr preferRelativeResize="0"/>
          <p:nvPr/>
        </p:nvPicPr>
        <p:blipFill>
          <a:blip r:embed="rId6">
            <a:alphaModFix/>
          </a:blip>
          <a:stretch>
            <a:fillRect/>
          </a:stretch>
        </p:blipFill>
        <p:spPr>
          <a:xfrm>
            <a:off x="0" y="-30250"/>
            <a:ext cx="5782475" cy="2838674"/>
          </a:xfrm>
          <a:prstGeom prst="rect">
            <a:avLst/>
          </a:prstGeom>
          <a:noFill/>
          <a:ln>
            <a:noFill/>
          </a:ln>
        </p:spPr>
      </p:pic>
      <p:sp>
        <p:nvSpPr>
          <p:cNvPr id="323" name="Google Shape;323;p35"/>
          <p:cNvSpPr txBox="1"/>
          <p:nvPr/>
        </p:nvSpPr>
        <p:spPr>
          <a:xfrm>
            <a:off x="758450" y="4048775"/>
            <a:ext cx="4298400" cy="28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open source community: learning, doing, building together across academia and government.</a:t>
            </a:r>
            <a:endParaRPr sz="1800">
              <a:solidFill>
                <a:schemeClr val="dk2"/>
              </a:solidFill>
            </a:endParaRPr>
          </a:p>
        </p:txBody>
      </p:sp>
      <p:pic>
        <p:nvPicPr>
          <p:cNvPr id="324" name="Google Shape;324;p35"/>
          <p:cNvPicPr preferRelativeResize="0"/>
          <p:nvPr/>
        </p:nvPicPr>
        <p:blipFill>
          <a:blip r:embed="rId7">
            <a:alphaModFix/>
          </a:blip>
          <a:stretch>
            <a:fillRect/>
          </a:stretch>
        </p:blipFill>
        <p:spPr>
          <a:xfrm>
            <a:off x="8171775" y="4048777"/>
            <a:ext cx="849381" cy="99149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3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330" name="Google Shape;330;p36"/>
          <p:cNvPicPr preferRelativeResize="0"/>
          <p:nvPr/>
        </p:nvPicPr>
        <p:blipFill>
          <a:blip r:embed="rId3">
            <a:alphaModFix/>
          </a:blip>
          <a:stretch>
            <a:fillRect/>
          </a:stretch>
        </p:blipFill>
        <p:spPr>
          <a:xfrm>
            <a:off x="36890" y="0"/>
            <a:ext cx="9041961" cy="5143501"/>
          </a:xfrm>
          <a:prstGeom prst="rect">
            <a:avLst/>
          </a:prstGeom>
          <a:noFill/>
          <a:ln>
            <a:noFill/>
          </a:ln>
        </p:spPr>
      </p:pic>
      <p:sp>
        <p:nvSpPr>
          <p:cNvPr id="331" name="Google Shape;331;p36"/>
          <p:cNvSpPr txBox="1"/>
          <p:nvPr/>
        </p:nvSpPr>
        <p:spPr>
          <a:xfrm>
            <a:off x="346975" y="-132000"/>
            <a:ext cx="3786300" cy="29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chemeClr val="dk1"/>
                </a:solidFill>
                <a:latin typeface="PT Sans"/>
                <a:ea typeface="PT Sans"/>
                <a:cs typeface="PT Sans"/>
                <a:sym typeface="PT Sans"/>
              </a:rPr>
              <a:t>Documentation</a:t>
            </a:r>
            <a:endParaRPr b="1" sz="2400">
              <a:solidFill>
                <a:schemeClr val="dk1"/>
              </a:solidFill>
              <a:latin typeface="PT Sans"/>
              <a:ea typeface="PT Sans"/>
              <a:cs typeface="PT Sans"/>
              <a:sym typeface="PT Sans"/>
            </a:endParaRPr>
          </a:p>
        </p:txBody>
      </p:sp>
      <p:sp>
        <p:nvSpPr>
          <p:cNvPr id="332" name="Google Shape;332;p36"/>
          <p:cNvSpPr txBox="1"/>
          <p:nvPr/>
        </p:nvSpPr>
        <p:spPr>
          <a:xfrm>
            <a:off x="5674850" y="4746175"/>
            <a:ext cx="3469800" cy="24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hlink"/>
                </a:solidFill>
                <a:latin typeface="PT Sans"/>
                <a:ea typeface="PT Sans"/>
                <a:cs typeface="PT Sans"/>
                <a:sym typeface="PT Sans"/>
                <a:hlinkClick r:id="rId4"/>
              </a:rPr>
              <a:t>https://openscapes.github.io/documenting-things</a:t>
            </a:r>
            <a:endParaRPr sz="1200">
              <a:solidFill>
                <a:schemeClr val="dk2"/>
              </a:solidFill>
              <a:latin typeface="PT Sans"/>
              <a:ea typeface="PT Sans"/>
              <a:cs typeface="PT Sans"/>
              <a:sym typeface="PT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pic>
        <p:nvPicPr>
          <p:cNvPr id="337" name="Google Shape;337;p37"/>
          <p:cNvPicPr preferRelativeResize="0"/>
          <p:nvPr/>
        </p:nvPicPr>
        <p:blipFill>
          <a:blip r:embed="rId3">
            <a:alphaModFix/>
          </a:blip>
          <a:stretch>
            <a:fillRect/>
          </a:stretch>
        </p:blipFill>
        <p:spPr>
          <a:xfrm>
            <a:off x="2006475" y="909275"/>
            <a:ext cx="5255498" cy="3496649"/>
          </a:xfrm>
          <a:prstGeom prst="rect">
            <a:avLst/>
          </a:prstGeom>
          <a:noFill/>
          <a:ln>
            <a:noFill/>
          </a:ln>
        </p:spPr>
      </p:pic>
      <p:sp>
        <p:nvSpPr>
          <p:cNvPr id="338" name="Google Shape;338;p37"/>
          <p:cNvSpPr txBox="1"/>
          <p:nvPr/>
        </p:nvSpPr>
        <p:spPr>
          <a:xfrm>
            <a:off x="811294" y="1277906"/>
            <a:ext cx="2088300" cy="762000"/>
          </a:xfrm>
          <a:prstGeom prst="rect">
            <a:avLst/>
          </a:prstGeom>
          <a:noFill/>
          <a:ln>
            <a:noFill/>
          </a:ln>
        </p:spPr>
        <p:txBody>
          <a:bodyPr anchorCtr="0" anchor="t" bIns="91400" lIns="91400" spcFirstLastPara="1" rIns="91400" wrap="square" tIns="91400">
            <a:noAutofit/>
          </a:bodyPr>
          <a:lstStyle/>
          <a:p>
            <a:pPr indent="0" lvl="0" marL="0" rtl="0" algn="l">
              <a:spcBef>
                <a:spcPts val="0"/>
              </a:spcBef>
              <a:spcAft>
                <a:spcPts val="0"/>
              </a:spcAft>
              <a:buNone/>
            </a:pPr>
            <a:r>
              <a:rPr lang="en" sz="2700">
                <a:solidFill>
                  <a:schemeClr val="dk2"/>
                </a:solidFill>
                <a:latin typeface="Zilla Slab"/>
                <a:ea typeface="Zilla Slab"/>
                <a:cs typeface="Zilla Slab"/>
                <a:sym typeface="Zilla Slab"/>
              </a:rPr>
              <a:t>Tooling</a:t>
            </a:r>
            <a:endParaRPr sz="2700">
              <a:solidFill>
                <a:schemeClr val="dk2"/>
              </a:solidFill>
              <a:latin typeface="Zilla Slab"/>
              <a:ea typeface="Zilla Slab"/>
              <a:cs typeface="Zilla Slab"/>
              <a:sym typeface="Zilla Slab"/>
            </a:endParaRPr>
          </a:p>
          <a:p>
            <a:pPr indent="0" lvl="0" marL="0" rtl="0" algn="l">
              <a:spcBef>
                <a:spcPts val="0"/>
              </a:spcBef>
              <a:spcAft>
                <a:spcPts val="0"/>
              </a:spcAft>
              <a:buNone/>
            </a:pPr>
            <a:r>
              <a:rPr lang="en" sz="1900">
                <a:solidFill>
                  <a:schemeClr val="dk2"/>
                </a:solidFill>
                <a:latin typeface="Zilla Slab"/>
                <a:ea typeface="Zilla Slab"/>
                <a:cs typeface="Zilla Slab"/>
                <a:sym typeface="Zilla Slab"/>
              </a:rPr>
              <a:t>tools &amp; practices</a:t>
            </a:r>
            <a:endParaRPr sz="1900">
              <a:solidFill>
                <a:schemeClr val="dk2"/>
              </a:solidFill>
              <a:latin typeface="Zilla Slab"/>
              <a:ea typeface="Zilla Slab"/>
              <a:cs typeface="Zilla Slab"/>
              <a:sym typeface="Zilla Slab"/>
            </a:endParaRPr>
          </a:p>
        </p:txBody>
      </p:sp>
      <p:sp>
        <p:nvSpPr>
          <p:cNvPr id="339" name="Google Shape;339;p37"/>
          <p:cNvSpPr txBox="1"/>
          <p:nvPr/>
        </p:nvSpPr>
        <p:spPr>
          <a:xfrm>
            <a:off x="6522241" y="1277906"/>
            <a:ext cx="2438400" cy="762000"/>
          </a:xfrm>
          <a:prstGeom prst="rect">
            <a:avLst/>
          </a:prstGeom>
          <a:noFill/>
          <a:ln>
            <a:noFill/>
          </a:ln>
        </p:spPr>
        <p:txBody>
          <a:bodyPr anchorCtr="0" anchor="t" bIns="91400" lIns="91400" spcFirstLastPara="1" rIns="91400" wrap="square" tIns="91400">
            <a:noAutofit/>
          </a:bodyPr>
          <a:lstStyle/>
          <a:p>
            <a:pPr indent="0" lvl="0" marL="0" rtl="0" algn="l">
              <a:spcBef>
                <a:spcPts val="0"/>
              </a:spcBef>
              <a:spcAft>
                <a:spcPts val="0"/>
              </a:spcAft>
              <a:buNone/>
            </a:pPr>
            <a:r>
              <a:rPr lang="en" sz="2700">
                <a:solidFill>
                  <a:schemeClr val="dk2"/>
                </a:solidFill>
                <a:latin typeface="Zilla Slab"/>
                <a:ea typeface="Zilla Slab"/>
                <a:cs typeface="Zilla Slab"/>
                <a:sym typeface="Zilla Slab"/>
              </a:rPr>
              <a:t>People</a:t>
            </a:r>
            <a:endParaRPr sz="2700">
              <a:solidFill>
                <a:schemeClr val="dk2"/>
              </a:solidFill>
              <a:latin typeface="Zilla Slab"/>
              <a:ea typeface="Zilla Slab"/>
              <a:cs typeface="Zilla Slab"/>
              <a:sym typeface="Zilla Slab"/>
            </a:endParaRPr>
          </a:p>
          <a:p>
            <a:pPr indent="0" lvl="0" marL="0" rtl="0" algn="l">
              <a:spcBef>
                <a:spcPts val="0"/>
              </a:spcBef>
              <a:spcAft>
                <a:spcPts val="0"/>
              </a:spcAft>
              <a:buNone/>
            </a:pPr>
            <a:r>
              <a:rPr lang="en" sz="2000">
                <a:solidFill>
                  <a:schemeClr val="dk2"/>
                </a:solidFill>
                <a:latin typeface="Zilla Slab"/>
                <a:ea typeface="Zilla Slab"/>
                <a:cs typeface="Zilla Slab"/>
                <a:sym typeface="Zilla Slab"/>
              </a:rPr>
              <a:t>teams &amp; community</a:t>
            </a:r>
            <a:endParaRPr sz="2000">
              <a:solidFill>
                <a:schemeClr val="dk2"/>
              </a:solidFill>
              <a:latin typeface="Zilla Slab"/>
              <a:ea typeface="Zilla Slab"/>
              <a:cs typeface="Zilla Slab"/>
              <a:sym typeface="Zilla Slab"/>
            </a:endParaRPr>
          </a:p>
        </p:txBody>
      </p:sp>
      <p:sp>
        <p:nvSpPr>
          <p:cNvPr id="340" name="Google Shape;340;p37"/>
          <p:cNvSpPr txBox="1"/>
          <p:nvPr/>
        </p:nvSpPr>
        <p:spPr>
          <a:xfrm>
            <a:off x="125500" y="95150"/>
            <a:ext cx="8835000" cy="762000"/>
          </a:xfrm>
          <a:prstGeom prst="rect">
            <a:avLst/>
          </a:prstGeom>
          <a:noFill/>
          <a:ln>
            <a:noFill/>
          </a:ln>
        </p:spPr>
        <p:txBody>
          <a:bodyPr anchorCtr="0" anchor="t" bIns="91400" lIns="91400" spcFirstLastPara="1" rIns="91400" wrap="square" tIns="91400">
            <a:noAutofit/>
          </a:bodyPr>
          <a:lstStyle/>
          <a:p>
            <a:pPr indent="0" lvl="0" marL="0" rtl="0" algn="l">
              <a:spcBef>
                <a:spcPts val="0"/>
              </a:spcBef>
              <a:spcAft>
                <a:spcPts val="0"/>
              </a:spcAft>
              <a:buNone/>
            </a:pPr>
            <a:r>
              <a:rPr lang="en" sz="2800">
                <a:solidFill>
                  <a:schemeClr val="lt1"/>
                </a:solidFill>
                <a:highlight>
                  <a:srgbClr val="134F5C"/>
                </a:highlight>
                <a:latin typeface="Zilla Slab"/>
                <a:ea typeface="Zilla Slab"/>
                <a:cs typeface="Zilla Slab"/>
                <a:sym typeface="Zilla Slab"/>
              </a:rPr>
              <a:t>Technical &amp; social </a:t>
            </a:r>
            <a:r>
              <a:rPr lang="en" sz="2800">
                <a:solidFill>
                  <a:schemeClr val="lt1"/>
                </a:solidFill>
                <a:highlight>
                  <a:srgbClr val="134F5C"/>
                </a:highlight>
                <a:latin typeface="Zilla Slab"/>
                <a:ea typeface="Zilla Slab"/>
                <a:cs typeface="Zilla Slab"/>
                <a:sym typeface="Zilla Slab"/>
              </a:rPr>
              <a:t>infrastructure</a:t>
            </a:r>
            <a:r>
              <a:rPr lang="en" sz="2800">
                <a:solidFill>
                  <a:schemeClr val="lt1"/>
                </a:solidFill>
                <a:highlight>
                  <a:srgbClr val="134F5C"/>
                </a:highlight>
                <a:latin typeface="Zilla Slab"/>
                <a:ea typeface="Zilla Slab"/>
                <a:cs typeface="Zilla Slab"/>
                <a:sym typeface="Zilla Slab"/>
              </a:rPr>
              <a:t> together</a:t>
            </a:r>
            <a:endParaRPr sz="3000">
              <a:solidFill>
                <a:srgbClr val="D86D4C"/>
              </a:solidFill>
              <a:latin typeface="Zilla Slab"/>
              <a:ea typeface="Zilla Slab"/>
              <a:cs typeface="Zilla Slab"/>
              <a:sym typeface="Zilla Slab"/>
            </a:endParaRPr>
          </a:p>
        </p:txBody>
      </p:sp>
      <p:sp>
        <p:nvSpPr>
          <p:cNvPr id="341" name="Google Shape;341;p3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38"/>
          <p:cNvSpPr txBox="1"/>
          <p:nvPr>
            <p:ph type="title"/>
          </p:nvPr>
        </p:nvSpPr>
        <p:spPr>
          <a:xfrm>
            <a:off x="235500" y="140225"/>
            <a:ext cx="8754900" cy="615300"/>
          </a:xfrm>
          <a:prstGeom prst="rect">
            <a:avLst/>
          </a:prstGeom>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b="1" lang="en" sz="3500">
                <a:solidFill>
                  <a:srgbClr val="45818E"/>
                </a:solidFill>
                <a:latin typeface="PT Sans"/>
                <a:ea typeface="PT Sans"/>
                <a:cs typeface="PT Sans"/>
                <a:sym typeface="PT Sans"/>
              </a:rPr>
              <a:t>Developing a kinder, open science mindset</a:t>
            </a:r>
            <a:endParaRPr b="1" sz="3500">
              <a:solidFill>
                <a:srgbClr val="45818E"/>
              </a:solidFill>
              <a:latin typeface="PT Sans"/>
              <a:ea typeface="PT Sans"/>
              <a:cs typeface="PT Sans"/>
              <a:sym typeface="PT Sans"/>
            </a:endParaRPr>
          </a:p>
          <a:p>
            <a:pPr indent="0" lvl="0" marL="0" rtl="0" algn="l">
              <a:lnSpc>
                <a:spcPct val="90000"/>
              </a:lnSpc>
              <a:spcBef>
                <a:spcPts val="0"/>
              </a:spcBef>
              <a:spcAft>
                <a:spcPts val="0"/>
              </a:spcAft>
              <a:buNone/>
            </a:pPr>
            <a:r>
              <a:rPr lang="en" sz="2000">
                <a:solidFill>
                  <a:srgbClr val="595959"/>
                </a:solidFill>
                <a:latin typeface="PT Sans"/>
                <a:ea typeface="PT Sans"/>
                <a:cs typeface="PT Sans"/>
                <a:sym typeface="PT Sans"/>
              </a:rPr>
              <a:t>Mentorship is a skill we can all develop; let’s learn from &amp; join existing efforts</a:t>
            </a:r>
            <a:endParaRPr sz="2000">
              <a:solidFill>
                <a:srgbClr val="595959"/>
              </a:solidFill>
              <a:latin typeface="PT Sans"/>
              <a:ea typeface="PT Sans"/>
              <a:cs typeface="PT Sans"/>
              <a:sym typeface="PT Sans"/>
            </a:endParaRPr>
          </a:p>
        </p:txBody>
      </p:sp>
      <p:pic>
        <p:nvPicPr>
          <p:cNvPr id="347" name="Google Shape;347;p38"/>
          <p:cNvPicPr preferRelativeResize="0"/>
          <p:nvPr/>
        </p:nvPicPr>
        <p:blipFill>
          <a:blip r:embed="rId3">
            <a:alphaModFix/>
          </a:blip>
          <a:stretch>
            <a:fillRect/>
          </a:stretch>
        </p:blipFill>
        <p:spPr>
          <a:xfrm>
            <a:off x="6172975" y="4280498"/>
            <a:ext cx="1603100" cy="547727"/>
          </a:xfrm>
          <a:prstGeom prst="rect">
            <a:avLst/>
          </a:prstGeom>
          <a:noFill/>
          <a:ln>
            <a:noFill/>
          </a:ln>
        </p:spPr>
      </p:pic>
      <p:pic>
        <p:nvPicPr>
          <p:cNvPr id="348" name="Google Shape;348;p38"/>
          <p:cNvPicPr preferRelativeResize="0"/>
          <p:nvPr/>
        </p:nvPicPr>
        <p:blipFill rotWithShape="1">
          <a:blip r:embed="rId4">
            <a:alphaModFix/>
          </a:blip>
          <a:srcRect b="17314" l="0" r="0" t="0"/>
          <a:stretch/>
        </p:blipFill>
        <p:spPr>
          <a:xfrm>
            <a:off x="5288426" y="3995083"/>
            <a:ext cx="889075" cy="996017"/>
          </a:xfrm>
          <a:prstGeom prst="rect">
            <a:avLst/>
          </a:prstGeom>
          <a:noFill/>
          <a:ln>
            <a:noFill/>
          </a:ln>
        </p:spPr>
      </p:pic>
      <p:sp>
        <p:nvSpPr>
          <p:cNvPr id="349" name="Google Shape;349;p38"/>
          <p:cNvSpPr txBox="1"/>
          <p:nvPr/>
        </p:nvSpPr>
        <p:spPr>
          <a:xfrm>
            <a:off x="211675" y="3675025"/>
            <a:ext cx="3933600" cy="1375200"/>
          </a:xfrm>
          <a:prstGeom prst="rect">
            <a:avLst/>
          </a:prstGeom>
          <a:solidFill>
            <a:srgbClr val="FFFFFF"/>
          </a:solidFill>
          <a:ln cap="flat" cmpd="sng" w="19050">
            <a:solidFill>
              <a:srgbClr val="45818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i="1" lang="en" sz="1600">
                <a:solidFill>
                  <a:srgbClr val="45818E"/>
                </a:solidFill>
                <a:latin typeface="PT Sans"/>
                <a:ea typeface="PT Sans"/>
                <a:cs typeface="PT Sans"/>
                <a:sym typeface="PT Sans"/>
              </a:rPr>
              <a:t>“Perfection is a colonial conditioning. </a:t>
            </a:r>
            <a:endParaRPr i="1" sz="1600">
              <a:solidFill>
                <a:srgbClr val="45818E"/>
              </a:solidFill>
              <a:latin typeface="PT Sans"/>
              <a:ea typeface="PT Sans"/>
              <a:cs typeface="PT Sans"/>
              <a:sym typeface="PT Sans"/>
            </a:endParaRPr>
          </a:p>
          <a:p>
            <a:pPr indent="0" lvl="0" marL="0" rtl="0" algn="ctr">
              <a:spcBef>
                <a:spcPts val="0"/>
              </a:spcBef>
              <a:spcAft>
                <a:spcPts val="0"/>
              </a:spcAft>
              <a:buNone/>
            </a:pPr>
            <a:r>
              <a:rPr i="1" lang="en" sz="1600">
                <a:solidFill>
                  <a:srgbClr val="45818E"/>
                </a:solidFill>
                <a:latin typeface="PT Sans"/>
                <a:ea typeface="PT Sans"/>
                <a:cs typeface="PT Sans"/>
                <a:sym typeface="PT Sans"/>
              </a:rPr>
              <a:t>Worrying that you’re going to get it wrong holds you back from trying, and that erases.”</a:t>
            </a:r>
            <a:endParaRPr i="1" sz="1600">
              <a:solidFill>
                <a:srgbClr val="45818E"/>
              </a:solidFill>
              <a:latin typeface="PT Sans"/>
              <a:ea typeface="PT Sans"/>
              <a:cs typeface="PT Sans"/>
              <a:sym typeface="PT Sans"/>
            </a:endParaRPr>
          </a:p>
          <a:p>
            <a:pPr indent="0" lvl="0" marL="0" rtl="0" algn="ctr">
              <a:spcBef>
                <a:spcPts val="1000"/>
              </a:spcBef>
              <a:spcAft>
                <a:spcPts val="0"/>
              </a:spcAft>
              <a:buNone/>
            </a:pPr>
            <a:r>
              <a:rPr lang="en" sz="1100">
                <a:solidFill>
                  <a:srgbClr val="45818E"/>
                </a:solidFill>
                <a:latin typeface="PT Sans"/>
                <a:ea typeface="PT Sans"/>
                <a:cs typeface="PT Sans"/>
                <a:sym typeface="PT Sans"/>
              </a:rPr>
              <a:t>- Ta7talíya Michelle Nahanee, </a:t>
            </a:r>
            <a:r>
              <a:rPr lang="en" sz="1100" u="sng">
                <a:solidFill>
                  <a:srgbClr val="45818E"/>
                </a:solidFill>
                <a:latin typeface="PT Sans"/>
                <a:ea typeface="PT Sans"/>
                <a:cs typeface="PT Sans"/>
                <a:sym typeface="PT Sans"/>
                <a:hlinkClick r:id="rId5">
                  <a:extLst>
                    <a:ext uri="{A12FA001-AC4F-418D-AE19-62706E023703}">
                      <ahyp:hlinkClr val="tx"/>
                    </a:ext>
                  </a:extLst>
                </a:hlinkClick>
              </a:rPr>
              <a:t>Nahanee Creative</a:t>
            </a:r>
            <a:endParaRPr b="1" i="1" sz="1100">
              <a:solidFill>
                <a:srgbClr val="45818E"/>
              </a:solidFill>
              <a:latin typeface="PT Sans"/>
              <a:ea typeface="PT Sans"/>
              <a:cs typeface="PT Sans"/>
              <a:sym typeface="PT Sans"/>
            </a:endParaRPr>
          </a:p>
          <a:p>
            <a:pPr indent="0" lvl="0" marL="0" rtl="0" algn="ctr">
              <a:spcBef>
                <a:spcPts val="0"/>
              </a:spcBef>
              <a:spcAft>
                <a:spcPts val="0"/>
              </a:spcAft>
              <a:buNone/>
            </a:pPr>
            <a:r>
              <a:rPr i="1" lang="en" sz="1100">
                <a:solidFill>
                  <a:srgbClr val="45818E"/>
                </a:solidFill>
                <a:latin typeface="PT Sans"/>
                <a:ea typeface="PT Sans"/>
                <a:cs typeface="PT Sans"/>
                <a:sym typeface="PT Sans"/>
              </a:rPr>
              <a:t>Territorial Acknowledgements Interactive Workshop</a:t>
            </a:r>
            <a:endParaRPr i="1" sz="1100">
              <a:solidFill>
                <a:srgbClr val="45818E"/>
              </a:solidFill>
              <a:latin typeface="PT Sans"/>
              <a:ea typeface="PT Sans"/>
              <a:cs typeface="PT Sans"/>
              <a:sym typeface="PT Sans"/>
            </a:endParaRPr>
          </a:p>
        </p:txBody>
      </p:sp>
      <p:sp>
        <p:nvSpPr>
          <p:cNvPr id="350" name="Google Shape;350;p3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351" name="Google Shape;351;p38"/>
          <p:cNvPicPr preferRelativeResize="0"/>
          <p:nvPr/>
        </p:nvPicPr>
        <p:blipFill>
          <a:blip r:embed="rId6">
            <a:alphaModFix/>
          </a:blip>
          <a:stretch>
            <a:fillRect/>
          </a:stretch>
        </p:blipFill>
        <p:spPr>
          <a:xfrm>
            <a:off x="4333689" y="3284327"/>
            <a:ext cx="766324" cy="722497"/>
          </a:xfrm>
          <a:prstGeom prst="rect">
            <a:avLst/>
          </a:prstGeom>
          <a:noFill/>
          <a:ln>
            <a:noFill/>
          </a:ln>
        </p:spPr>
      </p:pic>
      <p:pic>
        <p:nvPicPr>
          <p:cNvPr id="352" name="Google Shape;352;p38"/>
          <p:cNvPicPr preferRelativeResize="0"/>
          <p:nvPr/>
        </p:nvPicPr>
        <p:blipFill>
          <a:blip r:embed="rId7">
            <a:alphaModFix/>
          </a:blip>
          <a:stretch>
            <a:fillRect/>
          </a:stretch>
        </p:blipFill>
        <p:spPr>
          <a:xfrm>
            <a:off x="6325363" y="3674837"/>
            <a:ext cx="1369637" cy="447913"/>
          </a:xfrm>
          <a:prstGeom prst="rect">
            <a:avLst/>
          </a:prstGeom>
          <a:noFill/>
          <a:ln>
            <a:noFill/>
          </a:ln>
        </p:spPr>
      </p:pic>
      <p:pic>
        <p:nvPicPr>
          <p:cNvPr id="353" name="Google Shape;353;p38"/>
          <p:cNvPicPr preferRelativeResize="0"/>
          <p:nvPr/>
        </p:nvPicPr>
        <p:blipFill rotWithShape="1">
          <a:blip r:embed="rId8">
            <a:alphaModFix/>
          </a:blip>
          <a:srcRect b="27409" l="31634" r="33070" t="13746"/>
          <a:stretch/>
        </p:blipFill>
        <p:spPr>
          <a:xfrm>
            <a:off x="7835425" y="3702196"/>
            <a:ext cx="889075" cy="1145680"/>
          </a:xfrm>
          <a:prstGeom prst="rect">
            <a:avLst/>
          </a:prstGeom>
          <a:noFill/>
          <a:ln>
            <a:noFill/>
          </a:ln>
        </p:spPr>
      </p:pic>
      <p:sp>
        <p:nvSpPr>
          <p:cNvPr id="354" name="Google Shape;354;p38"/>
          <p:cNvSpPr txBox="1"/>
          <p:nvPr/>
        </p:nvSpPr>
        <p:spPr>
          <a:xfrm>
            <a:off x="273925" y="1058925"/>
            <a:ext cx="3222300" cy="264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rgbClr val="595959"/>
                </a:solidFill>
                <a:latin typeface="PT Sans"/>
                <a:ea typeface="PT Sans"/>
                <a:cs typeface="PT Sans"/>
                <a:sym typeface="PT Sans"/>
              </a:rPr>
              <a:t>Psychological Safety</a:t>
            </a:r>
            <a:endParaRPr b="1" sz="1600">
              <a:solidFill>
                <a:srgbClr val="595959"/>
              </a:solidFill>
              <a:latin typeface="PT Sans"/>
              <a:ea typeface="PT Sans"/>
              <a:cs typeface="PT Sans"/>
              <a:sym typeface="PT Sans"/>
            </a:endParaRPr>
          </a:p>
          <a:p>
            <a:pPr indent="0" lvl="0" marL="0" rtl="0" algn="l">
              <a:spcBef>
                <a:spcPts val="0"/>
              </a:spcBef>
              <a:spcAft>
                <a:spcPts val="0"/>
              </a:spcAft>
              <a:buNone/>
            </a:pPr>
            <a:r>
              <a:rPr b="1" lang="en" sz="1600">
                <a:solidFill>
                  <a:srgbClr val="595959"/>
                </a:solidFill>
                <a:latin typeface="PT Sans"/>
                <a:ea typeface="PT Sans"/>
                <a:cs typeface="PT Sans"/>
                <a:sym typeface="PT Sans"/>
              </a:rPr>
              <a:t>Growth Mindset</a:t>
            </a:r>
            <a:endParaRPr b="1" sz="1600">
              <a:solidFill>
                <a:srgbClr val="595959"/>
              </a:solidFill>
              <a:latin typeface="PT Sans"/>
              <a:ea typeface="PT Sans"/>
              <a:cs typeface="PT Sans"/>
              <a:sym typeface="PT Sans"/>
            </a:endParaRPr>
          </a:p>
          <a:p>
            <a:pPr indent="0" lvl="0" marL="0" rtl="0" algn="l">
              <a:spcBef>
                <a:spcPts val="0"/>
              </a:spcBef>
              <a:spcAft>
                <a:spcPts val="0"/>
              </a:spcAft>
              <a:buNone/>
            </a:pPr>
            <a:r>
              <a:rPr b="1" lang="en" sz="1600">
                <a:solidFill>
                  <a:srgbClr val="595959"/>
                </a:solidFill>
                <a:latin typeface="PT Sans"/>
                <a:ea typeface="PT Sans"/>
                <a:cs typeface="PT Sans"/>
                <a:sym typeface="PT Sans"/>
              </a:rPr>
              <a:t>Generosity</a:t>
            </a:r>
            <a:endParaRPr b="1" sz="1600">
              <a:solidFill>
                <a:srgbClr val="595959"/>
              </a:solidFill>
              <a:latin typeface="PT Sans"/>
              <a:ea typeface="PT Sans"/>
              <a:cs typeface="PT Sans"/>
              <a:sym typeface="PT Sans"/>
            </a:endParaRPr>
          </a:p>
          <a:p>
            <a:pPr indent="0" lvl="0" marL="0" rtl="0" algn="l">
              <a:spcBef>
                <a:spcPts val="0"/>
              </a:spcBef>
              <a:spcAft>
                <a:spcPts val="0"/>
              </a:spcAft>
              <a:buNone/>
            </a:pPr>
            <a:r>
              <a:rPr b="1" lang="en" sz="1600">
                <a:solidFill>
                  <a:srgbClr val="595959"/>
                </a:solidFill>
                <a:latin typeface="PT Sans"/>
                <a:ea typeface="PT Sans"/>
                <a:cs typeface="PT Sans"/>
                <a:sym typeface="PT Sans"/>
              </a:rPr>
              <a:t>Empathy</a:t>
            </a:r>
            <a:endParaRPr b="1" sz="1600">
              <a:solidFill>
                <a:srgbClr val="595959"/>
              </a:solidFill>
              <a:latin typeface="PT Sans"/>
              <a:ea typeface="PT Sans"/>
              <a:cs typeface="PT Sans"/>
              <a:sym typeface="PT Sans"/>
            </a:endParaRPr>
          </a:p>
          <a:p>
            <a:pPr indent="0" lvl="0" marL="0" rtl="0" algn="l">
              <a:spcBef>
                <a:spcPts val="0"/>
              </a:spcBef>
              <a:spcAft>
                <a:spcPts val="0"/>
              </a:spcAft>
              <a:buNone/>
            </a:pPr>
            <a:r>
              <a:rPr b="1" lang="en" sz="1600">
                <a:solidFill>
                  <a:srgbClr val="595959"/>
                </a:solidFill>
                <a:latin typeface="PT Sans"/>
                <a:ea typeface="PT Sans"/>
                <a:cs typeface="PT Sans"/>
                <a:sym typeface="PT Sans"/>
              </a:rPr>
              <a:t>Asking questions</a:t>
            </a:r>
            <a:endParaRPr b="1" sz="1600">
              <a:solidFill>
                <a:srgbClr val="595959"/>
              </a:solidFill>
              <a:latin typeface="PT Sans"/>
              <a:ea typeface="PT Sans"/>
              <a:cs typeface="PT Sans"/>
              <a:sym typeface="PT Sans"/>
            </a:endParaRPr>
          </a:p>
          <a:p>
            <a:pPr indent="0" lvl="0" marL="0" rtl="0" algn="l">
              <a:spcBef>
                <a:spcPts val="0"/>
              </a:spcBef>
              <a:spcAft>
                <a:spcPts val="0"/>
              </a:spcAft>
              <a:buNone/>
            </a:pPr>
            <a:r>
              <a:rPr b="1" lang="en" sz="1600">
                <a:solidFill>
                  <a:srgbClr val="595959"/>
                </a:solidFill>
                <a:latin typeface="PT Sans"/>
                <a:ea typeface="PT Sans"/>
                <a:cs typeface="PT Sans"/>
                <a:sym typeface="PT Sans"/>
              </a:rPr>
              <a:t>Listening</a:t>
            </a:r>
            <a:endParaRPr b="1" sz="1600">
              <a:solidFill>
                <a:srgbClr val="595959"/>
              </a:solidFill>
              <a:latin typeface="PT Sans"/>
              <a:ea typeface="PT Sans"/>
              <a:cs typeface="PT Sans"/>
              <a:sym typeface="PT Sans"/>
            </a:endParaRPr>
          </a:p>
          <a:p>
            <a:pPr indent="0" lvl="0" marL="0" rtl="0" algn="l">
              <a:spcBef>
                <a:spcPts val="0"/>
              </a:spcBef>
              <a:spcAft>
                <a:spcPts val="0"/>
              </a:spcAft>
              <a:buNone/>
            </a:pPr>
            <a:r>
              <a:rPr b="1" lang="en" sz="1600">
                <a:solidFill>
                  <a:srgbClr val="595959"/>
                </a:solidFill>
                <a:latin typeface="PT Sans"/>
                <a:ea typeface="PT Sans"/>
                <a:cs typeface="PT Sans"/>
                <a:sym typeface="PT Sans"/>
              </a:rPr>
              <a:t>Not solutioneering</a:t>
            </a:r>
            <a:endParaRPr b="1" sz="1600">
              <a:solidFill>
                <a:srgbClr val="595959"/>
              </a:solidFill>
              <a:latin typeface="PT Sans"/>
              <a:ea typeface="PT Sans"/>
              <a:cs typeface="PT Sans"/>
              <a:sym typeface="PT Sans"/>
            </a:endParaRPr>
          </a:p>
          <a:p>
            <a:pPr indent="0" lvl="0" marL="0" rtl="0" algn="l">
              <a:spcBef>
                <a:spcPts val="0"/>
              </a:spcBef>
              <a:spcAft>
                <a:spcPts val="0"/>
              </a:spcAft>
              <a:buNone/>
            </a:pPr>
            <a:r>
              <a:rPr b="1" lang="en" sz="1600">
                <a:solidFill>
                  <a:srgbClr val="595959"/>
                </a:solidFill>
                <a:latin typeface="PT Sans"/>
                <a:ea typeface="PT Sans"/>
                <a:cs typeface="PT Sans"/>
                <a:sym typeface="PT Sans"/>
              </a:rPr>
              <a:t>Meeting folks where they are</a:t>
            </a:r>
            <a:endParaRPr b="1" sz="1600">
              <a:solidFill>
                <a:srgbClr val="595959"/>
              </a:solidFill>
              <a:latin typeface="PT Sans"/>
              <a:ea typeface="PT Sans"/>
              <a:cs typeface="PT Sans"/>
              <a:sym typeface="PT Sans"/>
            </a:endParaRPr>
          </a:p>
          <a:p>
            <a:pPr indent="0" lvl="0" marL="0" rtl="0" algn="l">
              <a:spcBef>
                <a:spcPts val="0"/>
              </a:spcBef>
              <a:spcAft>
                <a:spcPts val="0"/>
              </a:spcAft>
              <a:buNone/>
            </a:pPr>
            <a:r>
              <a:rPr b="1" lang="en" sz="1600">
                <a:solidFill>
                  <a:schemeClr val="dk2"/>
                </a:solidFill>
                <a:latin typeface="PT Sans"/>
                <a:ea typeface="PT Sans"/>
                <a:cs typeface="PT Sans"/>
                <a:sym typeface="PT Sans"/>
              </a:rPr>
              <a:t>Reflecting</a:t>
            </a:r>
            <a:endParaRPr b="1" sz="1600">
              <a:solidFill>
                <a:srgbClr val="595959"/>
              </a:solidFill>
              <a:latin typeface="PT Sans"/>
              <a:ea typeface="PT Sans"/>
              <a:cs typeface="PT Sans"/>
              <a:sym typeface="PT Sans"/>
            </a:endParaRPr>
          </a:p>
          <a:p>
            <a:pPr indent="0" lvl="0" marL="0" rtl="0" algn="l">
              <a:spcBef>
                <a:spcPts val="0"/>
              </a:spcBef>
              <a:spcAft>
                <a:spcPts val="0"/>
              </a:spcAft>
              <a:buNone/>
            </a:pPr>
            <a:r>
              <a:rPr b="1" lang="en" sz="1600">
                <a:solidFill>
                  <a:schemeClr val="dk2"/>
                </a:solidFill>
                <a:latin typeface="PT Sans"/>
                <a:ea typeface="PT Sans"/>
                <a:cs typeface="PT Sans"/>
                <a:sym typeface="PT Sans"/>
              </a:rPr>
              <a:t>Connecting values to daily actions</a:t>
            </a:r>
            <a:endParaRPr b="1" sz="1600">
              <a:solidFill>
                <a:schemeClr val="dk2"/>
              </a:solidFill>
              <a:latin typeface="PT Sans"/>
              <a:ea typeface="PT Sans"/>
              <a:cs typeface="PT Sans"/>
              <a:sym typeface="PT Sans"/>
            </a:endParaRPr>
          </a:p>
        </p:txBody>
      </p:sp>
      <p:pic>
        <p:nvPicPr>
          <p:cNvPr id="355" name="Google Shape;355;p38"/>
          <p:cNvPicPr preferRelativeResize="0"/>
          <p:nvPr/>
        </p:nvPicPr>
        <p:blipFill rotWithShape="1">
          <a:blip r:embed="rId9">
            <a:alphaModFix/>
          </a:blip>
          <a:srcRect b="31095" l="0" r="0" t="23700"/>
          <a:stretch/>
        </p:blipFill>
        <p:spPr>
          <a:xfrm>
            <a:off x="4308423" y="4687410"/>
            <a:ext cx="1006774" cy="303687"/>
          </a:xfrm>
          <a:prstGeom prst="rect">
            <a:avLst/>
          </a:prstGeom>
          <a:noFill/>
          <a:ln>
            <a:noFill/>
          </a:ln>
        </p:spPr>
      </p:pic>
      <p:pic>
        <p:nvPicPr>
          <p:cNvPr id="356" name="Google Shape;356;p38"/>
          <p:cNvPicPr preferRelativeResize="0"/>
          <p:nvPr/>
        </p:nvPicPr>
        <p:blipFill>
          <a:blip r:embed="rId10">
            <a:alphaModFix/>
          </a:blip>
          <a:stretch>
            <a:fillRect/>
          </a:stretch>
        </p:blipFill>
        <p:spPr>
          <a:xfrm>
            <a:off x="5175799" y="3551025"/>
            <a:ext cx="1114338" cy="551516"/>
          </a:xfrm>
          <a:prstGeom prst="rect">
            <a:avLst/>
          </a:prstGeom>
          <a:noFill/>
          <a:ln>
            <a:noFill/>
          </a:ln>
        </p:spPr>
      </p:pic>
      <p:pic>
        <p:nvPicPr>
          <p:cNvPr id="357" name="Google Shape;357;p38"/>
          <p:cNvPicPr preferRelativeResize="0"/>
          <p:nvPr/>
        </p:nvPicPr>
        <p:blipFill>
          <a:blip r:embed="rId11">
            <a:alphaModFix/>
          </a:blip>
          <a:stretch>
            <a:fillRect/>
          </a:stretch>
        </p:blipFill>
        <p:spPr>
          <a:xfrm>
            <a:off x="4182921" y="4006822"/>
            <a:ext cx="1067849" cy="551515"/>
          </a:xfrm>
          <a:prstGeom prst="rect">
            <a:avLst/>
          </a:prstGeom>
          <a:noFill/>
          <a:ln>
            <a:noFill/>
          </a:ln>
        </p:spPr>
      </p:pic>
      <p:pic>
        <p:nvPicPr>
          <p:cNvPr id="358" name="Google Shape;358;p38"/>
          <p:cNvPicPr preferRelativeResize="0"/>
          <p:nvPr/>
        </p:nvPicPr>
        <p:blipFill rotWithShape="1">
          <a:blip r:embed="rId12">
            <a:alphaModFix/>
          </a:blip>
          <a:srcRect b="5465" l="8202" r="4070" t="2833"/>
          <a:stretch/>
        </p:blipFill>
        <p:spPr>
          <a:xfrm>
            <a:off x="3877125" y="1367025"/>
            <a:ext cx="950750" cy="1422062"/>
          </a:xfrm>
          <a:prstGeom prst="rect">
            <a:avLst/>
          </a:prstGeom>
          <a:noFill/>
          <a:ln>
            <a:noFill/>
          </a:ln>
        </p:spPr>
      </p:pic>
      <p:pic>
        <p:nvPicPr>
          <p:cNvPr id="359" name="Google Shape;359;p38"/>
          <p:cNvPicPr preferRelativeResize="0"/>
          <p:nvPr/>
        </p:nvPicPr>
        <p:blipFill>
          <a:blip r:embed="rId13">
            <a:alphaModFix/>
          </a:blip>
          <a:stretch>
            <a:fillRect/>
          </a:stretch>
        </p:blipFill>
        <p:spPr>
          <a:xfrm>
            <a:off x="4888803" y="1375225"/>
            <a:ext cx="1006773" cy="1436877"/>
          </a:xfrm>
          <a:prstGeom prst="rect">
            <a:avLst/>
          </a:prstGeom>
          <a:noFill/>
          <a:ln>
            <a:noFill/>
          </a:ln>
        </p:spPr>
      </p:pic>
      <p:pic>
        <p:nvPicPr>
          <p:cNvPr id="360" name="Google Shape;360;p38"/>
          <p:cNvPicPr preferRelativeResize="0"/>
          <p:nvPr/>
        </p:nvPicPr>
        <p:blipFill>
          <a:blip r:embed="rId14">
            <a:alphaModFix/>
          </a:blip>
          <a:stretch>
            <a:fillRect/>
          </a:stretch>
        </p:blipFill>
        <p:spPr>
          <a:xfrm>
            <a:off x="7290775" y="2946875"/>
            <a:ext cx="709051" cy="798801"/>
          </a:xfrm>
          <a:prstGeom prst="rect">
            <a:avLst/>
          </a:prstGeom>
          <a:noFill/>
          <a:ln>
            <a:noFill/>
          </a:ln>
        </p:spPr>
      </p:pic>
      <p:pic>
        <p:nvPicPr>
          <p:cNvPr id="361" name="Google Shape;361;p38"/>
          <p:cNvPicPr preferRelativeResize="0"/>
          <p:nvPr/>
        </p:nvPicPr>
        <p:blipFill>
          <a:blip r:embed="rId15">
            <a:alphaModFix/>
          </a:blip>
          <a:stretch>
            <a:fillRect/>
          </a:stretch>
        </p:blipFill>
        <p:spPr>
          <a:xfrm>
            <a:off x="6025112" y="1387274"/>
            <a:ext cx="950726" cy="1429954"/>
          </a:xfrm>
          <a:prstGeom prst="rect">
            <a:avLst/>
          </a:prstGeom>
          <a:noFill/>
          <a:ln>
            <a:noFill/>
          </a:ln>
        </p:spPr>
      </p:pic>
      <p:pic>
        <p:nvPicPr>
          <p:cNvPr id="362" name="Google Shape;362;p38"/>
          <p:cNvPicPr preferRelativeResize="0"/>
          <p:nvPr/>
        </p:nvPicPr>
        <p:blipFill>
          <a:blip r:embed="rId16">
            <a:alphaModFix/>
          </a:blip>
          <a:stretch>
            <a:fillRect/>
          </a:stretch>
        </p:blipFill>
        <p:spPr>
          <a:xfrm>
            <a:off x="8040850" y="1385900"/>
            <a:ext cx="950749" cy="1439624"/>
          </a:xfrm>
          <a:prstGeom prst="rect">
            <a:avLst/>
          </a:prstGeom>
          <a:noFill/>
          <a:ln>
            <a:noFill/>
          </a:ln>
        </p:spPr>
      </p:pic>
      <p:pic>
        <p:nvPicPr>
          <p:cNvPr id="363" name="Google Shape;363;p38"/>
          <p:cNvPicPr preferRelativeResize="0"/>
          <p:nvPr/>
        </p:nvPicPr>
        <p:blipFill rotWithShape="1">
          <a:blip r:embed="rId17">
            <a:alphaModFix/>
          </a:blip>
          <a:srcRect b="0" l="0" r="0" t="15980"/>
          <a:stretch/>
        </p:blipFill>
        <p:spPr>
          <a:xfrm>
            <a:off x="8040862" y="2935522"/>
            <a:ext cx="950748" cy="798802"/>
          </a:xfrm>
          <a:prstGeom prst="rect">
            <a:avLst/>
          </a:prstGeom>
          <a:noFill/>
          <a:ln>
            <a:noFill/>
          </a:ln>
        </p:spPr>
      </p:pic>
      <p:pic>
        <p:nvPicPr>
          <p:cNvPr id="364" name="Google Shape;364;p38">
            <a:hlinkClick r:id="rId18"/>
          </p:cNvPr>
          <p:cNvPicPr preferRelativeResize="0"/>
          <p:nvPr/>
        </p:nvPicPr>
        <p:blipFill>
          <a:blip r:embed="rId19">
            <a:alphaModFix/>
          </a:blip>
          <a:stretch>
            <a:fillRect/>
          </a:stretch>
        </p:blipFill>
        <p:spPr>
          <a:xfrm>
            <a:off x="7021424" y="1387280"/>
            <a:ext cx="950749" cy="144852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39"/>
          <p:cNvSpPr txBox="1"/>
          <p:nvPr/>
        </p:nvSpPr>
        <p:spPr>
          <a:xfrm>
            <a:off x="39925" y="6850"/>
            <a:ext cx="9144000" cy="5064600"/>
          </a:xfrm>
          <a:prstGeom prst="rect">
            <a:avLst/>
          </a:prstGeom>
          <a:noFill/>
          <a:ln>
            <a:noFill/>
          </a:ln>
        </p:spPr>
        <p:txBody>
          <a:bodyPr anchorCtr="0" anchor="t" bIns="68575" lIns="68575" spcFirstLastPara="1" rIns="68575" wrap="square" tIns="68575">
            <a:noAutofit/>
          </a:bodyPr>
          <a:lstStyle/>
          <a:p>
            <a:pPr indent="0" lvl="0" marL="0" rtl="0" algn="l">
              <a:lnSpc>
                <a:spcPct val="90000"/>
              </a:lnSpc>
              <a:spcBef>
                <a:spcPts val="0"/>
              </a:spcBef>
              <a:spcAft>
                <a:spcPts val="0"/>
              </a:spcAft>
              <a:buNone/>
            </a:pPr>
            <a:r>
              <a:rPr b="1" lang="en">
                <a:solidFill>
                  <a:srgbClr val="45818E"/>
                </a:solidFill>
                <a:latin typeface="PT Sans"/>
                <a:ea typeface="PT Sans"/>
                <a:cs typeface="PT Sans"/>
                <a:sym typeface="PT Sans"/>
              </a:rPr>
              <a:t>Further resources (incomplete list):</a:t>
            </a:r>
            <a:endParaRPr b="1">
              <a:solidFill>
                <a:srgbClr val="FF0000"/>
              </a:solidFill>
              <a:latin typeface="PT Sans"/>
              <a:ea typeface="PT Sans"/>
              <a:cs typeface="PT Sans"/>
              <a:sym typeface="PT Sans"/>
            </a:endParaRPr>
          </a:p>
          <a:p>
            <a:pPr indent="0" lvl="0" marL="0" rtl="0" algn="l">
              <a:lnSpc>
                <a:spcPct val="90000"/>
              </a:lnSpc>
              <a:spcBef>
                <a:spcPts val="0"/>
              </a:spcBef>
              <a:spcAft>
                <a:spcPts val="0"/>
              </a:spcAft>
              <a:buNone/>
            </a:pPr>
            <a:r>
              <a:t/>
            </a:r>
            <a:endParaRPr>
              <a:solidFill>
                <a:srgbClr val="595959"/>
              </a:solidFill>
              <a:latin typeface="PT Sans"/>
              <a:ea typeface="PT Sans"/>
              <a:cs typeface="PT Sans"/>
              <a:sym typeface="PT Sans"/>
            </a:endParaRPr>
          </a:p>
          <a:p>
            <a:pPr indent="-317500" lvl="0" marL="457200" rtl="0" algn="l">
              <a:lnSpc>
                <a:spcPct val="115000"/>
              </a:lnSpc>
              <a:spcBef>
                <a:spcPts val="0"/>
              </a:spcBef>
              <a:spcAft>
                <a:spcPts val="0"/>
              </a:spcAft>
              <a:buClr>
                <a:srgbClr val="595959"/>
              </a:buClr>
              <a:buSzPts val="1400"/>
              <a:buFont typeface="PT Sans"/>
              <a:buChar char="●"/>
            </a:pPr>
            <a:r>
              <a:rPr lang="en" u="sng">
                <a:solidFill>
                  <a:srgbClr val="595959"/>
                </a:solidFill>
                <a:latin typeface="PT Sans"/>
                <a:ea typeface="PT Sans"/>
                <a:cs typeface="PT Sans"/>
                <a:sym typeface="PT Sans"/>
                <a:hlinkClick r:id="rId3">
                  <a:extLst>
                    <a:ext uri="{A12FA001-AC4F-418D-AE19-62706E023703}">
                      <ahyp:hlinkClr val="tx"/>
                    </a:ext>
                  </a:extLst>
                </a:hlinkClick>
              </a:rPr>
              <a:t>White Paper: The Value of Hosted JupyterHubs in enabling Open NASA Earth Science in the Cloud</a:t>
            </a:r>
            <a:r>
              <a:rPr lang="en">
                <a:solidFill>
                  <a:srgbClr val="595959"/>
                </a:solidFill>
                <a:latin typeface="PT Sans"/>
                <a:ea typeface="PT Sans"/>
                <a:cs typeface="PT Sans"/>
                <a:sym typeface="PT Sans"/>
              </a:rPr>
              <a:t> - Nickels et al 2023</a:t>
            </a:r>
            <a:endParaRPr>
              <a:solidFill>
                <a:srgbClr val="595959"/>
              </a:solidFill>
              <a:latin typeface="PT Sans"/>
              <a:ea typeface="PT Sans"/>
              <a:cs typeface="PT Sans"/>
              <a:sym typeface="PT Sans"/>
            </a:endParaRPr>
          </a:p>
          <a:p>
            <a:pPr indent="-317500" lvl="0" marL="457200" rtl="0" algn="l">
              <a:lnSpc>
                <a:spcPct val="115000"/>
              </a:lnSpc>
              <a:spcBef>
                <a:spcPts val="0"/>
              </a:spcBef>
              <a:spcAft>
                <a:spcPts val="0"/>
              </a:spcAft>
              <a:buClr>
                <a:srgbClr val="595959"/>
              </a:buClr>
              <a:buSzPts val="1400"/>
              <a:buFont typeface="PT Sans"/>
              <a:buChar char="●"/>
            </a:pPr>
            <a:r>
              <a:rPr lang="en" u="sng">
                <a:solidFill>
                  <a:srgbClr val="595959"/>
                </a:solidFill>
                <a:latin typeface="PT Sans"/>
                <a:ea typeface="PT Sans"/>
                <a:cs typeface="PT Sans"/>
                <a:sym typeface="PT Sans"/>
                <a:hlinkClick r:id="rId4">
                  <a:extLst>
                    <a:ext uri="{A12FA001-AC4F-418D-AE19-62706E023703}">
                      <ahyp:hlinkClr val="tx"/>
                    </a:ext>
                  </a:extLst>
                </a:hlinkClick>
              </a:rPr>
              <a:t>Openscapes Flywheel: A framework for managers to facilitate &amp; scale inclusive Open science practices</a:t>
            </a:r>
            <a:r>
              <a:rPr lang="en">
                <a:solidFill>
                  <a:srgbClr val="595959"/>
                </a:solidFill>
                <a:latin typeface="PT Sans"/>
                <a:ea typeface="PT Sans"/>
                <a:cs typeface="PT Sans"/>
                <a:sym typeface="PT Sans"/>
              </a:rPr>
              <a:t> - Robinson &amp; Lowndes 2022</a:t>
            </a:r>
            <a:endParaRPr>
              <a:solidFill>
                <a:srgbClr val="595959"/>
              </a:solidFill>
              <a:latin typeface="PT Sans"/>
              <a:ea typeface="PT Sans"/>
              <a:cs typeface="PT Sans"/>
              <a:sym typeface="PT Sans"/>
            </a:endParaRPr>
          </a:p>
          <a:p>
            <a:pPr indent="-317500" lvl="0" marL="457200" rtl="0" algn="l">
              <a:lnSpc>
                <a:spcPct val="115000"/>
              </a:lnSpc>
              <a:spcBef>
                <a:spcPts val="0"/>
              </a:spcBef>
              <a:spcAft>
                <a:spcPts val="0"/>
              </a:spcAft>
              <a:buClr>
                <a:srgbClr val="595959"/>
              </a:buClr>
              <a:buSzPts val="1400"/>
              <a:buFont typeface="PT Sans"/>
              <a:buChar char="●"/>
            </a:pPr>
            <a:r>
              <a:rPr lang="en" u="sng">
                <a:solidFill>
                  <a:srgbClr val="595959"/>
                </a:solidFill>
                <a:latin typeface="PT Sans"/>
                <a:ea typeface="PT Sans"/>
                <a:cs typeface="PT Sans"/>
                <a:sym typeface="PT Sans"/>
                <a:hlinkClick r:id="rId5">
                  <a:extLst>
                    <a:ext uri="{A12FA001-AC4F-418D-AE19-62706E023703}">
                      <ahyp:hlinkClr val="tx"/>
                    </a:ext>
                  </a:extLst>
                </a:hlinkClick>
              </a:rPr>
              <a:t>Shifting institutional culture to develop climate solutions with Open Science</a:t>
            </a:r>
            <a:r>
              <a:rPr lang="en">
                <a:solidFill>
                  <a:srgbClr val="595959"/>
                </a:solidFill>
                <a:latin typeface="PT Sans"/>
                <a:ea typeface="PT Sans"/>
                <a:cs typeface="PT Sans"/>
                <a:sym typeface="PT Sans"/>
              </a:rPr>
              <a:t> Lowndes et al 2023</a:t>
            </a:r>
            <a:endParaRPr sz="1900">
              <a:solidFill>
                <a:srgbClr val="595959"/>
              </a:solidFill>
              <a:latin typeface="PT Sans"/>
              <a:ea typeface="PT Sans"/>
              <a:cs typeface="PT Sans"/>
              <a:sym typeface="PT Sans"/>
            </a:endParaRPr>
          </a:p>
          <a:p>
            <a:pPr indent="-317500" lvl="0" marL="457200" rtl="0" algn="l">
              <a:lnSpc>
                <a:spcPct val="115000"/>
              </a:lnSpc>
              <a:spcBef>
                <a:spcPts val="0"/>
              </a:spcBef>
              <a:spcAft>
                <a:spcPts val="0"/>
              </a:spcAft>
              <a:buClr>
                <a:srgbClr val="595959"/>
              </a:buClr>
              <a:buSzPts val="1400"/>
              <a:buFont typeface="PT Sans"/>
              <a:buChar char="●"/>
            </a:pPr>
            <a:r>
              <a:rPr lang="en" u="sng">
                <a:solidFill>
                  <a:srgbClr val="595959"/>
                </a:solidFill>
                <a:latin typeface="PT Sans"/>
                <a:ea typeface="PT Sans"/>
                <a:cs typeface="PT Sans"/>
                <a:sym typeface="PT Sans"/>
                <a:hlinkClick r:id="rId6">
                  <a:extLst>
                    <a:ext uri="{A12FA001-AC4F-418D-AE19-62706E023703}">
                      <ahyp:hlinkClr val="tx"/>
                    </a:ext>
                  </a:extLst>
                </a:hlinkClick>
              </a:rPr>
              <a:t>NASA-Openscapes.github.io</a:t>
            </a:r>
            <a:r>
              <a:rPr lang="en">
                <a:solidFill>
                  <a:srgbClr val="595959"/>
                </a:solidFill>
                <a:latin typeface="PT Sans"/>
                <a:ea typeface="PT Sans"/>
                <a:cs typeface="PT Sans"/>
                <a:sym typeface="PT Sans"/>
              </a:rPr>
              <a:t> - NASA Openscapes Mentors </a:t>
            </a:r>
            <a:endParaRPr>
              <a:solidFill>
                <a:srgbClr val="595959"/>
              </a:solidFill>
              <a:latin typeface="PT Sans"/>
              <a:ea typeface="PT Sans"/>
              <a:cs typeface="PT Sans"/>
              <a:sym typeface="PT Sans"/>
            </a:endParaRPr>
          </a:p>
          <a:p>
            <a:pPr indent="-323850" lvl="0" marL="457200" rtl="0" algn="l">
              <a:lnSpc>
                <a:spcPct val="115000"/>
              </a:lnSpc>
              <a:spcBef>
                <a:spcPts val="0"/>
              </a:spcBef>
              <a:spcAft>
                <a:spcPts val="0"/>
              </a:spcAft>
              <a:buClr>
                <a:srgbClr val="595959"/>
              </a:buClr>
              <a:buSzPts val="1500"/>
              <a:buFont typeface="PT Sans"/>
              <a:buChar char="●"/>
            </a:pPr>
            <a:r>
              <a:rPr lang="en" u="sng">
                <a:solidFill>
                  <a:srgbClr val="595959"/>
                </a:solidFill>
                <a:latin typeface="PT Sans"/>
                <a:ea typeface="PT Sans"/>
                <a:cs typeface="PT Sans"/>
                <a:sym typeface="PT Sans"/>
                <a:hlinkClick r:id="rId7">
                  <a:extLst>
                    <a:ext uri="{A12FA001-AC4F-418D-AE19-62706E023703}">
                      <ahyp:hlinkClr val="tx"/>
                    </a:ext>
                  </a:extLst>
                </a:hlinkClick>
              </a:rPr>
              <a:t>Hello Quarto: share • collaborate • teach • reimagine</a:t>
            </a:r>
            <a:r>
              <a:rPr lang="en">
                <a:solidFill>
                  <a:srgbClr val="595959"/>
                </a:solidFill>
                <a:latin typeface="PT Sans"/>
                <a:ea typeface="PT Sans"/>
                <a:cs typeface="PT Sans"/>
                <a:sym typeface="PT Sans"/>
              </a:rPr>
              <a:t> - Lowndes &amp;</a:t>
            </a:r>
            <a:r>
              <a:rPr lang="en">
                <a:solidFill>
                  <a:schemeClr val="dk2"/>
                </a:solidFill>
                <a:latin typeface="PT Sans"/>
                <a:ea typeface="PT Sans"/>
                <a:cs typeface="PT Sans"/>
                <a:sym typeface="PT Sans"/>
              </a:rPr>
              <a:t>Çetinkaya-Rundel 2022</a:t>
            </a:r>
            <a:r>
              <a:rPr lang="en">
                <a:solidFill>
                  <a:srgbClr val="595959"/>
                </a:solidFill>
                <a:latin typeface="PT Sans"/>
                <a:ea typeface="PT Sans"/>
                <a:cs typeface="PT Sans"/>
                <a:sym typeface="PT Sans"/>
              </a:rPr>
              <a:t> Keynote </a:t>
            </a:r>
            <a:r>
              <a:rPr lang="en" sz="1100">
                <a:solidFill>
                  <a:srgbClr val="595959"/>
                </a:solidFill>
                <a:latin typeface="PT Sans"/>
                <a:ea typeface="PT Sans"/>
                <a:cs typeface="PT Sans"/>
                <a:sym typeface="PT Sans"/>
              </a:rPr>
              <a:t>(</a:t>
            </a:r>
            <a:r>
              <a:rPr lang="en" sz="1100" u="sng">
                <a:solidFill>
                  <a:srgbClr val="595959"/>
                </a:solidFill>
                <a:latin typeface="PT Sans"/>
                <a:ea typeface="PT Sans"/>
                <a:cs typeface="PT Sans"/>
                <a:sym typeface="PT Sans"/>
                <a:hlinkClick r:id="rId8">
                  <a:extLst>
                    <a:ext uri="{A12FA001-AC4F-418D-AE19-62706E023703}">
                      <ahyp:hlinkClr val="tx"/>
                    </a:ext>
                  </a:extLst>
                </a:hlinkClick>
              </a:rPr>
              <a:t>video</a:t>
            </a:r>
            <a:r>
              <a:rPr lang="en" sz="1100">
                <a:solidFill>
                  <a:srgbClr val="595959"/>
                </a:solidFill>
                <a:latin typeface="PT Sans"/>
                <a:ea typeface="PT Sans"/>
                <a:cs typeface="PT Sans"/>
                <a:sym typeface="PT Sans"/>
              </a:rPr>
              <a:t>) </a:t>
            </a:r>
            <a:endParaRPr sz="1100">
              <a:solidFill>
                <a:srgbClr val="595959"/>
              </a:solidFill>
              <a:latin typeface="PT Sans"/>
              <a:ea typeface="PT Sans"/>
              <a:cs typeface="PT Sans"/>
              <a:sym typeface="PT Sans"/>
            </a:endParaRPr>
          </a:p>
          <a:p>
            <a:pPr indent="-317500" lvl="0" marL="457200" rtl="0" algn="l">
              <a:lnSpc>
                <a:spcPct val="115000"/>
              </a:lnSpc>
              <a:spcBef>
                <a:spcPts val="0"/>
              </a:spcBef>
              <a:spcAft>
                <a:spcPts val="0"/>
              </a:spcAft>
              <a:buClr>
                <a:srgbClr val="595959"/>
              </a:buClr>
              <a:buSzPts val="1400"/>
              <a:buFont typeface="PT Sans"/>
              <a:buChar char="●"/>
            </a:pPr>
            <a:r>
              <a:rPr lang="en" u="sng">
                <a:solidFill>
                  <a:srgbClr val="595959"/>
                </a:solidFill>
                <a:latin typeface="PT Sans"/>
                <a:ea typeface="PT Sans"/>
                <a:cs typeface="PT Sans"/>
                <a:sym typeface="PT Sans"/>
                <a:hlinkClick r:id="rId9">
                  <a:extLst>
                    <a:ext uri="{A12FA001-AC4F-418D-AE19-62706E023703}">
                      <ahyp:hlinkClr val="tx"/>
                    </a:ext>
                  </a:extLst>
                </a:hlinkClick>
              </a:rPr>
              <a:t>A Journey to Data Science: Tools for Equity and Diversity in STEM</a:t>
            </a:r>
            <a:r>
              <a:rPr lang="en">
                <a:solidFill>
                  <a:srgbClr val="595959"/>
                </a:solidFill>
                <a:latin typeface="PT Sans"/>
                <a:ea typeface="PT Sans"/>
                <a:cs typeface="PT Sans"/>
                <a:sym typeface="PT Sans"/>
              </a:rPr>
              <a:t> - Fenwick 2022 (</a:t>
            </a:r>
            <a:r>
              <a:rPr lang="en" u="sng">
                <a:solidFill>
                  <a:srgbClr val="595959"/>
                </a:solidFill>
                <a:latin typeface="PT Sans"/>
                <a:ea typeface="PT Sans"/>
                <a:cs typeface="PT Sans"/>
                <a:sym typeface="PT Sans"/>
                <a:hlinkClick r:id="rId10">
                  <a:extLst>
                    <a:ext uri="{A12FA001-AC4F-418D-AE19-62706E023703}">
                      <ahyp:hlinkClr val="tx"/>
                    </a:ext>
                  </a:extLst>
                </a:hlinkClick>
              </a:rPr>
              <a:t>video</a:t>
            </a:r>
            <a:r>
              <a:rPr lang="en">
                <a:solidFill>
                  <a:srgbClr val="595959"/>
                </a:solidFill>
                <a:latin typeface="PT Sans"/>
                <a:ea typeface="PT Sans"/>
                <a:cs typeface="PT Sans"/>
                <a:sym typeface="PT Sans"/>
              </a:rPr>
              <a:t>)</a:t>
            </a:r>
            <a:endParaRPr>
              <a:solidFill>
                <a:srgbClr val="595959"/>
              </a:solidFill>
              <a:latin typeface="PT Sans"/>
              <a:ea typeface="PT Sans"/>
              <a:cs typeface="PT Sans"/>
              <a:sym typeface="PT Sans"/>
            </a:endParaRPr>
          </a:p>
          <a:p>
            <a:pPr indent="-317500" lvl="0" marL="457200" rtl="0" algn="l">
              <a:lnSpc>
                <a:spcPct val="115000"/>
              </a:lnSpc>
              <a:spcBef>
                <a:spcPts val="0"/>
              </a:spcBef>
              <a:spcAft>
                <a:spcPts val="0"/>
              </a:spcAft>
              <a:buClr>
                <a:srgbClr val="595959"/>
              </a:buClr>
              <a:buSzPts val="1400"/>
              <a:buFont typeface="PT Sans"/>
              <a:buChar char="●"/>
            </a:pPr>
            <a:r>
              <a:rPr lang="en" u="sng">
                <a:solidFill>
                  <a:srgbClr val="595959"/>
                </a:solidFill>
                <a:latin typeface="PT Sans"/>
                <a:ea typeface="PT Sans"/>
                <a:cs typeface="PT Sans"/>
                <a:sym typeface="PT Sans"/>
                <a:hlinkClick r:id="rId11">
                  <a:extLst>
                    <a:ext uri="{A12FA001-AC4F-418D-AE19-62706E023703}">
                      <ahyp:hlinkClr val="tx"/>
                    </a:ext>
                  </a:extLst>
                </a:hlinkClick>
              </a:rPr>
              <a:t>Open software means kinder science</a:t>
            </a:r>
            <a:r>
              <a:rPr lang="en">
                <a:solidFill>
                  <a:srgbClr val="595959"/>
                </a:solidFill>
                <a:latin typeface="PT Sans"/>
                <a:ea typeface="PT Sans"/>
                <a:cs typeface="PT Sans"/>
                <a:sym typeface="PT Sans"/>
              </a:rPr>
              <a:t> - Lowndes 2019</a:t>
            </a:r>
            <a:endParaRPr>
              <a:solidFill>
                <a:srgbClr val="595959"/>
              </a:solidFill>
              <a:latin typeface="PT Sans"/>
              <a:ea typeface="PT Sans"/>
              <a:cs typeface="PT Sans"/>
              <a:sym typeface="PT Sans"/>
            </a:endParaRPr>
          </a:p>
          <a:p>
            <a:pPr indent="-317500" lvl="0" marL="457200" rtl="0" algn="l">
              <a:lnSpc>
                <a:spcPct val="115000"/>
              </a:lnSpc>
              <a:spcBef>
                <a:spcPts val="0"/>
              </a:spcBef>
              <a:spcAft>
                <a:spcPts val="0"/>
              </a:spcAft>
              <a:buClr>
                <a:srgbClr val="595959"/>
              </a:buClr>
              <a:buSzPts val="1400"/>
              <a:buFont typeface="PT Sans"/>
              <a:buChar char="●"/>
            </a:pPr>
            <a:r>
              <a:rPr lang="en" u="sng">
                <a:solidFill>
                  <a:srgbClr val="595959"/>
                </a:solidFill>
                <a:latin typeface="PT Sans"/>
                <a:ea typeface="PT Sans"/>
                <a:cs typeface="PT Sans"/>
                <a:sym typeface="PT Sans"/>
                <a:hlinkClick r:id="rId12">
                  <a:extLst>
                    <a:ext uri="{A12FA001-AC4F-418D-AE19-62706E023703}">
                      <ahyp:hlinkClr val="tx"/>
                    </a:ext>
                  </a:extLst>
                </a:hlinkClick>
              </a:rPr>
              <a:t>Supercharge your research: a ten-week plan for open data science</a:t>
            </a:r>
            <a:r>
              <a:rPr lang="en">
                <a:solidFill>
                  <a:srgbClr val="595959"/>
                </a:solidFill>
                <a:latin typeface="PT Sans"/>
                <a:ea typeface="PT Sans"/>
                <a:cs typeface="PT Sans"/>
                <a:sym typeface="PT Sans"/>
              </a:rPr>
              <a:t> - Lowndes et al. 2019</a:t>
            </a:r>
            <a:endParaRPr>
              <a:solidFill>
                <a:srgbClr val="595959"/>
              </a:solidFill>
              <a:latin typeface="PT Sans"/>
              <a:ea typeface="PT Sans"/>
              <a:cs typeface="PT Sans"/>
              <a:sym typeface="PT Sans"/>
            </a:endParaRPr>
          </a:p>
          <a:p>
            <a:pPr indent="-317500" lvl="0" marL="457200" rtl="0" algn="l">
              <a:lnSpc>
                <a:spcPct val="115000"/>
              </a:lnSpc>
              <a:spcBef>
                <a:spcPts val="0"/>
              </a:spcBef>
              <a:spcAft>
                <a:spcPts val="0"/>
              </a:spcAft>
              <a:buClr>
                <a:srgbClr val="595959"/>
              </a:buClr>
              <a:buSzPts val="1400"/>
              <a:buFont typeface="PT Sans"/>
              <a:buChar char="●"/>
            </a:pPr>
            <a:r>
              <a:rPr lang="en" u="sng">
                <a:solidFill>
                  <a:srgbClr val="595959"/>
                </a:solidFill>
                <a:latin typeface="PT Sans"/>
                <a:ea typeface="PT Sans"/>
                <a:cs typeface="PT Sans"/>
                <a:sym typeface="PT Sans"/>
                <a:hlinkClick r:id="rId13">
                  <a:extLst>
                    <a:ext uri="{A12FA001-AC4F-418D-AE19-62706E023703}">
                      <ahyp:hlinkClr val="tx"/>
                    </a:ext>
                  </a:extLst>
                </a:hlinkClick>
              </a:rPr>
              <a:t>Our path to better science in less time using open data science tools</a:t>
            </a:r>
            <a:r>
              <a:rPr lang="en">
                <a:solidFill>
                  <a:srgbClr val="595959"/>
                </a:solidFill>
                <a:latin typeface="PT Sans"/>
                <a:ea typeface="PT Sans"/>
                <a:cs typeface="PT Sans"/>
                <a:sym typeface="PT Sans"/>
              </a:rPr>
              <a:t> - Lowndes et al. 2017</a:t>
            </a:r>
            <a:endParaRPr>
              <a:solidFill>
                <a:srgbClr val="595959"/>
              </a:solidFill>
              <a:latin typeface="PT Sans"/>
              <a:ea typeface="PT Sans"/>
              <a:cs typeface="PT Sans"/>
              <a:sym typeface="PT Sans"/>
            </a:endParaRPr>
          </a:p>
          <a:p>
            <a:pPr indent="-317500" lvl="0" marL="457200" rtl="0" algn="l">
              <a:lnSpc>
                <a:spcPct val="115000"/>
              </a:lnSpc>
              <a:spcBef>
                <a:spcPts val="0"/>
              </a:spcBef>
              <a:spcAft>
                <a:spcPts val="0"/>
              </a:spcAft>
              <a:buClr>
                <a:srgbClr val="595959"/>
              </a:buClr>
              <a:buSzPts val="1400"/>
              <a:buFont typeface="PT Sans"/>
              <a:buChar char="●"/>
            </a:pPr>
            <a:r>
              <a:rPr lang="en" u="sng">
                <a:solidFill>
                  <a:srgbClr val="595959"/>
                </a:solidFill>
                <a:latin typeface="PT Sans"/>
                <a:ea typeface="PT Sans"/>
                <a:cs typeface="PT Sans"/>
                <a:sym typeface="PT Sans"/>
                <a:hlinkClick r:id="rId14">
                  <a:extLst>
                    <a:ext uri="{A12FA001-AC4F-418D-AE19-62706E023703}">
                      <ahyp:hlinkClr val="tx"/>
                    </a:ext>
                  </a:extLst>
                </a:hlinkClick>
              </a:rPr>
              <a:t>3 lessons from remote meetings we’re taking back to the office</a:t>
            </a:r>
            <a:r>
              <a:rPr lang="en">
                <a:solidFill>
                  <a:srgbClr val="595959"/>
                </a:solidFill>
                <a:latin typeface="PT Sans"/>
                <a:ea typeface="PT Sans"/>
                <a:cs typeface="PT Sans"/>
                <a:sym typeface="PT Sans"/>
              </a:rPr>
              <a:t> - Cabunoc Mayes et al. 2020</a:t>
            </a:r>
            <a:endParaRPr>
              <a:solidFill>
                <a:srgbClr val="595959"/>
              </a:solidFill>
              <a:latin typeface="PT Sans"/>
              <a:ea typeface="PT Sans"/>
              <a:cs typeface="PT Sans"/>
              <a:sym typeface="PT Sans"/>
            </a:endParaRPr>
          </a:p>
          <a:p>
            <a:pPr indent="-317500" lvl="0" marL="457200" rtl="0" algn="l">
              <a:lnSpc>
                <a:spcPct val="115000"/>
              </a:lnSpc>
              <a:spcBef>
                <a:spcPts val="0"/>
              </a:spcBef>
              <a:spcAft>
                <a:spcPts val="0"/>
              </a:spcAft>
              <a:buClr>
                <a:srgbClr val="595959"/>
              </a:buClr>
              <a:buSzPts val="1400"/>
              <a:buFont typeface="PT Sans"/>
              <a:buChar char="●"/>
            </a:pPr>
            <a:r>
              <a:rPr lang="en" u="sng">
                <a:solidFill>
                  <a:srgbClr val="595959"/>
                </a:solidFill>
                <a:latin typeface="PT Sans"/>
                <a:ea typeface="PT Sans"/>
                <a:cs typeface="PT Sans"/>
                <a:sym typeface="PT Sans"/>
                <a:hlinkClick r:id="rId15">
                  <a:extLst>
                    <a:ext uri="{A12FA001-AC4F-418D-AE19-62706E023703}">
                      <ahyp:hlinkClr val="tx"/>
                    </a:ext>
                  </a:extLst>
                </a:hlinkClick>
              </a:rPr>
              <a:t>Toolkit for Incentivizing Open Science</a:t>
            </a:r>
            <a:r>
              <a:rPr lang="en">
                <a:solidFill>
                  <a:srgbClr val="595959"/>
                </a:solidFill>
                <a:latin typeface="PT Sans"/>
                <a:ea typeface="PT Sans"/>
                <a:cs typeface="PT Sans"/>
                <a:sym typeface="PT Sans"/>
              </a:rPr>
              <a:t> - National Academies (NASEM) Report; </a:t>
            </a:r>
            <a:r>
              <a:rPr lang="en" u="sng">
                <a:solidFill>
                  <a:srgbClr val="595959"/>
                </a:solidFill>
                <a:latin typeface="PT Sans"/>
                <a:ea typeface="PT Sans"/>
                <a:cs typeface="PT Sans"/>
                <a:sym typeface="PT Sans"/>
                <a:hlinkClick r:id="rId16">
                  <a:extLst>
                    <a:ext uri="{A12FA001-AC4F-418D-AE19-62706E023703}">
                      <ahyp:hlinkClr val="tx"/>
                    </a:ext>
                  </a:extLst>
                </a:hlinkClick>
              </a:rPr>
              <a:t>Openscapes blog post</a:t>
            </a:r>
            <a:endParaRPr>
              <a:solidFill>
                <a:srgbClr val="595959"/>
              </a:solidFill>
              <a:latin typeface="PT Sans"/>
              <a:ea typeface="PT Sans"/>
              <a:cs typeface="PT Sans"/>
              <a:sym typeface="PT Sans"/>
            </a:endParaRPr>
          </a:p>
          <a:p>
            <a:pPr indent="-317500" lvl="0" marL="457200" rtl="0" algn="l">
              <a:lnSpc>
                <a:spcPct val="115000"/>
              </a:lnSpc>
              <a:spcBef>
                <a:spcPts val="0"/>
              </a:spcBef>
              <a:spcAft>
                <a:spcPts val="0"/>
              </a:spcAft>
              <a:buClr>
                <a:srgbClr val="595959"/>
              </a:buClr>
              <a:buSzPts val="1400"/>
              <a:buFont typeface="PT Sans"/>
              <a:buChar char="●"/>
            </a:pPr>
            <a:r>
              <a:rPr lang="en" u="sng">
                <a:solidFill>
                  <a:srgbClr val="595959"/>
                </a:solidFill>
                <a:latin typeface="PT Sans"/>
                <a:ea typeface="PT Sans"/>
                <a:cs typeface="PT Sans"/>
                <a:sym typeface="PT Sans"/>
                <a:hlinkClick r:id="rId17">
                  <a:extLst>
                    <a:ext uri="{A12FA001-AC4F-418D-AE19-62706E023703}">
                      <ahyp:hlinkClr val="tx"/>
                    </a:ext>
                  </a:extLst>
                </a:hlinkClick>
              </a:rPr>
              <a:t>All We Can Save</a:t>
            </a:r>
            <a:r>
              <a:rPr lang="en">
                <a:solidFill>
                  <a:srgbClr val="595959"/>
                </a:solidFill>
                <a:latin typeface="PT Sans"/>
                <a:ea typeface="PT Sans"/>
                <a:cs typeface="PT Sans"/>
                <a:sym typeface="PT Sans"/>
              </a:rPr>
              <a:t> - Johnson &amp; Wilkinson 2020, eds</a:t>
            </a:r>
            <a:endParaRPr>
              <a:solidFill>
                <a:srgbClr val="595959"/>
              </a:solidFill>
              <a:latin typeface="PT Sans"/>
              <a:ea typeface="PT Sans"/>
              <a:cs typeface="PT Sans"/>
              <a:sym typeface="PT Sans"/>
            </a:endParaRPr>
          </a:p>
          <a:p>
            <a:pPr indent="-317500" lvl="0" marL="457200" rtl="0" algn="l">
              <a:lnSpc>
                <a:spcPct val="115000"/>
              </a:lnSpc>
              <a:spcBef>
                <a:spcPts val="0"/>
              </a:spcBef>
              <a:spcAft>
                <a:spcPts val="0"/>
              </a:spcAft>
              <a:buClr>
                <a:srgbClr val="595959"/>
              </a:buClr>
              <a:buSzPts val="1400"/>
              <a:buFont typeface="PT Sans"/>
              <a:buChar char="●"/>
            </a:pPr>
            <a:r>
              <a:rPr lang="en" u="sng">
                <a:solidFill>
                  <a:srgbClr val="595959"/>
                </a:solidFill>
                <a:latin typeface="PT Sans"/>
                <a:ea typeface="PT Sans"/>
                <a:cs typeface="PT Sans"/>
                <a:sym typeface="PT Sans"/>
                <a:hlinkClick r:id="rId18">
                  <a:extLst>
                    <a:ext uri="{A12FA001-AC4F-418D-AE19-62706E023703}">
                      <ahyp:hlinkClr val="tx"/>
                    </a:ext>
                  </a:extLst>
                </a:hlinkClick>
              </a:rPr>
              <a:t>Braiding Sweetgrass</a:t>
            </a:r>
            <a:r>
              <a:rPr lang="en">
                <a:solidFill>
                  <a:srgbClr val="595959"/>
                </a:solidFill>
                <a:latin typeface="PT Sans"/>
                <a:ea typeface="PT Sans"/>
                <a:cs typeface="PT Sans"/>
                <a:sym typeface="PT Sans"/>
              </a:rPr>
              <a:t> - Kimmerer, 2013</a:t>
            </a:r>
            <a:endParaRPr>
              <a:solidFill>
                <a:srgbClr val="595959"/>
              </a:solidFill>
              <a:latin typeface="PT Sans"/>
              <a:ea typeface="PT Sans"/>
              <a:cs typeface="PT Sans"/>
              <a:sym typeface="PT Sans"/>
            </a:endParaRPr>
          </a:p>
          <a:p>
            <a:pPr indent="-304800" lvl="0" marL="457200" rtl="0" algn="l">
              <a:lnSpc>
                <a:spcPct val="115000"/>
              </a:lnSpc>
              <a:spcBef>
                <a:spcPts val="0"/>
              </a:spcBef>
              <a:spcAft>
                <a:spcPts val="0"/>
              </a:spcAft>
              <a:buClr>
                <a:srgbClr val="595959"/>
              </a:buClr>
              <a:buSzPts val="1200"/>
              <a:buFont typeface="PT Sans"/>
              <a:buChar char="●"/>
            </a:pPr>
            <a:r>
              <a:rPr lang="en" u="sng">
                <a:solidFill>
                  <a:srgbClr val="595959"/>
                </a:solidFill>
                <a:latin typeface="PT Sans"/>
                <a:ea typeface="PT Sans"/>
                <a:cs typeface="PT Sans"/>
                <a:sym typeface="PT Sans"/>
                <a:hlinkClick r:id="rId19">
                  <a:extLst>
                    <a:ext uri="{A12FA001-AC4F-418D-AE19-62706E023703}">
                      <ahyp:hlinkClr val="tx"/>
                    </a:ext>
                  </a:extLst>
                </a:hlinkClick>
              </a:rPr>
              <a:t>From Open Data to Open Science</a:t>
            </a:r>
            <a:r>
              <a:rPr lang="en">
                <a:solidFill>
                  <a:srgbClr val="595959"/>
                </a:solidFill>
                <a:latin typeface="PT Sans"/>
                <a:ea typeface="PT Sans"/>
                <a:cs typeface="PT Sans"/>
                <a:sym typeface="PT Sans"/>
              </a:rPr>
              <a:t> - Ramachandran, Bugbee, &amp; Murphy 2021 </a:t>
            </a:r>
            <a:endParaRPr sz="1200">
              <a:solidFill>
                <a:srgbClr val="595959"/>
              </a:solidFill>
              <a:latin typeface="PT Sans"/>
              <a:ea typeface="PT Sans"/>
              <a:cs typeface="PT Sans"/>
              <a:sym typeface="PT Sans"/>
            </a:endParaRPr>
          </a:p>
          <a:p>
            <a:pPr indent="-317500" lvl="0" marL="457200" rtl="0" algn="l">
              <a:lnSpc>
                <a:spcPct val="115000"/>
              </a:lnSpc>
              <a:spcBef>
                <a:spcPts val="0"/>
              </a:spcBef>
              <a:spcAft>
                <a:spcPts val="0"/>
              </a:spcAft>
              <a:buClr>
                <a:srgbClr val="595959"/>
              </a:buClr>
              <a:buSzPts val="1400"/>
              <a:buFont typeface="PT Sans"/>
              <a:buChar char="●"/>
            </a:pPr>
            <a:r>
              <a:rPr lang="en" u="sng">
                <a:solidFill>
                  <a:srgbClr val="595959"/>
                </a:solidFill>
                <a:latin typeface="PT Sans"/>
                <a:ea typeface="PT Sans"/>
                <a:cs typeface="PT Sans"/>
                <a:sym typeface="PT Sans"/>
                <a:hlinkClick r:id="rId20">
                  <a:extLst>
                    <a:ext uri="{A12FA001-AC4F-418D-AE19-62706E023703}">
                      <ahyp:hlinkClr val="tx"/>
                    </a:ext>
                  </a:extLst>
                </a:hlinkClick>
              </a:rPr>
              <a:t>Unmet needs for analyzing biological big data</a:t>
            </a:r>
            <a:r>
              <a:rPr lang="en">
                <a:solidFill>
                  <a:srgbClr val="595959"/>
                </a:solidFill>
                <a:latin typeface="PT Sans"/>
                <a:ea typeface="PT Sans"/>
                <a:cs typeface="PT Sans"/>
                <a:sym typeface="PT Sans"/>
              </a:rPr>
              <a:t> - Barone et al. 2017 </a:t>
            </a:r>
            <a:endParaRPr>
              <a:solidFill>
                <a:srgbClr val="595959"/>
              </a:solidFill>
              <a:latin typeface="PT Sans"/>
              <a:ea typeface="PT Sans"/>
              <a:cs typeface="PT Sans"/>
              <a:sym typeface="PT Sans"/>
            </a:endParaRPr>
          </a:p>
          <a:p>
            <a:pPr indent="-317500" lvl="0" marL="457200" rtl="0" algn="l">
              <a:lnSpc>
                <a:spcPct val="115000"/>
              </a:lnSpc>
              <a:spcBef>
                <a:spcPts val="0"/>
              </a:spcBef>
              <a:spcAft>
                <a:spcPts val="0"/>
              </a:spcAft>
              <a:buClr>
                <a:srgbClr val="595959"/>
              </a:buClr>
              <a:buSzPts val="1400"/>
              <a:buFont typeface="PT Sans"/>
              <a:buChar char="●"/>
            </a:pPr>
            <a:r>
              <a:rPr lang="en" u="sng">
                <a:solidFill>
                  <a:srgbClr val="595959"/>
                </a:solidFill>
                <a:latin typeface="PT Sans"/>
                <a:ea typeface="PT Sans"/>
                <a:cs typeface="PT Sans"/>
                <a:sym typeface="PT Sans"/>
                <a:hlinkClick r:id="rId21">
                  <a:extLst>
                    <a:ext uri="{A12FA001-AC4F-418D-AE19-62706E023703}">
                      <ahyp:hlinkClr val="tx"/>
                    </a:ext>
                  </a:extLst>
                </a:hlinkClick>
              </a:rPr>
              <a:t>How to bring open source to a closed community</a:t>
            </a:r>
            <a:r>
              <a:rPr lang="en">
                <a:solidFill>
                  <a:srgbClr val="595959"/>
                </a:solidFill>
                <a:latin typeface="PT Sans"/>
                <a:ea typeface="PT Sans"/>
                <a:cs typeface="PT Sans"/>
                <a:sym typeface="PT Sans"/>
              </a:rPr>
              <a:t> - Cabunoc Mayes 2016</a:t>
            </a:r>
            <a:endParaRPr>
              <a:solidFill>
                <a:srgbClr val="595959"/>
              </a:solidFill>
              <a:latin typeface="PT Sans"/>
              <a:ea typeface="PT Sans"/>
              <a:cs typeface="PT Sans"/>
              <a:sym typeface="PT Sans"/>
            </a:endParaRPr>
          </a:p>
          <a:p>
            <a:pPr indent="0" lvl="0" marL="0" rtl="0" algn="l">
              <a:lnSpc>
                <a:spcPct val="90000"/>
              </a:lnSpc>
              <a:spcBef>
                <a:spcPts val="0"/>
              </a:spcBef>
              <a:spcAft>
                <a:spcPts val="0"/>
              </a:spcAft>
              <a:buNone/>
            </a:pPr>
            <a:r>
              <a:t/>
            </a:r>
            <a:endParaRPr>
              <a:solidFill>
                <a:srgbClr val="595959"/>
              </a:solidFill>
              <a:latin typeface="PT Sans"/>
              <a:ea typeface="PT Sans"/>
              <a:cs typeface="PT Sans"/>
              <a:sym typeface="PT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pic>
        <p:nvPicPr>
          <p:cNvPr id="95" name="Google Shape;95;p22"/>
          <p:cNvPicPr preferRelativeResize="0"/>
          <p:nvPr/>
        </p:nvPicPr>
        <p:blipFill rotWithShape="1">
          <a:blip r:embed="rId3">
            <a:alphaModFix/>
          </a:blip>
          <a:srcRect b="15504" l="0" r="0" t="0"/>
          <a:stretch/>
        </p:blipFill>
        <p:spPr>
          <a:xfrm>
            <a:off x="0" y="0"/>
            <a:ext cx="9144001" cy="5143500"/>
          </a:xfrm>
          <a:prstGeom prst="rect">
            <a:avLst/>
          </a:prstGeom>
          <a:noFill/>
          <a:ln>
            <a:noFill/>
          </a:ln>
        </p:spPr>
      </p:pic>
      <p:sp>
        <p:nvSpPr>
          <p:cNvPr id="96" name="Google Shape;96;p22"/>
          <p:cNvSpPr txBox="1"/>
          <p:nvPr>
            <p:ph type="title"/>
          </p:nvPr>
        </p:nvSpPr>
        <p:spPr>
          <a:xfrm>
            <a:off x="141075" y="141250"/>
            <a:ext cx="8767800" cy="1491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4000">
                <a:solidFill>
                  <a:schemeClr val="lt1"/>
                </a:solidFill>
                <a:latin typeface="PT Sans"/>
                <a:ea typeface="PT Sans"/>
                <a:cs typeface="PT Sans"/>
                <a:sym typeface="PT Sans"/>
              </a:rPr>
              <a:t>What if we connected our skills &amp; values as a daily practice, for climate?</a:t>
            </a:r>
            <a:endParaRPr b="1" sz="4000">
              <a:solidFill>
                <a:schemeClr val="lt1"/>
              </a:solidFill>
              <a:latin typeface="PT Sans"/>
              <a:ea typeface="PT Sans"/>
              <a:cs typeface="PT Sans"/>
              <a:sym typeface="PT Sans"/>
            </a:endParaRPr>
          </a:p>
        </p:txBody>
      </p:sp>
      <p:sp>
        <p:nvSpPr>
          <p:cNvPr id="97" name="Google Shape;97;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98" name="Google Shape;98;p22"/>
          <p:cNvSpPr txBox="1"/>
          <p:nvPr>
            <p:ph type="title"/>
          </p:nvPr>
        </p:nvSpPr>
        <p:spPr>
          <a:xfrm>
            <a:off x="63325" y="2708475"/>
            <a:ext cx="8767800" cy="1285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4000">
                <a:solidFill>
                  <a:schemeClr val="lt1"/>
                </a:solidFill>
                <a:latin typeface="PT Sans"/>
                <a:ea typeface="PT Sans"/>
                <a:cs typeface="PT Sans"/>
                <a:sym typeface="PT Sans"/>
              </a:rPr>
              <a:t>data science + open science </a:t>
            </a:r>
            <a:endParaRPr b="1" sz="4000">
              <a:solidFill>
                <a:schemeClr val="lt1"/>
              </a:solidFill>
              <a:latin typeface="PT Sans"/>
              <a:ea typeface="PT Sans"/>
              <a:cs typeface="PT Sans"/>
              <a:sym typeface="PT Sans"/>
            </a:endParaRPr>
          </a:p>
          <a:p>
            <a:pPr indent="0" lvl="0" marL="0" rtl="0" algn="ctr">
              <a:spcBef>
                <a:spcPts val="0"/>
              </a:spcBef>
              <a:spcAft>
                <a:spcPts val="0"/>
              </a:spcAft>
              <a:buNone/>
            </a:pPr>
            <a:r>
              <a:rPr b="1" lang="en" sz="4000">
                <a:solidFill>
                  <a:schemeClr val="lt1"/>
                </a:solidFill>
                <a:latin typeface="PT Sans"/>
                <a:ea typeface="PT Sans"/>
                <a:cs typeface="PT Sans"/>
                <a:sym typeface="PT Sans"/>
              </a:rPr>
              <a:t>mentorship + teamwork + community</a:t>
            </a:r>
            <a:endParaRPr b="1" sz="4000">
              <a:solidFill>
                <a:schemeClr val="lt1"/>
              </a:solidFill>
              <a:latin typeface="PT Sans"/>
              <a:ea typeface="PT Sans"/>
              <a:cs typeface="PT Sans"/>
              <a:sym typeface="PT Sans"/>
            </a:endParaRPr>
          </a:p>
          <a:p>
            <a:pPr indent="0" lvl="0" marL="0" rtl="0" algn="ctr">
              <a:spcBef>
                <a:spcPts val="0"/>
              </a:spcBef>
              <a:spcAft>
                <a:spcPts val="0"/>
              </a:spcAft>
              <a:buNone/>
            </a:pPr>
            <a:r>
              <a:t/>
            </a:r>
            <a:endParaRPr b="1" sz="4000">
              <a:solidFill>
                <a:schemeClr val="lt1"/>
              </a:solidFill>
              <a:latin typeface="PT Sans"/>
              <a:ea typeface="PT Sans"/>
              <a:cs typeface="PT Sans"/>
              <a:sym typeface="PT Sans"/>
            </a:endParaRPr>
          </a:p>
        </p:txBody>
      </p:sp>
      <p:sp>
        <p:nvSpPr>
          <p:cNvPr id="99" name="Google Shape;99;p22"/>
          <p:cNvSpPr txBox="1"/>
          <p:nvPr>
            <p:ph type="title"/>
          </p:nvPr>
        </p:nvSpPr>
        <p:spPr>
          <a:xfrm>
            <a:off x="3363900" y="4134575"/>
            <a:ext cx="5554500" cy="912000"/>
          </a:xfrm>
          <a:prstGeom prst="rect">
            <a:avLst/>
          </a:prstGeom>
          <a:solidFill>
            <a:srgbClr val="D9D9D9">
              <a:alpha val="75600"/>
            </a:srgbClr>
          </a:solidFill>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990"/>
              <a:buFont typeface="Arial"/>
              <a:buNone/>
            </a:pPr>
            <a:r>
              <a:rPr lang="en" sz="1620">
                <a:latin typeface="PT Sans"/>
                <a:ea typeface="PT Sans"/>
                <a:cs typeface="PT Sans"/>
                <a:sym typeface="PT Sans"/>
              </a:rPr>
              <a:t>“To address our climate emergency, we must rapidly, radically reshape society. We need every solution and every solver”. </a:t>
            </a:r>
            <a:r>
              <a:rPr lang="en" sz="1080">
                <a:latin typeface="PT Sans"/>
                <a:ea typeface="PT Sans"/>
                <a:cs typeface="PT Sans"/>
                <a:sym typeface="PT Sans"/>
              </a:rPr>
              <a:t>- Ayana Elizabeth Johnson &amp; Katharine Wilkinson, All We Can Save</a:t>
            </a:r>
            <a:endParaRPr sz="1080">
              <a:latin typeface="PT Sans"/>
              <a:ea typeface="PT Sans"/>
              <a:cs typeface="PT Sans"/>
              <a:sym typeface="PT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40"/>
          <p:cNvSpPr txBox="1"/>
          <p:nvPr/>
        </p:nvSpPr>
        <p:spPr>
          <a:xfrm>
            <a:off x="7226700" y="4815027"/>
            <a:ext cx="20964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u="sng">
                <a:solidFill>
                  <a:srgbClr val="45818E"/>
                </a:solidFill>
                <a:latin typeface="PT Sans"/>
                <a:ea typeface="PT Sans"/>
                <a:cs typeface="PT Sans"/>
                <a:sym typeface="PT Sans"/>
                <a:hlinkClick r:id="rId3">
                  <a:extLst>
                    <a:ext uri="{A12FA001-AC4F-418D-AE19-62706E023703}">
                      <ahyp:hlinkClr val="tx"/>
                    </a:ext>
                  </a:extLst>
                </a:hlinkClick>
              </a:rPr>
              <a:t>Robinson &amp; Lowndes 2022</a:t>
            </a:r>
            <a:endParaRPr sz="1200">
              <a:solidFill>
                <a:srgbClr val="45818E"/>
              </a:solidFill>
            </a:endParaRPr>
          </a:p>
        </p:txBody>
      </p:sp>
      <p:sp>
        <p:nvSpPr>
          <p:cNvPr id="375" name="Google Shape;375;p40"/>
          <p:cNvSpPr txBox="1"/>
          <p:nvPr/>
        </p:nvSpPr>
        <p:spPr>
          <a:xfrm>
            <a:off x="6537075" y="435425"/>
            <a:ext cx="2556300" cy="172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2"/>
                </a:solidFill>
                <a:latin typeface="PT Sans"/>
                <a:ea typeface="PT Sans"/>
                <a:cs typeface="PT Sans"/>
                <a:sym typeface="PT Sans"/>
              </a:rPr>
              <a:t>Invest in learning and trust </a:t>
            </a:r>
            <a:r>
              <a:rPr lang="en">
                <a:solidFill>
                  <a:schemeClr val="dk2"/>
                </a:solidFill>
                <a:latin typeface="PT Sans"/>
                <a:ea typeface="PT Sans"/>
                <a:cs typeface="PT Sans"/>
                <a:sym typeface="PT Sans"/>
              </a:rPr>
              <a:t>Everyone has something to learn, ask, teach; don’t need to be an expert in everything. Cultivate psychological safety, growth mindset. Slowing down to speed up. </a:t>
            </a:r>
            <a:endParaRPr sz="1200">
              <a:solidFill>
                <a:schemeClr val="dk2"/>
              </a:solidFill>
              <a:latin typeface="PT Sans"/>
              <a:ea typeface="PT Sans"/>
              <a:cs typeface="PT Sans"/>
              <a:sym typeface="PT Sans"/>
            </a:endParaRPr>
          </a:p>
        </p:txBody>
      </p:sp>
      <p:pic>
        <p:nvPicPr>
          <p:cNvPr id="376" name="Google Shape;376;p40"/>
          <p:cNvPicPr preferRelativeResize="0"/>
          <p:nvPr/>
        </p:nvPicPr>
        <p:blipFill>
          <a:blip r:embed="rId4">
            <a:alphaModFix/>
          </a:blip>
          <a:stretch>
            <a:fillRect/>
          </a:stretch>
        </p:blipFill>
        <p:spPr>
          <a:xfrm>
            <a:off x="2942375" y="636312"/>
            <a:ext cx="3259226" cy="3804474"/>
          </a:xfrm>
          <a:prstGeom prst="rect">
            <a:avLst/>
          </a:prstGeom>
          <a:noFill/>
          <a:ln>
            <a:noFill/>
          </a:ln>
        </p:spPr>
      </p:pic>
      <p:sp>
        <p:nvSpPr>
          <p:cNvPr id="377" name="Google Shape;377;p40"/>
          <p:cNvSpPr txBox="1"/>
          <p:nvPr/>
        </p:nvSpPr>
        <p:spPr>
          <a:xfrm>
            <a:off x="3326075" y="499475"/>
            <a:ext cx="2491800" cy="276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t/>
            </a:r>
            <a:endParaRPr sz="600">
              <a:solidFill>
                <a:schemeClr val="dk2"/>
              </a:solidFill>
              <a:latin typeface="PT Sans"/>
              <a:ea typeface="PT Sans"/>
              <a:cs typeface="PT Sans"/>
              <a:sym typeface="PT Sans"/>
            </a:endParaRPr>
          </a:p>
        </p:txBody>
      </p:sp>
      <p:sp>
        <p:nvSpPr>
          <p:cNvPr id="378" name="Google Shape;378;p40"/>
          <p:cNvSpPr txBox="1"/>
          <p:nvPr/>
        </p:nvSpPr>
        <p:spPr>
          <a:xfrm>
            <a:off x="4724400" y="2050925"/>
            <a:ext cx="1881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PT Sans"/>
                <a:ea typeface="PT Sans"/>
                <a:cs typeface="PT Sans"/>
                <a:sym typeface="PT Sans"/>
              </a:rPr>
              <a:t>Flywheel   </a:t>
            </a:r>
            <a:endParaRPr>
              <a:latin typeface="PT Sans"/>
              <a:ea typeface="PT Sans"/>
              <a:cs typeface="PT Sans"/>
              <a:sym typeface="PT Sans"/>
            </a:endParaRPr>
          </a:p>
        </p:txBody>
      </p:sp>
      <p:sp>
        <p:nvSpPr>
          <p:cNvPr id="379" name="Google Shape;379;p40"/>
          <p:cNvSpPr txBox="1"/>
          <p:nvPr/>
        </p:nvSpPr>
        <p:spPr>
          <a:xfrm>
            <a:off x="2985700" y="-22200"/>
            <a:ext cx="3259200" cy="861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600">
                <a:solidFill>
                  <a:schemeClr val="dk2"/>
                </a:solidFill>
                <a:latin typeface="PT Sans"/>
                <a:ea typeface="PT Sans"/>
                <a:cs typeface="PT Sans"/>
                <a:sym typeface="PT Sans"/>
              </a:rPr>
              <a:t>Create space and place </a:t>
            </a:r>
            <a:r>
              <a:rPr lang="en">
                <a:solidFill>
                  <a:schemeClr val="dk2"/>
                </a:solidFill>
                <a:latin typeface="PT Sans"/>
                <a:ea typeface="PT Sans"/>
                <a:cs typeface="PT Sans"/>
                <a:sym typeface="PT Sans"/>
              </a:rPr>
              <a:t>to connect and collaborate; remove barriers to participation (paid time, part of jobs)</a:t>
            </a:r>
            <a:endParaRPr sz="1000"/>
          </a:p>
        </p:txBody>
      </p:sp>
      <p:cxnSp>
        <p:nvCxnSpPr>
          <p:cNvPr id="380" name="Google Shape;380;p40"/>
          <p:cNvCxnSpPr/>
          <p:nvPr/>
        </p:nvCxnSpPr>
        <p:spPr>
          <a:xfrm flipH="1" rot="10800000">
            <a:off x="2800300" y="807275"/>
            <a:ext cx="828900" cy="578100"/>
          </a:xfrm>
          <a:prstGeom prst="straightConnector1">
            <a:avLst/>
          </a:prstGeom>
          <a:noFill/>
          <a:ln cap="flat" cmpd="sng" w="9525">
            <a:solidFill>
              <a:schemeClr val="dk2"/>
            </a:solidFill>
            <a:prstDash val="solid"/>
            <a:round/>
            <a:headEnd len="med" w="med" type="none"/>
            <a:tailEnd len="med" w="med" type="triangle"/>
          </a:ln>
        </p:spPr>
      </p:cxnSp>
      <p:cxnSp>
        <p:nvCxnSpPr>
          <p:cNvPr id="381" name="Google Shape;381;p40"/>
          <p:cNvCxnSpPr/>
          <p:nvPr/>
        </p:nvCxnSpPr>
        <p:spPr>
          <a:xfrm>
            <a:off x="5488925" y="807275"/>
            <a:ext cx="1014900" cy="608700"/>
          </a:xfrm>
          <a:prstGeom prst="straightConnector1">
            <a:avLst/>
          </a:prstGeom>
          <a:noFill/>
          <a:ln cap="flat" cmpd="sng" w="9525">
            <a:solidFill>
              <a:schemeClr val="dk2"/>
            </a:solidFill>
            <a:prstDash val="solid"/>
            <a:round/>
            <a:headEnd len="med" w="med" type="none"/>
            <a:tailEnd len="med" w="med" type="triangle"/>
          </a:ln>
        </p:spPr>
      </p:cxnSp>
      <p:cxnSp>
        <p:nvCxnSpPr>
          <p:cNvPr id="382" name="Google Shape;382;p40"/>
          <p:cNvCxnSpPr/>
          <p:nvPr/>
        </p:nvCxnSpPr>
        <p:spPr>
          <a:xfrm>
            <a:off x="6556350" y="2150425"/>
            <a:ext cx="0" cy="1158600"/>
          </a:xfrm>
          <a:prstGeom prst="straightConnector1">
            <a:avLst/>
          </a:prstGeom>
          <a:noFill/>
          <a:ln cap="flat" cmpd="sng" w="9525">
            <a:solidFill>
              <a:schemeClr val="dk2"/>
            </a:solidFill>
            <a:prstDash val="solid"/>
            <a:round/>
            <a:headEnd len="med" w="med" type="none"/>
            <a:tailEnd len="med" w="med" type="triangle"/>
          </a:ln>
        </p:spPr>
      </p:cxnSp>
      <p:cxnSp>
        <p:nvCxnSpPr>
          <p:cNvPr id="383" name="Google Shape;383;p40"/>
          <p:cNvCxnSpPr/>
          <p:nvPr/>
        </p:nvCxnSpPr>
        <p:spPr>
          <a:xfrm flipH="1">
            <a:off x="5488925" y="3801550"/>
            <a:ext cx="927900" cy="532800"/>
          </a:xfrm>
          <a:prstGeom prst="straightConnector1">
            <a:avLst/>
          </a:prstGeom>
          <a:noFill/>
          <a:ln cap="flat" cmpd="sng" w="9525">
            <a:solidFill>
              <a:schemeClr val="dk2"/>
            </a:solidFill>
            <a:prstDash val="solid"/>
            <a:round/>
            <a:headEnd len="med" w="med" type="none"/>
            <a:tailEnd len="med" w="med" type="triangle"/>
          </a:ln>
        </p:spPr>
      </p:cxnSp>
      <p:cxnSp>
        <p:nvCxnSpPr>
          <p:cNvPr id="384" name="Google Shape;384;p40"/>
          <p:cNvCxnSpPr/>
          <p:nvPr/>
        </p:nvCxnSpPr>
        <p:spPr>
          <a:xfrm rot="10800000">
            <a:off x="2606900" y="3710025"/>
            <a:ext cx="957900" cy="542700"/>
          </a:xfrm>
          <a:prstGeom prst="straightConnector1">
            <a:avLst/>
          </a:prstGeom>
          <a:noFill/>
          <a:ln cap="flat" cmpd="sng" w="9525">
            <a:solidFill>
              <a:schemeClr val="dk2"/>
            </a:solidFill>
            <a:prstDash val="solid"/>
            <a:round/>
            <a:headEnd len="med" w="med" type="none"/>
            <a:tailEnd len="med" w="med" type="triangle"/>
          </a:ln>
        </p:spPr>
      </p:cxnSp>
      <p:cxnSp>
        <p:nvCxnSpPr>
          <p:cNvPr id="385" name="Google Shape;385;p40"/>
          <p:cNvCxnSpPr/>
          <p:nvPr/>
        </p:nvCxnSpPr>
        <p:spPr>
          <a:xfrm flipH="1" rot="10800000">
            <a:off x="2640875" y="1974725"/>
            <a:ext cx="15900" cy="1254600"/>
          </a:xfrm>
          <a:prstGeom prst="straightConnector1">
            <a:avLst/>
          </a:prstGeom>
          <a:noFill/>
          <a:ln cap="flat" cmpd="sng" w="9525">
            <a:solidFill>
              <a:schemeClr val="dk2"/>
            </a:solidFill>
            <a:prstDash val="solid"/>
            <a:round/>
            <a:headEnd len="med" w="med" type="none"/>
            <a:tailEnd len="med" w="med" type="triangle"/>
          </a:ln>
        </p:spPr>
      </p:cxnSp>
      <p:sp>
        <p:nvSpPr>
          <p:cNvPr id="386" name="Google Shape;386;p40"/>
          <p:cNvSpPr txBox="1"/>
          <p:nvPr/>
        </p:nvSpPr>
        <p:spPr>
          <a:xfrm>
            <a:off x="6801675" y="2251100"/>
            <a:ext cx="1928100" cy="803100"/>
          </a:xfrm>
          <a:prstGeom prst="rect">
            <a:avLst/>
          </a:prstGeom>
          <a:noFill/>
          <a:ln cap="flat" cmpd="sng" w="38100">
            <a:solidFill>
              <a:srgbClr val="45818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2500" u="sng">
                <a:solidFill>
                  <a:srgbClr val="45818E"/>
                </a:solidFill>
                <a:latin typeface="PT Sans"/>
                <a:ea typeface="PT Sans"/>
                <a:cs typeface="PT Sans"/>
                <a:sym typeface="PT Sans"/>
              </a:rPr>
              <a:t>Empower</a:t>
            </a:r>
            <a:endParaRPr b="1" sz="2500" u="sng">
              <a:solidFill>
                <a:srgbClr val="45818E"/>
              </a:solidFill>
              <a:latin typeface="PT Sans"/>
              <a:ea typeface="PT Sans"/>
              <a:cs typeface="PT Sans"/>
              <a:sym typeface="PT Sans"/>
            </a:endParaRPr>
          </a:p>
          <a:p>
            <a:pPr indent="0" lvl="0" marL="0" rtl="0" algn="l">
              <a:spcBef>
                <a:spcPts val="0"/>
              </a:spcBef>
              <a:spcAft>
                <a:spcPts val="0"/>
              </a:spcAft>
              <a:buNone/>
            </a:pPr>
            <a:r>
              <a:rPr b="1" lang="en" sz="1900">
                <a:solidFill>
                  <a:srgbClr val="45818E"/>
                </a:solidFill>
                <a:latin typeface="PT Sans"/>
                <a:ea typeface="PT Sans"/>
                <a:cs typeface="PT Sans"/>
                <a:sym typeface="PT Sans"/>
              </a:rPr>
              <a:t>Learning culture</a:t>
            </a:r>
            <a:endParaRPr b="1" sz="1900">
              <a:solidFill>
                <a:srgbClr val="45818E"/>
              </a:solidFill>
              <a:latin typeface="PT Sans"/>
              <a:ea typeface="PT Sans"/>
              <a:cs typeface="PT Sans"/>
              <a:sym typeface="PT Sans"/>
            </a:endParaRPr>
          </a:p>
        </p:txBody>
      </p:sp>
      <p:sp>
        <p:nvSpPr>
          <p:cNvPr id="387" name="Google Shape;387;p40"/>
          <p:cNvSpPr txBox="1"/>
          <p:nvPr/>
        </p:nvSpPr>
        <p:spPr>
          <a:xfrm>
            <a:off x="369200" y="241425"/>
            <a:ext cx="2330700" cy="803100"/>
          </a:xfrm>
          <a:prstGeom prst="rect">
            <a:avLst/>
          </a:prstGeom>
          <a:noFill/>
          <a:ln cap="flat" cmpd="sng" w="38100">
            <a:solidFill>
              <a:srgbClr val="45818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2700" u="sng">
                <a:solidFill>
                  <a:srgbClr val="45818E"/>
                </a:solidFill>
                <a:latin typeface="PT Sans"/>
                <a:ea typeface="PT Sans"/>
                <a:cs typeface="PT Sans"/>
                <a:sym typeface="PT Sans"/>
              </a:rPr>
              <a:t>Engage</a:t>
            </a:r>
            <a:r>
              <a:rPr b="1" lang="en" sz="2700">
                <a:solidFill>
                  <a:srgbClr val="45818E"/>
                </a:solidFill>
                <a:latin typeface="PT Sans"/>
                <a:ea typeface="PT Sans"/>
                <a:cs typeface="PT Sans"/>
                <a:sym typeface="PT Sans"/>
              </a:rPr>
              <a:t> </a:t>
            </a:r>
            <a:endParaRPr b="1" sz="2700">
              <a:solidFill>
                <a:srgbClr val="45818E"/>
              </a:solidFill>
              <a:latin typeface="PT Sans"/>
              <a:ea typeface="PT Sans"/>
              <a:cs typeface="PT Sans"/>
              <a:sym typeface="PT Sans"/>
            </a:endParaRPr>
          </a:p>
          <a:p>
            <a:pPr indent="0" lvl="0" marL="0" rtl="0" algn="l">
              <a:spcBef>
                <a:spcPts val="0"/>
              </a:spcBef>
              <a:spcAft>
                <a:spcPts val="0"/>
              </a:spcAft>
              <a:buNone/>
            </a:pPr>
            <a:r>
              <a:rPr b="1" lang="en" sz="1900">
                <a:solidFill>
                  <a:srgbClr val="45818E"/>
                </a:solidFill>
                <a:latin typeface="PT Sans"/>
                <a:ea typeface="PT Sans"/>
                <a:cs typeface="PT Sans"/>
                <a:sym typeface="PT Sans"/>
              </a:rPr>
              <a:t>A Future Us mindset</a:t>
            </a:r>
            <a:endParaRPr b="1" sz="2300">
              <a:solidFill>
                <a:srgbClr val="595959"/>
              </a:solidFill>
              <a:latin typeface="PT Sans"/>
              <a:ea typeface="PT Sans"/>
              <a:cs typeface="PT Sans"/>
              <a:sym typeface="PT Sans"/>
            </a:endParaRPr>
          </a:p>
        </p:txBody>
      </p:sp>
      <p:sp>
        <p:nvSpPr>
          <p:cNvPr id="388" name="Google Shape;388;p40"/>
          <p:cNvSpPr txBox="1"/>
          <p:nvPr/>
        </p:nvSpPr>
        <p:spPr>
          <a:xfrm>
            <a:off x="369200" y="4195300"/>
            <a:ext cx="1753800" cy="803100"/>
          </a:xfrm>
          <a:prstGeom prst="rect">
            <a:avLst/>
          </a:prstGeom>
          <a:noFill/>
          <a:ln cap="flat" cmpd="sng" w="38100">
            <a:solidFill>
              <a:srgbClr val="45818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2500" u="sng">
                <a:solidFill>
                  <a:srgbClr val="45818E"/>
                </a:solidFill>
                <a:latin typeface="PT Sans"/>
                <a:ea typeface="PT Sans"/>
                <a:cs typeface="PT Sans"/>
                <a:sym typeface="PT Sans"/>
              </a:rPr>
              <a:t>Amplify</a:t>
            </a:r>
            <a:r>
              <a:rPr b="1" lang="en" sz="2500">
                <a:solidFill>
                  <a:srgbClr val="45818E"/>
                </a:solidFill>
                <a:latin typeface="PT Sans"/>
                <a:ea typeface="PT Sans"/>
                <a:cs typeface="PT Sans"/>
                <a:sym typeface="PT Sans"/>
              </a:rPr>
              <a:t> </a:t>
            </a:r>
            <a:endParaRPr b="1" sz="2500">
              <a:solidFill>
                <a:srgbClr val="45818E"/>
              </a:solidFill>
              <a:latin typeface="PT Sans"/>
              <a:ea typeface="PT Sans"/>
              <a:cs typeface="PT Sans"/>
              <a:sym typeface="PT Sans"/>
            </a:endParaRPr>
          </a:p>
          <a:p>
            <a:pPr indent="0" lvl="0" marL="0" rtl="0" algn="l">
              <a:spcBef>
                <a:spcPts val="0"/>
              </a:spcBef>
              <a:spcAft>
                <a:spcPts val="0"/>
              </a:spcAft>
              <a:buNone/>
            </a:pPr>
            <a:r>
              <a:rPr b="1" lang="en" sz="2000">
                <a:solidFill>
                  <a:srgbClr val="45818E"/>
                </a:solidFill>
                <a:latin typeface="PT Sans"/>
                <a:ea typeface="PT Sans"/>
                <a:cs typeface="PT Sans"/>
                <a:sym typeface="PT Sans"/>
              </a:rPr>
              <a:t>Open leaders </a:t>
            </a:r>
            <a:endParaRPr b="1" sz="2200">
              <a:solidFill>
                <a:srgbClr val="595959"/>
              </a:solidFill>
              <a:latin typeface="PT Sans"/>
              <a:ea typeface="PT Sans"/>
              <a:cs typeface="PT Sans"/>
              <a:sym typeface="PT Sans"/>
            </a:endParaRPr>
          </a:p>
        </p:txBody>
      </p:sp>
      <p:sp>
        <p:nvSpPr>
          <p:cNvPr id="389" name="Google Shape;389;p40"/>
          <p:cNvSpPr txBox="1"/>
          <p:nvPr/>
        </p:nvSpPr>
        <p:spPr>
          <a:xfrm>
            <a:off x="6416825" y="3246844"/>
            <a:ext cx="2836800" cy="172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rgbClr val="595959"/>
                </a:solidFill>
                <a:latin typeface="PT Sans"/>
                <a:ea typeface="PT Sans"/>
                <a:cs typeface="PT Sans"/>
                <a:sym typeface="PT Sans"/>
              </a:rPr>
              <a:t>Work Openly </a:t>
            </a:r>
            <a:r>
              <a:rPr lang="en">
                <a:solidFill>
                  <a:schemeClr val="dk2"/>
                </a:solidFill>
                <a:latin typeface="PT Sans"/>
                <a:ea typeface="PT Sans"/>
                <a:cs typeface="PT Sans"/>
                <a:sym typeface="PT Sans"/>
              </a:rPr>
              <a:t>Put what you learn into practice quickly, role- modeling sharing imperfect work. Identifying common challenges &amp;  opportunities. Documentation. Openness is a spectrum; first Future You and soon Future Us.</a:t>
            </a:r>
            <a:endParaRPr sz="1200">
              <a:solidFill>
                <a:srgbClr val="595959"/>
              </a:solidFill>
              <a:latin typeface="PT Sans"/>
              <a:ea typeface="PT Sans"/>
              <a:cs typeface="PT Sans"/>
              <a:sym typeface="PT Sans"/>
            </a:endParaRPr>
          </a:p>
        </p:txBody>
      </p:sp>
      <p:sp>
        <p:nvSpPr>
          <p:cNvPr id="390" name="Google Shape;390;p40"/>
          <p:cNvSpPr txBox="1"/>
          <p:nvPr/>
        </p:nvSpPr>
        <p:spPr>
          <a:xfrm>
            <a:off x="654925" y="1044525"/>
            <a:ext cx="2028300" cy="15084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 sz="1600">
                <a:solidFill>
                  <a:schemeClr val="dk2"/>
                </a:solidFill>
                <a:latin typeface="PT Sans"/>
                <a:ea typeface="PT Sans"/>
                <a:cs typeface="PT Sans"/>
                <a:sym typeface="PT Sans"/>
              </a:rPr>
              <a:t>Welcome </a:t>
            </a:r>
            <a:endParaRPr b="1" sz="1600">
              <a:solidFill>
                <a:schemeClr val="dk2"/>
              </a:solidFill>
              <a:latin typeface="PT Sans"/>
              <a:ea typeface="PT Sans"/>
              <a:cs typeface="PT Sans"/>
              <a:sym typeface="PT Sans"/>
            </a:endParaRPr>
          </a:p>
          <a:p>
            <a:pPr indent="0" lvl="0" marL="0" rtl="0" algn="r">
              <a:spcBef>
                <a:spcPts val="0"/>
              </a:spcBef>
              <a:spcAft>
                <a:spcPts val="0"/>
              </a:spcAft>
              <a:buNone/>
            </a:pPr>
            <a:r>
              <a:rPr lang="en">
                <a:solidFill>
                  <a:schemeClr val="dk2"/>
                </a:solidFill>
                <a:latin typeface="PT Sans"/>
                <a:ea typeface="PT Sans"/>
                <a:cs typeface="PT Sans"/>
                <a:sym typeface="PT Sans"/>
              </a:rPr>
              <a:t>bright spots (be they mentors or researchers) –people who want to work better and collaborate </a:t>
            </a:r>
            <a:endParaRPr>
              <a:solidFill>
                <a:schemeClr val="dk2"/>
              </a:solidFill>
              <a:latin typeface="PT Sans"/>
              <a:ea typeface="PT Sans"/>
              <a:cs typeface="PT Sans"/>
              <a:sym typeface="PT Sans"/>
            </a:endParaRPr>
          </a:p>
        </p:txBody>
      </p:sp>
      <p:sp>
        <p:nvSpPr>
          <p:cNvPr id="391" name="Google Shape;391;p40"/>
          <p:cNvSpPr txBox="1"/>
          <p:nvPr/>
        </p:nvSpPr>
        <p:spPr>
          <a:xfrm>
            <a:off x="2345125" y="4334350"/>
            <a:ext cx="4099200" cy="861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600">
                <a:solidFill>
                  <a:schemeClr val="dk2"/>
                </a:solidFill>
                <a:latin typeface="PT Sans"/>
                <a:ea typeface="PT Sans"/>
                <a:cs typeface="PT Sans"/>
                <a:sym typeface="PT Sans"/>
              </a:rPr>
              <a:t>Leverage common workflows, skills, tools</a:t>
            </a:r>
            <a:r>
              <a:rPr lang="en">
                <a:solidFill>
                  <a:schemeClr val="dk2"/>
                </a:solidFill>
                <a:latin typeface="PT Sans"/>
                <a:ea typeface="PT Sans"/>
                <a:cs typeface="PT Sans"/>
                <a:sym typeface="PT Sans"/>
              </a:rPr>
              <a:t>. This is where we speed up: Iterate, reuse, remix with each other and the broader community </a:t>
            </a:r>
            <a:endParaRPr sz="1000">
              <a:solidFill>
                <a:schemeClr val="dk2"/>
              </a:solidFill>
              <a:latin typeface="PT Sans"/>
              <a:ea typeface="PT Sans"/>
              <a:cs typeface="PT Sans"/>
              <a:sym typeface="PT Sans"/>
            </a:endParaRPr>
          </a:p>
        </p:txBody>
      </p:sp>
      <p:sp>
        <p:nvSpPr>
          <p:cNvPr id="392" name="Google Shape;392;p40"/>
          <p:cNvSpPr txBox="1"/>
          <p:nvPr/>
        </p:nvSpPr>
        <p:spPr>
          <a:xfrm>
            <a:off x="242550" y="2889400"/>
            <a:ext cx="2457300" cy="12930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 sz="1600">
                <a:solidFill>
                  <a:schemeClr val="dk2"/>
                </a:solidFill>
                <a:latin typeface="PT Sans"/>
                <a:ea typeface="PT Sans"/>
                <a:cs typeface="PT Sans"/>
                <a:sym typeface="PT Sans"/>
              </a:rPr>
              <a:t>Inspire</a:t>
            </a:r>
            <a:r>
              <a:rPr lang="en">
                <a:solidFill>
                  <a:schemeClr val="dk2"/>
                </a:solidFill>
                <a:latin typeface="PT Sans"/>
                <a:ea typeface="PT Sans"/>
                <a:cs typeface="PT Sans"/>
                <a:sym typeface="PT Sans"/>
              </a:rPr>
              <a:t> broader research communities through celebrating people &amp; small wins that accumulate –  Open science shift </a:t>
            </a:r>
            <a:endParaRPr>
              <a:solidFill>
                <a:schemeClr val="dk2"/>
              </a:solidFill>
              <a:latin typeface="PT Sans"/>
              <a:ea typeface="PT Sans"/>
              <a:cs typeface="PT Sans"/>
              <a:sym typeface="PT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6" name="Shape 396"/>
        <p:cNvGrpSpPr/>
        <p:nvPr/>
      </p:nvGrpSpPr>
      <p:grpSpPr>
        <a:xfrm>
          <a:off x="0" y="0"/>
          <a:ext cx="0" cy="0"/>
          <a:chOff x="0" y="0"/>
          <a:chExt cx="0" cy="0"/>
        </a:xfrm>
      </p:grpSpPr>
      <p:sp>
        <p:nvSpPr>
          <p:cNvPr id="397" name="Google Shape;397;p41"/>
          <p:cNvSpPr txBox="1"/>
          <p:nvPr/>
        </p:nvSpPr>
        <p:spPr>
          <a:xfrm>
            <a:off x="71200" y="2366200"/>
            <a:ext cx="3142800" cy="172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2"/>
                </a:solidFill>
                <a:latin typeface="PT Sans"/>
                <a:ea typeface="PT Sans"/>
                <a:cs typeface="PT Sans"/>
                <a:sym typeface="PT Sans"/>
              </a:rPr>
              <a:t>Inspire</a:t>
            </a:r>
            <a:r>
              <a:rPr lang="en">
                <a:solidFill>
                  <a:schemeClr val="dk2"/>
                </a:solidFill>
                <a:latin typeface="PT Sans"/>
                <a:ea typeface="PT Sans"/>
                <a:cs typeface="PT Sans"/>
                <a:sym typeface="PT Sans"/>
              </a:rPr>
              <a:t> </a:t>
            </a:r>
            <a:endParaRPr>
              <a:solidFill>
                <a:schemeClr val="dk2"/>
              </a:solidFill>
              <a:latin typeface="PT Sans"/>
              <a:ea typeface="PT Sans"/>
              <a:cs typeface="PT Sans"/>
              <a:sym typeface="PT Sans"/>
            </a:endParaRPr>
          </a:p>
          <a:p>
            <a:pPr indent="-317500" lvl="0" marL="457200" rtl="0" algn="l">
              <a:spcBef>
                <a:spcPts val="0"/>
              </a:spcBef>
              <a:spcAft>
                <a:spcPts val="0"/>
              </a:spcAft>
              <a:buClr>
                <a:schemeClr val="dk2"/>
              </a:buClr>
              <a:buSzPts val="1400"/>
              <a:buFont typeface="PT Sans"/>
              <a:buChar char="●"/>
            </a:pPr>
            <a:r>
              <a:rPr b="1" lang="en">
                <a:solidFill>
                  <a:schemeClr val="dk2"/>
                </a:solidFill>
                <a:latin typeface="PT Sans"/>
                <a:ea typeface="PT Sans"/>
                <a:cs typeface="PT Sans"/>
                <a:sym typeface="PT Sans"/>
              </a:rPr>
              <a:t>Storytelling &amp; artwork</a:t>
            </a:r>
            <a:endParaRPr b="1">
              <a:solidFill>
                <a:schemeClr val="dk2"/>
              </a:solidFill>
              <a:latin typeface="PT Sans"/>
              <a:ea typeface="PT Sans"/>
              <a:cs typeface="PT Sans"/>
              <a:sym typeface="PT Sans"/>
            </a:endParaRPr>
          </a:p>
          <a:p>
            <a:pPr indent="-317500" lvl="0" marL="457200" rtl="0" algn="l">
              <a:spcBef>
                <a:spcPts val="0"/>
              </a:spcBef>
              <a:spcAft>
                <a:spcPts val="0"/>
              </a:spcAft>
              <a:buClr>
                <a:schemeClr val="dk2"/>
              </a:buClr>
              <a:buSzPts val="1400"/>
              <a:buFont typeface="PT Sans"/>
              <a:buChar char="●"/>
            </a:pPr>
            <a:r>
              <a:rPr b="1" lang="en">
                <a:solidFill>
                  <a:schemeClr val="dk2"/>
                </a:solidFill>
                <a:latin typeface="PT Sans"/>
                <a:ea typeface="PT Sans"/>
                <a:cs typeface="PT Sans"/>
                <a:sym typeface="PT Sans"/>
              </a:rPr>
              <a:t>Teach researchers together</a:t>
            </a:r>
            <a:endParaRPr>
              <a:solidFill>
                <a:schemeClr val="dk2"/>
              </a:solidFill>
              <a:latin typeface="PT Sans"/>
              <a:ea typeface="PT Sans"/>
              <a:cs typeface="PT Sans"/>
              <a:sym typeface="PT Sans"/>
            </a:endParaRPr>
          </a:p>
          <a:p>
            <a:pPr indent="-317500" lvl="0" marL="457200" rtl="0" algn="l">
              <a:spcBef>
                <a:spcPts val="0"/>
              </a:spcBef>
              <a:spcAft>
                <a:spcPts val="0"/>
              </a:spcAft>
              <a:buClr>
                <a:schemeClr val="dk2"/>
              </a:buClr>
              <a:buSzPts val="1400"/>
              <a:buFont typeface="PT Sans"/>
              <a:buChar char="●"/>
            </a:pPr>
            <a:r>
              <a:rPr b="1" lang="en">
                <a:solidFill>
                  <a:schemeClr val="dk2"/>
                </a:solidFill>
                <a:latin typeface="PT Sans"/>
                <a:ea typeface="PT Sans"/>
                <a:cs typeface="PT Sans"/>
                <a:sym typeface="PT Sans"/>
              </a:rPr>
              <a:t>Slides, blogs</a:t>
            </a:r>
            <a:r>
              <a:rPr lang="en">
                <a:solidFill>
                  <a:schemeClr val="dk2"/>
                </a:solidFill>
                <a:latin typeface="PT Sans"/>
                <a:ea typeface="PT Sans"/>
                <a:cs typeface="PT Sans"/>
                <a:sym typeface="PT Sans"/>
              </a:rPr>
              <a:t>,</a:t>
            </a:r>
            <a:r>
              <a:rPr b="1" lang="en">
                <a:solidFill>
                  <a:schemeClr val="dk2"/>
                </a:solidFill>
                <a:latin typeface="PT Sans"/>
                <a:ea typeface="PT Sans"/>
                <a:cs typeface="PT Sans"/>
                <a:sym typeface="PT Sans"/>
              </a:rPr>
              <a:t> language for reuse</a:t>
            </a:r>
            <a:endParaRPr b="1">
              <a:solidFill>
                <a:schemeClr val="dk2"/>
              </a:solidFill>
              <a:latin typeface="PT Sans"/>
              <a:ea typeface="PT Sans"/>
              <a:cs typeface="PT Sans"/>
              <a:sym typeface="PT Sans"/>
            </a:endParaRPr>
          </a:p>
          <a:p>
            <a:pPr indent="-317500" lvl="0" marL="457200" rtl="0" algn="l">
              <a:spcBef>
                <a:spcPts val="0"/>
              </a:spcBef>
              <a:spcAft>
                <a:spcPts val="0"/>
              </a:spcAft>
              <a:buClr>
                <a:schemeClr val="dk2"/>
              </a:buClr>
              <a:buSzPts val="1400"/>
              <a:buFont typeface="PT Sans"/>
              <a:buChar char="●"/>
            </a:pPr>
            <a:r>
              <a:rPr b="1" lang="en">
                <a:solidFill>
                  <a:schemeClr val="dk2"/>
                </a:solidFill>
                <a:latin typeface="PT Sans"/>
                <a:ea typeface="PT Sans"/>
                <a:cs typeface="PT Sans"/>
                <a:sym typeface="PT Sans"/>
              </a:rPr>
              <a:t>Braveness</a:t>
            </a:r>
            <a:r>
              <a:rPr lang="en">
                <a:solidFill>
                  <a:schemeClr val="dk2"/>
                </a:solidFill>
                <a:latin typeface="PT Sans"/>
                <a:ea typeface="PT Sans"/>
                <a:cs typeface="PT Sans"/>
                <a:sym typeface="PT Sans"/>
              </a:rPr>
              <a:t> sharing details with different audiences </a:t>
            </a:r>
            <a:endParaRPr>
              <a:solidFill>
                <a:schemeClr val="dk2"/>
              </a:solidFill>
              <a:latin typeface="PT Sans"/>
              <a:ea typeface="PT Sans"/>
              <a:cs typeface="PT Sans"/>
              <a:sym typeface="PT Sans"/>
            </a:endParaRPr>
          </a:p>
          <a:p>
            <a:pPr indent="0" lvl="0" marL="0" rtl="0" algn="l">
              <a:spcBef>
                <a:spcPts val="0"/>
              </a:spcBef>
              <a:spcAft>
                <a:spcPts val="0"/>
              </a:spcAft>
              <a:buNone/>
            </a:pPr>
            <a:r>
              <a:t/>
            </a:r>
            <a:endParaRPr>
              <a:solidFill>
                <a:schemeClr val="dk2"/>
              </a:solidFill>
              <a:latin typeface="PT Sans"/>
              <a:ea typeface="PT Sans"/>
              <a:cs typeface="PT Sans"/>
              <a:sym typeface="PT Sans"/>
            </a:endParaRPr>
          </a:p>
        </p:txBody>
      </p:sp>
      <p:sp>
        <p:nvSpPr>
          <p:cNvPr id="398" name="Google Shape;398;p41"/>
          <p:cNvSpPr txBox="1"/>
          <p:nvPr/>
        </p:nvSpPr>
        <p:spPr>
          <a:xfrm>
            <a:off x="6188225" y="2942044"/>
            <a:ext cx="2836800" cy="215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rgbClr val="595959"/>
                </a:solidFill>
                <a:latin typeface="PT Sans"/>
                <a:ea typeface="PT Sans"/>
                <a:cs typeface="PT Sans"/>
                <a:sym typeface="PT Sans"/>
              </a:rPr>
              <a:t>Work Openly </a:t>
            </a:r>
            <a:endParaRPr>
              <a:solidFill>
                <a:schemeClr val="dk2"/>
              </a:solidFill>
              <a:latin typeface="PT Sans"/>
              <a:ea typeface="PT Sans"/>
              <a:cs typeface="PT Sans"/>
              <a:sym typeface="PT Sans"/>
            </a:endParaRPr>
          </a:p>
          <a:p>
            <a:pPr indent="-317500" lvl="0" marL="457200" rtl="0" algn="l">
              <a:spcBef>
                <a:spcPts val="0"/>
              </a:spcBef>
              <a:spcAft>
                <a:spcPts val="0"/>
              </a:spcAft>
              <a:buClr>
                <a:schemeClr val="dk2"/>
              </a:buClr>
              <a:buSzPts val="1400"/>
              <a:buFont typeface="PT Sans"/>
              <a:buChar char="●"/>
            </a:pPr>
            <a:r>
              <a:rPr b="1" lang="en">
                <a:solidFill>
                  <a:schemeClr val="dk2"/>
                </a:solidFill>
                <a:latin typeface="PT Sans"/>
                <a:ea typeface="PT Sans"/>
                <a:cs typeface="PT Sans"/>
                <a:sym typeface="PT Sans"/>
              </a:rPr>
              <a:t>Promote &amp; support live coding</a:t>
            </a:r>
            <a:r>
              <a:rPr lang="en">
                <a:solidFill>
                  <a:schemeClr val="dk2"/>
                </a:solidFill>
                <a:latin typeface="PT Sans"/>
                <a:ea typeface="PT Sans"/>
                <a:cs typeface="PT Sans"/>
                <a:sym typeface="PT Sans"/>
              </a:rPr>
              <a:t>,</a:t>
            </a:r>
            <a:r>
              <a:rPr b="1" lang="en">
                <a:solidFill>
                  <a:schemeClr val="dk2"/>
                </a:solidFill>
                <a:latin typeface="PT Sans"/>
                <a:ea typeface="PT Sans"/>
                <a:cs typeface="PT Sans"/>
                <a:sym typeface="PT Sans"/>
              </a:rPr>
              <a:t> tutorial review, </a:t>
            </a:r>
            <a:r>
              <a:rPr lang="en">
                <a:solidFill>
                  <a:schemeClr val="dk2"/>
                </a:solidFill>
                <a:latin typeface="PT Sans"/>
                <a:ea typeface="PT Sans"/>
                <a:cs typeface="PT Sans"/>
                <a:sym typeface="PT Sans"/>
              </a:rPr>
              <a:t>onboarding docs, teaching dry runs</a:t>
            </a:r>
            <a:endParaRPr>
              <a:solidFill>
                <a:schemeClr val="dk2"/>
              </a:solidFill>
              <a:latin typeface="PT Sans"/>
              <a:ea typeface="PT Sans"/>
              <a:cs typeface="PT Sans"/>
              <a:sym typeface="PT Sans"/>
            </a:endParaRPr>
          </a:p>
          <a:p>
            <a:pPr indent="-317500" lvl="0" marL="457200" rtl="0" algn="l">
              <a:spcBef>
                <a:spcPts val="0"/>
              </a:spcBef>
              <a:spcAft>
                <a:spcPts val="0"/>
              </a:spcAft>
              <a:buClr>
                <a:schemeClr val="dk2"/>
              </a:buClr>
              <a:buSzPts val="1400"/>
              <a:buFont typeface="PT Sans"/>
              <a:buChar char="●"/>
            </a:pPr>
            <a:r>
              <a:rPr b="1" lang="en">
                <a:solidFill>
                  <a:schemeClr val="dk2"/>
                </a:solidFill>
                <a:latin typeface="PT Sans"/>
                <a:ea typeface="PT Sans"/>
                <a:cs typeface="PT Sans"/>
                <a:sym typeface="PT Sans"/>
              </a:rPr>
              <a:t>Planning &amp; organizing</a:t>
            </a:r>
            <a:endParaRPr b="1">
              <a:solidFill>
                <a:schemeClr val="dk2"/>
              </a:solidFill>
              <a:latin typeface="PT Sans"/>
              <a:ea typeface="PT Sans"/>
              <a:cs typeface="PT Sans"/>
              <a:sym typeface="PT Sans"/>
            </a:endParaRPr>
          </a:p>
          <a:p>
            <a:pPr indent="-317500" lvl="0" marL="457200" rtl="0" algn="l">
              <a:spcBef>
                <a:spcPts val="0"/>
              </a:spcBef>
              <a:spcAft>
                <a:spcPts val="0"/>
              </a:spcAft>
              <a:buClr>
                <a:schemeClr val="dk2"/>
              </a:buClr>
              <a:buSzPts val="1400"/>
              <a:buFont typeface="PT Sans"/>
              <a:buChar char="●"/>
            </a:pPr>
            <a:r>
              <a:rPr b="1" lang="en">
                <a:solidFill>
                  <a:schemeClr val="dk2"/>
                </a:solidFill>
                <a:latin typeface="PT Sans"/>
                <a:ea typeface="PT Sans"/>
                <a:cs typeface="PT Sans"/>
                <a:sym typeface="PT Sans"/>
              </a:rPr>
              <a:t>Support infrastructure</a:t>
            </a:r>
            <a:r>
              <a:rPr lang="en">
                <a:solidFill>
                  <a:schemeClr val="dk2"/>
                </a:solidFill>
                <a:latin typeface="PT Sans"/>
                <a:ea typeface="PT Sans"/>
                <a:cs typeface="PT Sans"/>
                <a:sym typeface="PT Sans"/>
              </a:rPr>
              <a:t> for Cookbook (Quarto, GitHub, Docker, 2i2c, Slack, GDrive)</a:t>
            </a:r>
            <a:endParaRPr>
              <a:solidFill>
                <a:schemeClr val="dk2"/>
              </a:solidFill>
              <a:latin typeface="PT Sans"/>
              <a:ea typeface="PT Sans"/>
              <a:cs typeface="PT Sans"/>
              <a:sym typeface="PT Sans"/>
            </a:endParaRPr>
          </a:p>
        </p:txBody>
      </p:sp>
      <p:sp>
        <p:nvSpPr>
          <p:cNvPr id="399" name="Google Shape;399;p41"/>
          <p:cNvSpPr txBox="1"/>
          <p:nvPr/>
        </p:nvSpPr>
        <p:spPr>
          <a:xfrm>
            <a:off x="2436400" y="3496150"/>
            <a:ext cx="4162800" cy="164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chemeClr val="dk2"/>
                </a:solidFill>
                <a:latin typeface="PT Sans"/>
                <a:ea typeface="PT Sans"/>
                <a:cs typeface="PT Sans"/>
                <a:sym typeface="PT Sans"/>
              </a:rPr>
              <a:t>Leverage common workflows, skills, tools</a:t>
            </a:r>
            <a:endParaRPr>
              <a:solidFill>
                <a:schemeClr val="dk2"/>
              </a:solidFill>
              <a:latin typeface="PT Sans"/>
              <a:ea typeface="PT Sans"/>
              <a:cs typeface="PT Sans"/>
              <a:sym typeface="PT Sans"/>
            </a:endParaRPr>
          </a:p>
          <a:p>
            <a:pPr indent="-317500" lvl="0" marL="457200" rtl="0" algn="l">
              <a:spcBef>
                <a:spcPts val="0"/>
              </a:spcBef>
              <a:spcAft>
                <a:spcPts val="0"/>
              </a:spcAft>
              <a:buClr>
                <a:schemeClr val="dk2"/>
              </a:buClr>
              <a:buSzPts val="1400"/>
              <a:buFont typeface="PT Sans"/>
              <a:buChar char="●"/>
            </a:pPr>
            <a:r>
              <a:rPr b="1" lang="en">
                <a:solidFill>
                  <a:schemeClr val="dk2"/>
                </a:solidFill>
                <a:latin typeface="PT Sans"/>
                <a:ea typeface="PT Sans"/>
                <a:cs typeface="PT Sans"/>
                <a:sym typeface="PT Sans"/>
              </a:rPr>
              <a:t>Reuse resources from open science communities </a:t>
            </a:r>
            <a:r>
              <a:rPr lang="en">
                <a:solidFill>
                  <a:schemeClr val="dk2"/>
                </a:solidFill>
                <a:latin typeface="PT Sans"/>
                <a:ea typeface="PT Sans"/>
                <a:cs typeface="PT Sans"/>
                <a:sym typeface="PT Sans"/>
              </a:rPr>
              <a:t>(Posit, RLadies, Pangeo) </a:t>
            </a:r>
            <a:r>
              <a:rPr b="1" lang="en">
                <a:solidFill>
                  <a:schemeClr val="dk2"/>
                </a:solidFill>
                <a:latin typeface="PT Sans"/>
                <a:ea typeface="PT Sans"/>
                <a:cs typeface="PT Sans"/>
                <a:sym typeface="PT Sans"/>
              </a:rPr>
              <a:t>and each other </a:t>
            </a:r>
            <a:r>
              <a:rPr lang="en">
                <a:solidFill>
                  <a:schemeClr val="dk2"/>
                </a:solidFill>
                <a:latin typeface="PT Sans"/>
                <a:ea typeface="PT Sans"/>
                <a:cs typeface="PT Sans"/>
                <a:sym typeface="PT Sans"/>
              </a:rPr>
              <a:t>(corn, earthaccess, cheatsheets)</a:t>
            </a:r>
            <a:endParaRPr>
              <a:solidFill>
                <a:schemeClr val="dk2"/>
              </a:solidFill>
              <a:latin typeface="PT Sans"/>
              <a:ea typeface="PT Sans"/>
              <a:cs typeface="PT Sans"/>
              <a:sym typeface="PT Sans"/>
            </a:endParaRPr>
          </a:p>
          <a:p>
            <a:pPr indent="-317500" lvl="0" marL="457200" rtl="0" algn="l">
              <a:spcBef>
                <a:spcPts val="0"/>
              </a:spcBef>
              <a:spcAft>
                <a:spcPts val="0"/>
              </a:spcAft>
              <a:buClr>
                <a:schemeClr val="dk2"/>
              </a:buClr>
              <a:buSzPts val="1400"/>
              <a:buFont typeface="PT Sans"/>
              <a:buChar char="●"/>
            </a:pPr>
            <a:r>
              <a:rPr b="1" lang="en">
                <a:solidFill>
                  <a:schemeClr val="dk2"/>
                </a:solidFill>
                <a:latin typeface="PT Sans"/>
                <a:ea typeface="PT Sans"/>
                <a:cs typeface="PT Sans"/>
                <a:sym typeface="PT Sans"/>
              </a:rPr>
              <a:t>Support communicating, dev’ing rapport</a:t>
            </a:r>
            <a:r>
              <a:rPr lang="en">
                <a:solidFill>
                  <a:schemeClr val="dk2"/>
                </a:solidFill>
                <a:latin typeface="PT Sans"/>
                <a:ea typeface="PT Sans"/>
                <a:cs typeface="PT Sans"/>
                <a:sym typeface="PT Sans"/>
              </a:rPr>
              <a:t> in giving and receiving feedback and not having to ask where things are or to reuse </a:t>
            </a:r>
            <a:endParaRPr>
              <a:solidFill>
                <a:schemeClr val="dk2"/>
              </a:solidFill>
              <a:latin typeface="PT Sans"/>
              <a:ea typeface="PT Sans"/>
              <a:cs typeface="PT Sans"/>
              <a:sym typeface="PT Sans"/>
            </a:endParaRPr>
          </a:p>
        </p:txBody>
      </p:sp>
      <p:sp>
        <p:nvSpPr>
          <p:cNvPr id="400" name="Google Shape;400;p41"/>
          <p:cNvSpPr txBox="1"/>
          <p:nvPr/>
        </p:nvSpPr>
        <p:spPr>
          <a:xfrm>
            <a:off x="2030325" y="-22200"/>
            <a:ext cx="4008300" cy="172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2"/>
                </a:solidFill>
                <a:latin typeface="PT Sans"/>
                <a:ea typeface="PT Sans"/>
                <a:cs typeface="PT Sans"/>
                <a:sym typeface="PT Sans"/>
              </a:rPr>
              <a:t>Create space and place </a:t>
            </a:r>
            <a:endParaRPr b="1" sz="1600">
              <a:solidFill>
                <a:schemeClr val="dk2"/>
              </a:solidFill>
              <a:latin typeface="PT Sans"/>
              <a:ea typeface="PT Sans"/>
              <a:cs typeface="PT Sans"/>
              <a:sym typeface="PT Sans"/>
            </a:endParaRPr>
          </a:p>
          <a:p>
            <a:pPr indent="-317500" lvl="0" marL="457200" rtl="0" algn="l">
              <a:spcBef>
                <a:spcPts val="0"/>
              </a:spcBef>
              <a:spcAft>
                <a:spcPts val="0"/>
              </a:spcAft>
              <a:buClr>
                <a:schemeClr val="dk2"/>
              </a:buClr>
              <a:buSzPts val="1400"/>
              <a:buFont typeface="PT Sans"/>
              <a:buChar char="●"/>
            </a:pPr>
            <a:r>
              <a:rPr b="1" lang="en">
                <a:solidFill>
                  <a:schemeClr val="dk2"/>
                </a:solidFill>
                <a:latin typeface="PT Sans"/>
                <a:ea typeface="PT Sans"/>
                <a:cs typeface="PT Sans"/>
                <a:sym typeface="PT Sans"/>
              </a:rPr>
              <a:t>Scaffolding &amp; facilitation:</a:t>
            </a:r>
            <a:r>
              <a:rPr lang="en">
                <a:solidFill>
                  <a:schemeClr val="dk2"/>
                </a:solidFill>
                <a:latin typeface="PT Sans"/>
                <a:ea typeface="PT Sans"/>
                <a:cs typeface="PT Sans"/>
                <a:sym typeface="PT Sans"/>
              </a:rPr>
              <a:t> regular meetings (Cohort Calls, Coworking, Clinics, Hackdays)</a:t>
            </a:r>
            <a:endParaRPr>
              <a:solidFill>
                <a:schemeClr val="dk2"/>
              </a:solidFill>
              <a:latin typeface="PT Sans"/>
              <a:ea typeface="PT Sans"/>
              <a:cs typeface="PT Sans"/>
              <a:sym typeface="PT Sans"/>
            </a:endParaRPr>
          </a:p>
          <a:p>
            <a:pPr indent="-317500" lvl="0" marL="457200" rtl="0" algn="l">
              <a:spcBef>
                <a:spcPts val="0"/>
              </a:spcBef>
              <a:spcAft>
                <a:spcPts val="0"/>
              </a:spcAft>
              <a:buClr>
                <a:schemeClr val="dk2"/>
              </a:buClr>
              <a:buSzPts val="1400"/>
              <a:buFont typeface="PT Sans"/>
              <a:buChar char="●"/>
            </a:pPr>
            <a:r>
              <a:rPr b="1" lang="en">
                <a:solidFill>
                  <a:schemeClr val="dk2"/>
                </a:solidFill>
                <a:latin typeface="PT Sans"/>
                <a:ea typeface="PT Sans"/>
                <a:cs typeface="PT Sans"/>
                <a:sym typeface="PT Sans"/>
              </a:rPr>
              <a:t>Manage software</a:t>
            </a:r>
            <a:r>
              <a:rPr lang="en">
                <a:solidFill>
                  <a:schemeClr val="dk2"/>
                </a:solidFill>
                <a:latin typeface="PT Sans"/>
                <a:ea typeface="PT Sans"/>
                <a:cs typeface="PT Sans"/>
                <a:sym typeface="PT Sans"/>
              </a:rPr>
              <a:t>: Google Drive, Slack, GitHub Org, 2i2c JupyterHub, AWS Credits (remove Cloud cost), Quarto &amp; notebooks</a:t>
            </a:r>
            <a:endParaRPr>
              <a:solidFill>
                <a:schemeClr val="dk2"/>
              </a:solidFill>
              <a:latin typeface="PT Sans"/>
              <a:ea typeface="PT Sans"/>
              <a:cs typeface="PT Sans"/>
              <a:sym typeface="PT Sans"/>
            </a:endParaRPr>
          </a:p>
          <a:p>
            <a:pPr indent="-317500" lvl="0" marL="457200" rtl="0" algn="l">
              <a:spcBef>
                <a:spcPts val="0"/>
              </a:spcBef>
              <a:spcAft>
                <a:spcPts val="0"/>
              </a:spcAft>
              <a:buClr>
                <a:schemeClr val="dk2"/>
              </a:buClr>
              <a:buSzPts val="1400"/>
              <a:buFont typeface="PT Sans"/>
              <a:buChar char="●"/>
            </a:pPr>
            <a:r>
              <a:rPr b="1" lang="en">
                <a:solidFill>
                  <a:schemeClr val="dk2"/>
                </a:solidFill>
                <a:latin typeface="PT Sans"/>
                <a:ea typeface="PT Sans"/>
                <a:cs typeface="PT Sans"/>
                <a:sym typeface="PT Sans"/>
              </a:rPr>
              <a:t>Time as part of their jobs</a:t>
            </a:r>
            <a:endParaRPr b="1">
              <a:solidFill>
                <a:schemeClr val="dk2"/>
              </a:solidFill>
              <a:latin typeface="PT Sans"/>
              <a:ea typeface="PT Sans"/>
              <a:cs typeface="PT Sans"/>
              <a:sym typeface="PT Sans"/>
            </a:endParaRPr>
          </a:p>
        </p:txBody>
      </p:sp>
      <p:sp>
        <p:nvSpPr>
          <p:cNvPr id="401" name="Google Shape;401;p41"/>
          <p:cNvSpPr txBox="1"/>
          <p:nvPr/>
        </p:nvSpPr>
        <p:spPr>
          <a:xfrm>
            <a:off x="7226700" y="4815027"/>
            <a:ext cx="20964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u="sng">
                <a:solidFill>
                  <a:srgbClr val="45818E"/>
                </a:solidFill>
                <a:latin typeface="PT Sans"/>
                <a:ea typeface="PT Sans"/>
                <a:cs typeface="PT Sans"/>
                <a:sym typeface="PT Sans"/>
                <a:hlinkClick r:id="rId3">
                  <a:extLst>
                    <a:ext uri="{A12FA001-AC4F-418D-AE19-62706E023703}">
                      <ahyp:hlinkClr val="tx"/>
                    </a:ext>
                  </a:extLst>
                </a:hlinkClick>
              </a:rPr>
              <a:t>Robinson &amp; Lowndes 2022</a:t>
            </a:r>
            <a:endParaRPr sz="1200">
              <a:solidFill>
                <a:srgbClr val="45818E"/>
              </a:solidFill>
            </a:endParaRPr>
          </a:p>
        </p:txBody>
      </p:sp>
      <p:sp>
        <p:nvSpPr>
          <p:cNvPr id="402" name="Google Shape;402;p41"/>
          <p:cNvSpPr txBox="1"/>
          <p:nvPr/>
        </p:nvSpPr>
        <p:spPr>
          <a:xfrm>
            <a:off x="6032825" y="130625"/>
            <a:ext cx="3035100" cy="237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2"/>
                </a:solidFill>
                <a:latin typeface="PT Sans"/>
                <a:ea typeface="PT Sans"/>
                <a:cs typeface="PT Sans"/>
                <a:sym typeface="PT Sans"/>
              </a:rPr>
              <a:t>Invest in learning and trust </a:t>
            </a:r>
            <a:endParaRPr b="1" sz="1600">
              <a:solidFill>
                <a:schemeClr val="dk2"/>
              </a:solidFill>
              <a:latin typeface="PT Sans"/>
              <a:ea typeface="PT Sans"/>
              <a:cs typeface="PT Sans"/>
              <a:sym typeface="PT Sans"/>
            </a:endParaRPr>
          </a:p>
          <a:p>
            <a:pPr indent="-317500" lvl="0" marL="457200" rtl="0" algn="l">
              <a:spcBef>
                <a:spcPts val="0"/>
              </a:spcBef>
              <a:spcAft>
                <a:spcPts val="0"/>
              </a:spcAft>
              <a:buClr>
                <a:schemeClr val="dk2"/>
              </a:buClr>
              <a:buSzPts val="1400"/>
              <a:buFont typeface="PT Sans"/>
              <a:buChar char="●"/>
            </a:pPr>
            <a:r>
              <a:rPr b="1" lang="en">
                <a:solidFill>
                  <a:schemeClr val="dk2"/>
                </a:solidFill>
                <a:latin typeface="PT Sans"/>
                <a:ea typeface="PT Sans"/>
                <a:cs typeface="PT Sans"/>
                <a:sym typeface="PT Sans"/>
              </a:rPr>
              <a:t>Role-modeling</a:t>
            </a:r>
            <a:r>
              <a:rPr lang="en">
                <a:solidFill>
                  <a:schemeClr val="dk2"/>
                </a:solidFill>
                <a:latin typeface="PT Sans"/>
                <a:ea typeface="PT Sans"/>
                <a:cs typeface="PT Sans"/>
                <a:sym typeface="PT Sans"/>
              </a:rPr>
              <a:t> to build trust, growth mindset &amp; psych safety via live notes, screensharing, making mistakes, sharing early</a:t>
            </a:r>
            <a:endParaRPr>
              <a:solidFill>
                <a:schemeClr val="dk2"/>
              </a:solidFill>
              <a:latin typeface="PT Sans"/>
              <a:ea typeface="PT Sans"/>
              <a:cs typeface="PT Sans"/>
              <a:sym typeface="PT Sans"/>
            </a:endParaRPr>
          </a:p>
          <a:p>
            <a:pPr indent="-317500" lvl="0" marL="457200" rtl="0" algn="l">
              <a:spcBef>
                <a:spcPts val="0"/>
              </a:spcBef>
              <a:spcAft>
                <a:spcPts val="0"/>
              </a:spcAft>
              <a:buClr>
                <a:schemeClr val="dk2"/>
              </a:buClr>
              <a:buSzPts val="1400"/>
              <a:buFont typeface="PT Sans"/>
              <a:buChar char="●"/>
            </a:pPr>
            <a:r>
              <a:rPr b="1" lang="en">
                <a:solidFill>
                  <a:schemeClr val="dk2"/>
                </a:solidFill>
                <a:latin typeface="PT Sans"/>
                <a:ea typeface="PT Sans"/>
                <a:cs typeface="PT Sans"/>
                <a:sym typeface="PT Sans"/>
              </a:rPr>
              <a:t>Teach &amp; learn technical collab skills</a:t>
            </a:r>
            <a:r>
              <a:rPr lang="en">
                <a:solidFill>
                  <a:schemeClr val="dk2"/>
                </a:solidFill>
                <a:latin typeface="PT Sans"/>
                <a:ea typeface="PT Sans"/>
                <a:cs typeface="PT Sans"/>
                <a:sym typeface="PT Sans"/>
              </a:rPr>
              <a:t> w/ GitHub, 2i2c JupyterHub, Quarto, etc</a:t>
            </a:r>
            <a:endParaRPr>
              <a:solidFill>
                <a:schemeClr val="dk2"/>
              </a:solidFill>
              <a:latin typeface="PT Sans"/>
              <a:ea typeface="PT Sans"/>
              <a:cs typeface="PT Sans"/>
              <a:sym typeface="PT Sans"/>
            </a:endParaRPr>
          </a:p>
          <a:p>
            <a:pPr indent="-317500" lvl="0" marL="457200" rtl="0" algn="l">
              <a:spcBef>
                <a:spcPts val="0"/>
              </a:spcBef>
              <a:spcAft>
                <a:spcPts val="0"/>
              </a:spcAft>
              <a:buClr>
                <a:schemeClr val="dk2"/>
              </a:buClr>
              <a:buSzPts val="1400"/>
              <a:buFont typeface="PT Sans"/>
              <a:buChar char="●"/>
            </a:pPr>
            <a:r>
              <a:rPr b="1" lang="en">
                <a:solidFill>
                  <a:schemeClr val="dk2"/>
                </a:solidFill>
                <a:latin typeface="PT Sans"/>
                <a:ea typeface="PT Sans"/>
                <a:cs typeface="PT Sans"/>
                <a:sym typeface="PT Sans"/>
              </a:rPr>
              <a:t>Teaching &amp; mentoring skills</a:t>
            </a:r>
            <a:r>
              <a:rPr lang="en">
                <a:solidFill>
                  <a:schemeClr val="dk2"/>
                </a:solidFill>
                <a:latin typeface="PT Sans"/>
                <a:ea typeface="PT Sans"/>
                <a:cs typeface="PT Sans"/>
                <a:sym typeface="PT Sans"/>
              </a:rPr>
              <a:t> w/ Carpentries, coaching</a:t>
            </a:r>
            <a:endParaRPr>
              <a:solidFill>
                <a:schemeClr val="dk2"/>
              </a:solidFill>
              <a:latin typeface="PT Sans"/>
              <a:ea typeface="PT Sans"/>
              <a:cs typeface="PT Sans"/>
              <a:sym typeface="PT Sans"/>
            </a:endParaRPr>
          </a:p>
        </p:txBody>
      </p:sp>
      <p:cxnSp>
        <p:nvCxnSpPr>
          <p:cNvPr id="403" name="Google Shape;403;p41"/>
          <p:cNvCxnSpPr/>
          <p:nvPr/>
        </p:nvCxnSpPr>
        <p:spPr>
          <a:xfrm flipH="1" rot="10800000">
            <a:off x="3828175" y="1701588"/>
            <a:ext cx="582000" cy="376500"/>
          </a:xfrm>
          <a:prstGeom prst="straightConnector1">
            <a:avLst/>
          </a:prstGeom>
          <a:noFill/>
          <a:ln cap="flat" cmpd="sng" w="9525">
            <a:solidFill>
              <a:schemeClr val="dk2"/>
            </a:solidFill>
            <a:prstDash val="solid"/>
            <a:round/>
            <a:headEnd len="med" w="med" type="none"/>
            <a:tailEnd len="med" w="med" type="triangle"/>
          </a:ln>
        </p:spPr>
      </p:cxnSp>
      <p:cxnSp>
        <p:nvCxnSpPr>
          <p:cNvPr id="404" name="Google Shape;404;p41"/>
          <p:cNvCxnSpPr/>
          <p:nvPr/>
        </p:nvCxnSpPr>
        <p:spPr>
          <a:xfrm>
            <a:off x="4759225" y="1744050"/>
            <a:ext cx="606000" cy="359700"/>
          </a:xfrm>
          <a:prstGeom prst="straightConnector1">
            <a:avLst/>
          </a:prstGeom>
          <a:noFill/>
          <a:ln cap="flat" cmpd="sng" w="9525">
            <a:solidFill>
              <a:schemeClr val="dk2"/>
            </a:solidFill>
            <a:prstDash val="solid"/>
            <a:round/>
            <a:headEnd len="med" w="med" type="none"/>
            <a:tailEnd len="med" w="med" type="triangle"/>
          </a:ln>
        </p:spPr>
      </p:cxnSp>
      <p:cxnSp>
        <p:nvCxnSpPr>
          <p:cNvPr id="405" name="Google Shape;405;p41"/>
          <p:cNvCxnSpPr/>
          <p:nvPr/>
        </p:nvCxnSpPr>
        <p:spPr>
          <a:xfrm>
            <a:off x="5399700" y="2305700"/>
            <a:ext cx="9900" cy="709500"/>
          </a:xfrm>
          <a:prstGeom prst="straightConnector1">
            <a:avLst/>
          </a:prstGeom>
          <a:noFill/>
          <a:ln cap="flat" cmpd="sng" w="9525">
            <a:solidFill>
              <a:schemeClr val="dk2"/>
            </a:solidFill>
            <a:prstDash val="solid"/>
            <a:round/>
            <a:headEnd len="med" w="med" type="none"/>
            <a:tailEnd len="med" w="med" type="triangle"/>
          </a:ln>
        </p:spPr>
      </p:cxnSp>
      <p:cxnSp>
        <p:nvCxnSpPr>
          <p:cNvPr id="406" name="Google Shape;406;p41"/>
          <p:cNvCxnSpPr/>
          <p:nvPr/>
        </p:nvCxnSpPr>
        <p:spPr>
          <a:xfrm flipH="1">
            <a:off x="4641175" y="3136325"/>
            <a:ext cx="650400" cy="385200"/>
          </a:xfrm>
          <a:prstGeom prst="straightConnector1">
            <a:avLst/>
          </a:prstGeom>
          <a:noFill/>
          <a:ln cap="flat" cmpd="sng" w="9525">
            <a:solidFill>
              <a:schemeClr val="dk2"/>
            </a:solidFill>
            <a:prstDash val="solid"/>
            <a:round/>
            <a:headEnd len="med" w="med" type="none"/>
            <a:tailEnd len="med" w="med" type="triangle"/>
          </a:ln>
        </p:spPr>
      </p:cxnSp>
      <p:cxnSp>
        <p:nvCxnSpPr>
          <p:cNvPr id="407" name="Google Shape;407;p41"/>
          <p:cNvCxnSpPr/>
          <p:nvPr/>
        </p:nvCxnSpPr>
        <p:spPr>
          <a:xfrm rot="10800000">
            <a:off x="3729975" y="3130325"/>
            <a:ext cx="635100" cy="397200"/>
          </a:xfrm>
          <a:prstGeom prst="straightConnector1">
            <a:avLst/>
          </a:prstGeom>
          <a:noFill/>
          <a:ln cap="flat" cmpd="sng" w="9525">
            <a:solidFill>
              <a:schemeClr val="dk2"/>
            </a:solidFill>
            <a:prstDash val="solid"/>
            <a:round/>
            <a:headEnd len="med" w="med" type="none"/>
            <a:tailEnd len="med" w="med" type="triangle"/>
          </a:ln>
        </p:spPr>
      </p:cxnSp>
      <p:cxnSp>
        <p:nvCxnSpPr>
          <p:cNvPr id="408" name="Google Shape;408;p41"/>
          <p:cNvCxnSpPr/>
          <p:nvPr/>
        </p:nvCxnSpPr>
        <p:spPr>
          <a:xfrm rot="10800000">
            <a:off x="3688900" y="2278025"/>
            <a:ext cx="0" cy="695100"/>
          </a:xfrm>
          <a:prstGeom prst="straightConnector1">
            <a:avLst/>
          </a:prstGeom>
          <a:noFill/>
          <a:ln cap="flat" cmpd="sng" w="9525">
            <a:solidFill>
              <a:schemeClr val="dk2"/>
            </a:solidFill>
            <a:prstDash val="solid"/>
            <a:round/>
            <a:headEnd len="med" w="med" type="none"/>
            <a:tailEnd len="med" w="med" type="triangle"/>
          </a:ln>
        </p:spPr>
      </p:cxnSp>
      <p:sp>
        <p:nvSpPr>
          <p:cNvPr id="409" name="Google Shape;409;p41"/>
          <p:cNvSpPr txBox="1"/>
          <p:nvPr/>
        </p:nvSpPr>
        <p:spPr>
          <a:xfrm>
            <a:off x="399050" y="1275000"/>
            <a:ext cx="2549400" cy="1077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dk2"/>
                </a:solidFill>
                <a:latin typeface="PT Sans"/>
                <a:ea typeface="PT Sans"/>
                <a:cs typeface="PT Sans"/>
                <a:sym typeface="PT Sans"/>
              </a:rPr>
              <a:t>Welcome </a:t>
            </a:r>
            <a:endParaRPr b="1" sz="1600">
              <a:solidFill>
                <a:schemeClr val="dk2"/>
              </a:solidFill>
              <a:latin typeface="PT Sans"/>
              <a:ea typeface="PT Sans"/>
              <a:cs typeface="PT Sans"/>
              <a:sym typeface="PT Sans"/>
            </a:endParaRPr>
          </a:p>
          <a:p>
            <a:pPr indent="-317500" lvl="0" marL="457200" rtl="0" algn="l">
              <a:spcBef>
                <a:spcPts val="0"/>
              </a:spcBef>
              <a:spcAft>
                <a:spcPts val="0"/>
              </a:spcAft>
              <a:buClr>
                <a:schemeClr val="dk2"/>
              </a:buClr>
              <a:buSzPts val="1400"/>
              <a:buFont typeface="PT Sans"/>
              <a:buChar char="●"/>
            </a:pPr>
            <a:r>
              <a:rPr b="1" lang="en">
                <a:solidFill>
                  <a:schemeClr val="dk2"/>
                </a:solidFill>
                <a:latin typeface="PT Sans"/>
                <a:ea typeface="PT Sans"/>
                <a:cs typeface="PT Sans"/>
                <a:sym typeface="PT Sans"/>
              </a:rPr>
              <a:t>ESDSWG invite</a:t>
            </a:r>
            <a:endParaRPr b="1">
              <a:solidFill>
                <a:schemeClr val="dk2"/>
              </a:solidFill>
              <a:latin typeface="PT Sans"/>
              <a:ea typeface="PT Sans"/>
              <a:cs typeface="PT Sans"/>
              <a:sym typeface="PT Sans"/>
            </a:endParaRPr>
          </a:p>
          <a:p>
            <a:pPr indent="-317500" lvl="0" marL="457200" rtl="0" algn="l">
              <a:spcBef>
                <a:spcPts val="0"/>
              </a:spcBef>
              <a:spcAft>
                <a:spcPts val="0"/>
              </a:spcAft>
              <a:buClr>
                <a:schemeClr val="dk2"/>
              </a:buClr>
              <a:buSzPts val="1400"/>
              <a:buFont typeface="PT Sans"/>
              <a:buChar char="●"/>
            </a:pPr>
            <a:r>
              <a:rPr b="1" lang="en">
                <a:solidFill>
                  <a:schemeClr val="dk2"/>
                </a:solidFill>
                <a:latin typeface="PT Sans"/>
                <a:ea typeface="PT Sans"/>
                <a:cs typeface="PT Sans"/>
                <a:sym typeface="PT Sans"/>
              </a:rPr>
              <a:t>Nomination form</a:t>
            </a:r>
            <a:r>
              <a:rPr lang="en">
                <a:solidFill>
                  <a:schemeClr val="dk2"/>
                </a:solidFill>
                <a:latin typeface="PT Sans"/>
                <a:ea typeface="PT Sans"/>
                <a:cs typeface="PT Sans"/>
                <a:sym typeface="PT Sans"/>
              </a:rPr>
              <a:t>; opt-in; sign up as pairs or trios</a:t>
            </a:r>
            <a:endParaRPr>
              <a:solidFill>
                <a:schemeClr val="dk2"/>
              </a:solidFill>
              <a:latin typeface="PT Sans"/>
              <a:ea typeface="PT Sans"/>
              <a:cs typeface="PT Sans"/>
              <a:sym typeface="PT Sans"/>
            </a:endParaRPr>
          </a:p>
        </p:txBody>
      </p:sp>
      <p:sp>
        <p:nvSpPr>
          <p:cNvPr id="410" name="Google Shape;410;p41"/>
          <p:cNvSpPr txBox="1"/>
          <p:nvPr/>
        </p:nvSpPr>
        <p:spPr>
          <a:xfrm>
            <a:off x="7595400" y="2499125"/>
            <a:ext cx="1359000" cy="631200"/>
          </a:xfrm>
          <a:prstGeom prst="rect">
            <a:avLst/>
          </a:prstGeom>
          <a:noFill/>
          <a:ln cap="flat" cmpd="sng" w="38100">
            <a:solidFill>
              <a:srgbClr val="45818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900" u="sng">
                <a:solidFill>
                  <a:srgbClr val="45818E"/>
                </a:solidFill>
                <a:latin typeface="PT Sans"/>
                <a:ea typeface="PT Sans"/>
                <a:cs typeface="PT Sans"/>
                <a:sym typeface="PT Sans"/>
              </a:rPr>
              <a:t>Empower</a:t>
            </a:r>
            <a:endParaRPr b="1" sz="1900" u="sng">
              <a:solidFill>
                <a:srgbClr val="45818E"/>
              </a:solidFill>
              <a:latin typeface="PT Sans"/>
              <a:ea typeface="PT Sans"/>
              <a:cs typeface="PT Sans"/>
              <a:sym typeface="PT Sans"/>
            </a:endParaRPr>
          </a:p>
          <a:p>
            <a:pPr indent="0" lvl="0" marL="0" rtl="0" algn="l">
              <a:spcBef>
                <a:spcPts val="0"/>
              </a:spcBef>
              <a:spcAft>
                <a:spcPts val="0"/>
              </a:spcAft>
              <a:buNone/>
            </a:pPr>
            <a:r>
              <a:rPr b="1" lang="en" sz="1300">
                <a:solidFill>
                  <a:srgbClr val="45818E"/>
                </a:solidFill>
                <a:latin typeface="PT Sans"/>
                <a:ea typeface="PT Sans"/>
                <a:cs typeface="PT Sans"/>
                <a:sym typeface="PT Sans"/>
              </a:rPr>
              <a:t>Learning culture</a:t>
            </a:r>
            <a:endParaRPr b="1" sz="1300">
              <a:solidFill>
                <a:srgbClr val="45818E"/>
              </a:solidFill>
              <a:latin typeface="PT Sans"/>
              <a:ea typeface="PT Sans"/>
              <a:cs typeface="PT Sans"/>
              <a:sym typeface="PT Sans"/>
            </a:endParaRPr>
          </a:p>
        </p:txBody>
      </p:sp>
      <p:sp>
        <p:nvSpPr>
          <p:cNvPr id="411" name="Google Shape;411;p41"/>
          <p:cNvSpPr txBox="1"/>
          <p:nvPr/>
        </p:nvSpPr>
        <p:spPr>
          <a:xfrm>
            <a:off x="241125" y="232025"/>
            <a:ext cx="1648500" cy="662400"/>
          </a:xfrm>
          <a:prstGeom prst="rect">
            <a:avLst/>
          </a:prstGeom>
          <a:noFill/>
          <a:ln cap="flat" cmpd="sng" w="38100">
            <a:solidFill>
              <a:srgbClr val="45818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2100" u="sng">
                <a:solidFill>
                  <a:srgbClr val="45818E"/>
                </a:solidFill>
                <a:latin typeface="PT Sans"/>
                <a:ea typeface="PT Sans"/>
                <a:cs typeface="PT Sans"/>
                <a:sym typeface="PT Sans"/>
              </a:rPr>
              <a:t>Engage</a:t>
            </a:r>
            <a:r>
              <a:rPr b="1" lang="en" sz="2100">
                <a:solidFill>
                  <a:srgbClr val="45818E"/>
                </a:solidFill>
                <a:latin typeface="PT Sans"/>
                <a:ea typeface="PT Sans"/>
                <a:cs typeface="PT Sans"/>
                <a:sym typeface="PT Sans"/>
              </a:rPr>
              <a:t> </a:t>
            </a:r>
            <a:endParaRPr b="1" sz="2100">
              <a:solidFill>
                <a:srgbClr val="45818E"/>
              </a:solidFill>
              <a:latin typeface="PT Sans"/>
              <a:ea typeface="PT Sans"/>
              <a:cs typeface="PT Sans"/>
              <a:sym typeface="PT Sans"/>
            </a:endParaRPr>
          </a:p>
          <a:p>
            <a:pPr indent="0" lvl="0" marL="0" rtl="0" algn="l">
              <a:spcBef>
                <a:spcPts val="0"/>
              </a:spcBef>
              <a:spcAft>
                <a:spcPts val="0"/>
              </a:spcAft>
              <a:buNone/>
            </a:pPr>
            <a:r>
              <a:rPr b="1" lang="en" sz="1300">
                <a:solidFill>
                  <a:srgbClr val="45818E"/>
                </a:solidFill>
                <a:latin typeface="PT Sans"/>
                <a:ea typeface="PT Sans"/>
                <a:cs typeface="PT Sans"/>
                <a:sym typeface="PT Sans"/>
              </a:rPr>
              <a:t>A Future Us mindset</a:t>
            </a:r>
            <a:endParaRPr b="1" sz="1700">
              <a:solidFill>
                <a:srgbClr val="595959"/>
              </a:solidFill>
              <a:latin typeface="PT Sans"/>
              <a:ea typeface="PT Sans"/>
              <a:cs typeface="PT Sans"/>
              <a:sym typeface="PT Sans"/>
            </a:endParaRPr>
          </a:p>
        </p:txBody>
      </p:sp>
      <p:sp>
        <p:nvSpPr>
          <p:cNvPr id="412" name="Google Shape;412;p41"/>
          <p:cNvSpPr txBox="1"/>
          <p:nvPr/>
        </p:nvSpPr>
        <p:spPr>
          <a:xfrm>
            <a:off x="369050" y="4334350"/>
            <a:ext cx="1193700" cy="662400"/>
          </a:xfrm>
          <a:prstGeom prst="rect">
            <a:avLst/>
          </a:prstGeom>
          <a:noFill/>
          <a:ln cap="flat" cmpd="sng" w="38100">
            <a:solidFill>
              <a:srgbClr val="45818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900" u="sng">
                <a:solidFill>
                  <a:srgbClr val="45818E"/>
                </a:solidFill>
                <a:latin typeface="PT Sans"/>
                <a:ea typeface="PT Sans"/>
                <a:cs typeface="PT Sans"/>
                <a:sym typeface="PT Sans"/>
              </a:rPr>
              <a:t>Amplify</a:t>
            </a:r>
            <a:r>
              <a:rPr b="1" lang="en" sz="1900">
                <a:solidFill>
                  <a:srgbClr val="45818E"/>
                </a:solidFill>
                <a:latin typeface="PT Sans"/>
                <a:ea typeface="PT Sans"/>
                <a:cs typeface="PT Sans"/>
                <a:sym typeface="PT Sans"/>
              </a:rPr>
              <a:t> </a:t>
            </a:r>
            <a:endParaRPr b="1" sz="1900">
              <a:solidFill>
                <a:srgbClr val="45818E"/>
              </a:solidFill>
              <a:latin typeface="PT Sans"/>
              <a:ea typeface="PT Sans"/>
              <a:cs typeface="PT Sans"/>
              <a:sym typeface="PT Sans"/>
            </a:endParaRPr>
          </a:p>
          <a:p>
            <a:pPr indent="0" lvl="0" marL="0" rtl="0" algn="l">
              <a:spcBef>
                <a:spcPts val="0"/>
              </a:spcBef>
              <a:spcAft>
                <a:spcPts val="0"/>
              </a:spcAft>
              <a:buNone/>
            </a:pPr>
            <a:r>
              <a:rPr b="1" lang="en">
                <a:solidFill>
                  <a:srgbClr val="45818E"/>
                </a:solidFill>
                <a:latin typeface="PT Sans"/>
                <a:ea typeface="PT Sans"/>
                <a:cs typeface="PT Sans"/>
                <a:sym typeface="PT Sans"/>
              </a:rPr>
              <a:t>Open leaders </a:t>
            </a:r>
            <a:endParaRPr b="1" sz="1600">
              <a:solidFill>
                <a:srgbClr val="595959"/>
              </a:solidFill>
              <a:latin typeface="PT Sans"/>
              <a:ea typeface="PT Sans"/>
              <a:cs typeface="PT Sans"/>
              <a:sym typeface="PT Sans"/>
            </a:endParaRPr>
          </a:p>
        </p:txBody>
      </p:sp>
      <p:pic>
        <p:nvPicPr>
          <p:cNvPr id="413" name="Google Shape;413;p41"/>
          <p:cNvPicPr preferRelativeResize="0"/>
          <p:nvPr/>
        </p:nvPicPr>
        <p:blipFill>
          <a:blip r:embed="rId4">
            <a:alphaModFix/>
          </a:blip>
          <a:stretch>
            <a:fillRect/>
          </a:stretch>
        </p:blipFill>
        <p:spPr>
          <a:xfrm>
            <a:off x="4158716" y="2521915"/>
            <a:ext cx="754772" cy="754772"/>
          </a:xfrm>
          <a:prstGeom prst="rect">
            <a:avLst/>
          </a:prstGeom>
          <a:noFill/>
          <a:ln>
            <a:noFill/>
          </a:ln>
        </p:spPr>
      </p:pic>
      <p:pic>
        <p:nvPicPr>
          <p:cNvPr id="414" name="Google Shape;414;p41"/>
          <p:cNvPicPr preferRelativeResize="0"/>
          <p:nvPr/>
        </p:nvPicPr>
        <p:blipFill>
          <a:blip r:embed="rId5">
            <a:alphaModFix/>
          </a:blip>
          <a:stretch>
            <a:fillRect/>
          </a:stretch>
        </p:blipFill>
        <p:spPr>
          <a:xfrm>
            <a:off x="4583416" y="2073463"/>
            <a:ext cx="518672" cy="578488"/>
          </a:xfrm>
          <a:prstGeom prst="rect">
            <a:avLst/>
          </a:prstGeom>
          <a:noFill/>
          <a:ln>
            <a:noFill/>
          </a:ln>
        </p:spPr>
      </p:pic>
      <p:pic>
        <p:nvPicPr>
          <p:cNvPr id="415" name="Google Shape;415;p41"/>
          <p:cNvPicPr preferRelativeResize="0"/>
          <p:nvPr/>
        </p:nvPicPr>
        <p:blipFill rotWithShape="1">
          <a:blip r:embed="rId6">
            <a:alphaModFix/>
          </a:blip>
          <a:srcRect b="9495" l="0" r="0" t="10440"/>
          <a:stretch/>
        </p:blipFill>
        <p:spPr>
          <a:xfrm>
            <a:off x="3879188" y="2105341"/>
            <a:ext cx="754773" cy="578490"/>
          </a:xfrm>
          <a:prstGeom prst="rect">
            <a:avLst/>
          </a:prstGeom>
          <a:noFill/>
          <a:ln>
            <a:noFill/>
          </a:ln>
        </p:spPr>
      </p:pic>
      <p:sp>
        <p:nvSpPr>
          <p:cNvPr id="416" name="Google Shape;416;p41"/>
          <p:cNvSpPr txBox="1"/>
          <p:nvPr/>
        </p:nvSpPr>
        <p:spPr>
          <a:xfrm>
            <a:off x="3926500" y="3087575"/>
            <a:ext cx="11826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PT Sans"/>
                <a:ea typeface="PT Sans"/>
                <a:cs typeface="PT Sans"/>
                <a:sym typeface="PT Sans"/>
              </a:rPr>
              <a:t>Flywheel   </a:t>
            </a:r>
            <a:endParaRPr>
              <a:latin typeface="PT Sans"/>
              <a:ea typeface="PT Sans"/>
              <a:cs typeface="PT Sans"/>
              <a:sym typeface="PT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 name="Shape 420"/>
        <p:cNvGrpSpPr/>
        <p:nvPr/>
      </p:nvGrpSpPr>
      <p:grpSpPr>
        <a:xfrm>
          <a:off x="0" y="0"/>
          <a:ext cx="0" cy="0"/>
          <a:chOff x="0" y="0"/>
          <a:chExt cx="0" cy="0"/>
        </a:xfrm>
      </p:grpSpPr>
      <p:sp>
        <p:nvSpPr>
          <p:cNvPr id="421" name="Google Shape;421;p4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422" name="Google Shape;422;p42"/>
          <p:cNvPicPr preferRelativeResize="0"/>
          <p:nvPr/>
        </p:nvPicPr>
        <p:blipFill>
          <a:blip r:embed="rId3">
            <a:alphaModFix/>
          </a:blip>
          <a:stretch>
            <a:fillRect/>
          </a:stretch>
        </p:blipFill>
        <p:spPr>
          <a:xfrm>
            <a:off x="152400" y="1798500"/>
            <a:ext cx="8839199" cy="219153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pic>
        <p:nvPicPr>
          <p:cNvPr descr="Illustration of a grassy field by an ocean, there’s a river that meanders from the midground to the background on the right hand side. There are mountains in the background. The Openscapes hex logo is in the top left hand corner. In the foreground there are many animals: hermit crab working alone on a laptop, a sad rabbit on a laptop under a raincloud, a frustrated skunk on a laptop under a raincloud. Just over a bush is another group of animals: a fox with a welcome sign stands with a hedgehog holding map brochures In front of a larger park map. The fox and hedgehog are in front of a group of animals: a heron, a squirrel, a mouse holding a notebook, a raccoon, a snake, and a quail. In the midground, there’s a turtle, deer, owl and beaver by the river that has stepping stone rocks across. A roadrunner, lizard, blue bird, and rabbit, are walking down a path together, one of the other paths is blocked by a log. There’s a rowboat on the edge of the water. In the background, a duck, turtle, red squirrel, fox, and raven are walking single file over a wooden bridge that crosses the river. Most of the animals have coloured bandanas tied around their necks and a few are wearing hats. Up in the sky, there’s a satellite. " id="104" name="Google Shape;104;p23" title="Openscapes Champions Open Science Pathways"/>
          <p:cNvPicPr preferRelativeResize="0"/>
          <p:nvPr/>
        </p:nvPicPr>
        <p:blipFill>
          <a:blip r:embed="rId3">
            <a:alphaModFix/>
          </a:blip>
          <a:stretch>
            <a:fillRect/>
          </a:stretch>
        </p:blipFill>
        <p:spPr>
          <a:xfrm>
            <a:off x="713425" y="0"/>
            <a:ext cx="7717156" cy="5143501"/>
          </a:xfrm>
          <a:prstGeom prst="rect">
            <a:avLst/>
          </a:prstGeom>
          <a:noFill/>
          <a:ln>
            <a:noFill/>
          </a:ln>
        </p:spPr>
      </p:pic>
      <p:sp>
        <p:nvSpPr>
          <p:cNvPr id="105" name="Google Shape;105;p23"/>
          <p:cNvSpPr txBox="1"/>
          <p:nvPr/>
        </p:nvSpPr>
        <p:spPr>
          <a:xfrm>
            <a:off x="0" y="10025"/>
            <a:ext cx="2828400" cy="1855200"/>
          </a:xfrm>
          <a:prstGeom prst="rect">
            <a:avLst/>
          </a:prstGeom>
          <a:solidFill>
            <a:srgbClr val="FFFFFF"/>
          </a:solidFill>
          <a:ln cap="flat" cmpd="sng" w="19050">
            <a:solidFill>
              <a:srgbClr val="45818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800">
                <a:solidFill>
                  <a:srgbClr val="45818E"/>
                </a:solidFill>
                <a:latin typeface="PT Sans"/>
                <a:ea typeface="PT Sans"/>
                <a:cs typeface="PT Sans"/>
                <a:sym typeface="PT Sans"/>
              </a:rPr>
              <a:t>Openscapes</a:t>
            </a:r>
            <a:r>
              <a:rPr b="1" lang="en" sz="1500">
                <a:solidFill>
                  <a:srgbClr val="45818E"/>
                </a:solidFill>
                <a:latin typeface="PT Sans"/>
                <a:ea typeface="PT Sans"/>
                <a:cs typeface="PT Sans"/>
                <a:sym typeface="PT Sans"/>
              </a:rPr>
              <a:t> </a:t>
            </a:r>
            <a:r>
              <a:rPr lang="en">
                <a:solidFill>
                  <a:srgbClr val="45818E"/>
                </a:solidFill>
                <a:latin typeface="PT Sans"/>
                <a:ea typeface="PT Sans"/>
                <a:cs typeface="PT Sans"/>
                <a:sym typeface="PT Sans"/>
              </a:rPr>
              <a:t>helps shift culture by helping people </a:t>
            </a:r>
            <a:r>
              <a:rPr lang="en">
                <a:solidFill>
                  <a:srgbClr val="45818E"/>
                </a:solidFill>
                <a:latin typeface="PT Sans"/>
                <a:ea typeface="PT Sans"/>
                <a:cs typeface="PT Sans"/>
                <a:sym typeface="PT Sans"/>
              </a:rPr>
              <a:t>move from</a:t>
            </a:r>
            <a:r>
              <a:rPr lang="en">
                <a:solidFill>
                  <a:srgbClr val="45818E"/>
                </a:solidFill>
                <a:latin typeface="PT Sans"/>
                <a:ea typeface="PT Sans"/>
                <a:cs typeface="PT Sans"/>
                <a:sym typeface="PT Sans"/>
              </a:rPr>
              <a:t> lonely science to teamwork as they explore and navigate the open data science landscape safely with their teams.</a:t>
            </a:r>
            <a:endParaRPr>
              <a:solidFill>
                <a:srgbClr val="45818E"/>
              </a:solidFill>
              <a:latin typeface="PT Sans"/>
              <a:ea typeface="PT Sans"/>
              <a:cs typeface="PT Sans"/>
              <a:sym typeface="PT Sans"/>
            </a:endParaRPr>
          </a:p>
          <a:p>
            <a:pPr indent="0" lvl="0" marL="0" rtl="0" algn="l">
              <a:spcBef>
                <a:spcPts val="1000"/>
              </a:spcBef>
              <a:spcAft>
                <a:spcPts val="0"/>
              </a:spcAft>
              <a:buClr>
                <a:srgbClr val="000000"/>
              </a:buClr>
              <a:buSzPts val="1100"/>
              <a:buFont typeface="Arial"/>
              <a:buNone/>
            </a:pPr>
            <a:r>
              <a:rPr b="1" lang="en" sz="1700">
                <a:solidFill>
                  <a:srgbClr val="45818E"/>
                </a:solidFill>
                <a:latin typeface="PT Sans"/>
                <a:ea typeface="PT Sans"/>
                <a:cs typeface="PT Sans"/>
                <a:sym typeface="PT Sans"/>
              </a:rPr>
              <a:t>Kinder science for future us</a:t>
            </a:r>
            <a:endParaRPr sz="1700">
              <a:solidFill>
                <a:srgbClr val="45818E"/>
              </a:solidFill>
              <a:latin typeface="PT Sans"/>
              <a:ea typeface="PT Sans"/>
              <a:cs typeface="PT Sans"/>
              <a:sym typeface="PT Sans"/>
            </a:endParaRPr>
          </a:p>
        </p:txBody>
      </p:sp>
      <p:sp>
        <p:nvSpPr>
          <p:cNvPr id="106" name="Google Shape;106;p23"/>
          <p:cNvSpPr txBox="1"/>
          <p:nvPr>
            <p:ph type="title"/>
          </p:nvPr>
        </p:nvSpPr>
        <p:spPr>
          <a:xfrm>
            <a:off x="9370625" y="2571750"/>
            <a:ext cx="3844200" cy="1801800"/>
          </a:xfrm>
          <a:prstGeom prst="rect">
            <a:avLst/>
          </a:prstGeom>
          <a:ln cap="flat" cmpd="sng" w="28575">
            <a:solidFill>
              <a:srgbClr val="EE7B59"/>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rgbClr val="45818E"/>
                </a:solidFill>
                <a:latin typeface="PT Sans"/>
                <a:ea typeface="PT Sans"/>
                <a:cs typeface="PT Sans"/>
                <a:sym typeface="PT Sans"/>
              </a:rPr>
              <a:t>What Openscapes brings</a:t>
            </a:r>
            <a:endParaRPr b="1" sz="2100">
              <a:solidFill>
                <a:srgbClr val="45818E"/>
              </a:solidFill>
              <a:latin typeface="PT Sans"/>
              <a:ea typeface="PT Sans"/>
              <a:cs typeface="PT Sans"/>
              <a:sym typeface="PT Sans"/>
            </a:endParaRPr>
          </a:p>
          <a:p>
            <a:pPr indent="-361950" lvl="0" marL="457200" rtl="0" algn="l">
              <a:spcBef>
                <a:spcPts val="0"/>
              </a:spcBef>
              <a:spcAft>
                <a:spcPts val="0"/>
              </a:spcAft>
              <a:buClr>
                <a:srgbClr val="45818E"/>
              </a:buClr>
              <a:buSzPts val="2100"/>
              <a:buFont typeface="PT Sans"/>
              <a:buChar char="●"/>
            </a:pPr>
            <a:r>
              <a:rPr lang="en" sz="2100">
                <a:solidFill>
                  <a:srgbClr val="45818E"/>
                </a:solidFill>
                <a:latin typeface="PT Sans"/>
                <a:ea typeface="PT Sans"/>
                <a:cs typeface="PT Sans"/>
                <a:sym typeface="PT Sans"/>
              </a:rPr>
              <a:t>Focused on research teams, connecting to leadership</a:t>
            </a:r>
            <a:endParaRPr sz="2100">
              <a:solidFill>
                <a:srgbClr val="45818E"/>
              </a:solidFill>
              <a:latin typeface="PT Sans"/>
              <a:ea typeface="PT Sans"/>
              <a:cs typeface="PT Sans"/>
              <a:sym typeface="PT Sans"/>
            </a:endParaRPr>
          </a:p>
          <a:p>
            <a:pPr indent="-361950" lvl="0" marL="457200" rtl="0" algn="l">
              <a:spcBef>
                <a:spcPts val="0"/>
              </a:spcBef>
              <a:spcAft>
                <a:spcPts val="0"/>
              </a:spcAft>
              <a:buClr>
                <a:srgbClr val="45818E"/>
              </a:buClr>
              <a:buSzPts val="2100"/>
              <a:buFont typeface="PT Sans"/>
              <a:buChar char="●"/>
            </a:pPr>
            <a:r>
              <a:rPr lang="en" sz="2100">
                <a:solidFill>
                  <a:srgbClr val="45818E"/>
                </a:solidFill>
                <a:latin typeface="PT Sans"/>
                <a:ea typeface="PT Sans"/>
                <a:cs typeface="PT Sans"/>
                <a:sym typeface="PT Sans"/>
              </a:rPr>
              <a:t>Centering climate</a:t>
            </a:r>
            <a:endParaRPr sz="2100">
              <a:solidFill>
                <a:srgbClr val="45818E"/>
              </a:solidFill>
              <a:latin typeface="PT Sans"/>
              <a:ea typeface="PT Sans"/>
              <a:cs typeface="PT Sans"/>
              <a:sym typeface="PT Sans"/>
            </a:endParaRPr>
          </a:p>
          <a:p>
            <a:pPr indent="-361950" lvl="0" marL="457200" rtl="0" algn="l">
              <a:spcBef>
                <a:spcPts val="0"/>
              </a:spcBef>
              <a:spcAft>
                <a:spcPts val="0"/>
              </a:spcAft>
              <a:buClr>
                <a:srgbClr val="45818E"/>
              </a:buClr>
              <a:buSzPts val="2100"/>
              <a:buFont typeface="PT Sans"/>
              <a:buChar char="●"/>
            </a:pPr>
            <a:r>
              <a:rPr lang="en" sz="2100">
                <a:solidFill>
                  <a:srgbClr val="45818E"/>
                </a:solidFill>
                <a:latin typeface="PT Sans"/>
                <a:ea typeface="PT Sans"/>
                <a:cs typeface="PT Sans"/>
                <a:sym typeface="PT Sans"/>
              </a:rPr>
              <a:t>Kinder science, inclusion</a:t>
            </a:r>
            <a:endParaRPr sz="2100">
              <a:solidFill>
                <a:srgbClr val="45818E"/>
              </a:solidFill>
              <a:latin typeface="PT Sans"/>
              <a:ea typeface="PT Sans"/>
              <a:cs typeface="PT Sans"/>
              <a:sym typeface="PT Sans"/>
            </a:endParaRPr>
          </a:p>
        </p:txBody>
      </p:sp>
      <p:pic>
        <p:nvPicPr>
          <p:cNvPr id="107" name="Google Shape;107;p23"/>
          <p:cNvPicPr preferRelativeResize="0"/>
          <p:nvPr/>
        </p:nvPicPr>
        <p:blipFill>
          <a:blip r:embed="rId4">
            <a:alphaModFix/>
          </a:blip>
          <a:stretch>
            <a:fillRect/>
          </a:stretch>
        </p:blipFill>
        <p:spPr>
          <a:xfrm>
            <a:off x="8186675" y="10033"/>
            <a:ext cx="957325" cy="111747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4"/>
          <p:cNvSpPr txBox="1"/>
          <p:nvPr>
            <p:ph idx="4294967295" type="title"/>
          </p:nvPr>
        </p:nvSpPr>
        <p:spPr>
          <a:xfrm>
            <a:off x="77650" y="55925"/>
            <a:ext cx="7844400" cy="67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400">
                <a:solidFill>
                  <a:srgbClr val="45818E"/>
                </a:solidFill>
                <a:latin typeface="Lato"/>
                <a:ea typeface="Lato"/>
                <a:cs typeface="Lato"/>
                <a:sym typeface="Lato"/>
              </a:rPr>
              <a:t>NASA Openscapes: </a:t>
            </a:r>
            <a:endParaRPr b="1" sz="2400">
              <a:solidFill>
                <a:srgbClr val="45818E"/>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rPr b="1" lang="en" sz="2400">
                <a:solidFill>
                  <a:srgbClr val="45818E"/>
                </a:solidFill>
                <a:latin typeface="Lato"/>
                <a:ea typeface="Lato"/>
                <a:cs typeface="Lato"/>
                <a:sym typeface="Lato"/>
              </a:rPr>
              <a:t>Supporting Open NASA Earth Science in the Cloud</a:t>
            </a:r>
            <a:endParaRPr sz="2400">
              <a:solidFill>
                <a:srgbClr val="34495E"/>
              </a:solidFill>
              <a:latin typeface="Avenir"/>
              <a:ea typeface="Avenir"/>
              <a:cs typeface="Avenir"/>
              <a:sym typeface="Avenir"/>
            </a:endParaRPr>
          </a:p>
        </p:txBody>
      </p:sp>
      <p:pic>
        <p:nvPicPr>
          <p:cNvPr id="114" name="Google Shape;114;p24"/>
          <p:cNvPicPr preferRelativeResize="0"/>
          <p:nvPr/>
        </p:nvPicPr>
        <p:blipFill>
          <a:blip r:embed="rId3">
            <a:alphaModFix/>
          </a:blip>
          <a:stretch>
            <a:fillRect/>
          </a:stretch>
        </p:blipFill>
        <p:spPr>
          <a:xfrm>
            <a:off x="9349325" y="922600"/>
            <a:ext cx="3780768" cy="2835563"/>
          </a:xfrm>
          <a:prstGeom prst="rect">
            <a:avLst/>
          </a:prstGeom>
          <a:noFill/>
          <a:ln>
            <a:noFill/>
          </a:ln>
        </p:spPr>
      </p:pic>
      <p:pic>
        <p:nvPicPr>
          <p:cNvPr id="115" name="Google Shape;115;p24"/>
          <p:cNvPicPr preferRelativeResize="0"/>
          <p:nvPr/>
        </p:nvPicPr>
        <p:blipFill>
          <a:blip r:embed="rId4">
            <a:alphaModFix/>
          </a:blip>
          <a:stretch>
            <a:fillRect/>
          </a:stretch>
        </p:blipFill>
        <p:spPr>
          <a:xfrm>
            <a:off x="4989675" y="1367450"/>
            <a:ext cx="4080976" cy="2003400"/>
          </a:xfrm>
          <a:prstGeom prst="rect">
            <a:avLst/>
          </a:prstGeom>
          <a:noFill/>
          <a:ln>
            <a:noFill/>
          </a:ln>
        </p:spPr>
      </p:pic>
      <p:sp>
        <p:nvSpPr>
          <p:cNvPr id="116" name="Google Shape;116;p24"/>
          <p:cNvSpPr txBox="1"/>
          <p:nvPr/>
        </p:nvSpPr>
        <p:spPr>
          <a:xfrm>
            <a:off x="9750" y="4754350"/>
            <a:ext cx="47100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1100"/>
              <a:buFont typeface="Arial"/>
              <a:buNone/>
            </a:pPr>
            <a:r>
              <a:rPr lang="en" sz="1000">
                <a:solidFill>
                  <a:srgbClr val="595959"/>
                </a:solidFill>
                <a:latin typeface="PT Sans"/>
                <a:ea typeface="PT Sans"/>
                <a:cs typeface="PT Sans"/>
                <a:sym typeface="PT Sans"/>
              </a:rPr>
              <a:t>NASA Award# 20-TWSC20-2-0003 Leads: Julia Stewart Lowndes &amp; Erin Robinson</a:t>
            </a:r>
            <a:endParaRPr/>
          </a:p>
        </p:txBody>
      </p:sp>
      <p:sp>
        <p:nvSpPr>
          <p:cNvPr id="117" name="Google Shape;117;p24"/>
          <p:cNvSpPr txBox="1"/>
          <p:nvPr/>
        </p:nvSpPr>
        <p:spPr>
          <a:xfrm>
            <a:off x="85950" y="1019500"/>
            <a:ext cx="4982700" cy="2620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800">
                <a:solidFill>
                  <a:srgbClr val="595959"/>
                </a:solidFill>
                <a:latin typeface="PT Sans"/>
                <a:ea typeface="PT Sans"/>
                <a:cs typeface="PT Sans"/>
                <a:sym typeface="PT Sans"/>
              </a:rPr>
              <a:t>A mentor community across NASA Earth science data centers that helps support users though:</a:t>
            </a:r>
            <a:endParaRPr b="1" sz="1800">
              <a:solidFill>
                <a:srgbClr val="595959"/>
              </a:solidFill>
              <a:latin typeface="PT Sans"/>
              <a:ea typeface="PT Sans"/>
              <a:cs typeface="PT Sans"/>
              <a:sym typeface="PT Sans"/>
            </a:endParaRPr>
          </a:p>
          <a:p>
            <a:pPr indent="0" lvl="0" marL="0" rtl="0" algn="l">
              <a:spcBef>
                <a:spcPts val="0"/>
              </a:spcBef>
              <a:spcAft>
                <a:spcPts val="0"/>
              </a:spcAft>
              <a:buClr>
                <a:schemeClr val="dk1"/>
              </a:buClr>
              <a:buSzPts val="1100"/>
              <a:buFont typeface="Arial"/>
              <a:buNone/>
            </a:pPr>
            <a:r>
              <a:t/>
            </a:r>
            <a:endParaRPr b="1" sz="1800">
              <a:solidFill>
                <a:srgbClr val="595959"/>
              </a:solidFill>
              <a:latin typeface="PT Sans"/>
              <a:ea typeface="PT Sans"/>
              <a:cs typeface="PT Sans"/>
              <a:sym typeface="PT Sans"/>
            </a:endParaRPr>
          </a:p>
          <a:p>
            <a:pPr indent="-349250" lvl="0" marL="457200" rtl="0" algn="l">
              <a:spcBef>
                <a:spcPts val="0"/>
              </a:spcBef>
              <a:spcAft>
                <a:spcPts val="0"/>
              </a:spcAft>
              <a:buClr>
                <a:srgbClr val="595959"/>
              </a:buClr>
              <a:buSzPts val="1900"/>
              <a:buFont typeface="PT Sans"/>
              <a:buChar char="●"/>
            </a:pPr>
            <a:r>
              <a:rPr lang="en" sz="1900">
                <a:solidFill>
                  <a:srgbClr val="595959"/>
                </a:solidFill>
                <a:latin typeface="PT Sans"/>
                <a:ea typeface="PT Sans"/>
                <a:cs typeface="PT Sans"/>
                <a:sym typeface="PT Sans"/>
              </a:rPr>
              <a:t>Co-creating common tutorials</a:t>
            </a:r>
            <a:endParaRPr sz="1900">
              <a:solidFill>
                <a:srgbClr val="595959"/>
              </a:solidFill>
              <a:latin typeface="PT Sans"/>
              <a:ea typeface="PT Sans"/>
              <a:cs typeface="PT Sans"/>
              <a:sym typeface="PT Sans"/>
            </a:endParaRPr>
          </a:p>
          <a:p>
            <a:pPr indent="-349250" lvl="0" marL="457200" rtl="0" algn="l">
              <a:spcBef>
                <a:spcPts val="0"/>
              </a:spcBef>
              <a:spcAft>
                <a:spcPts val="0"/>
              </a:spcAft>
              <a:buClr>
                <a:srgbClr val="595959"/>
              </a:buClr>
              <a:buSzPts val="1900"/>
              <a:buFont typeface="PT Sans"/>
              <a:buChar char="●"/>
            </a:pPr>
            <a:r>
              <a:rPr lang="en" sz="1900">
                <a:solidFill>
                  <a:srgbClr val="595959"/>
                </a:solidFill>
                <a:latin typeface="PT Sans"/>
                <a:ea typeface="PT Sans"/>
                <a:cs typeface="PT Sans"/>
                <a:sym typeface="PT Sans"/>
              </a:rPr>
              <a:t>Hosting cloud training events</a:t>
            </a:r>
            <a:endParaRPr sz="1900">
              <a:solidFill>
                <a:srgbClr val="595959"/>
              </a:solidFill>
              <a:latin typeface="PT Sans"/>
              <a:ea typeface="PT Sans"/>
              <a:cs typeface="PT Sans"/>
              <a:sym typeface="PT Sans"/>
            </a:endParaRPr>
          </a:p>
          <a:p>
            <a:pPr indent="-349250" lvl="0" marL="457200" rtl="0" algn="l">
              <a:spcBef>
                <a:spcPts val="0"/>
              </a:spcBef>
              <a:spcAft>
                <a:spcPts val="0"/>
              </a:spcAft>
              <a:buClr>
                <a:srgbClr val="595959"/>
              </a:buClr>
              <a:buSzPts val="1900"/>
              <a:buFont typeface="PT Sans"/>
              <a:buChar char="●"/>
            </a:pPr>
            <a:r>
              <a:rPr lang="en" sz="1900">
                <a:solidFill>
                  <a:srgbClr val="595959"/>
                </a:solidFill>
                <a:latin typeface="PT Sans"/>
                <a:ea typeface="PT Sans"/>
                <a:cs typeface="PT Sans"/>
                <a:sym typeface="PT Sans"/>
              </a:rPr>
              <a:t>Practicing open science ourselves!</a:t>
            </a:r>
            <a:endParaRPr sz="1900">
              <a:solidFill>
                <a:srgbClr val="595959"/>
              </a:solidFill>
              <a:latin typeface="PT Sans"/>
              <a:ea typeface="PT Sans"/>
              <a:cs typeface="PT Sans"/>
              <a:sym typeface="PT Sans"/>
            </a:endParaRPr>
          </a:p>
          <a:p>
            <a:pPr indent="0" lvl="0" marL="0" rtl="0" algn="l">
              <a:spcBef>
                <a:spcPts val="0"/>
              </a:spcBef>
              <a:spcAft>
                <a:spcPts val="0"/>
              </a:spcAft>
              <a:buNone/>
            </a:pPr>
            <a:r>
              <a:t/>
            </a:r>
            <a:endParaRPr sz="1900">
              <a:solidFill>
                <a:srgbClr val="595959"/>
              </a:solidFill>
              <a:latin typeface="PT Sans"/>
              <a:ea typeface="PT Sans"/>
              <a:cs typeface="PT Sans"/>
              <a:sym typeface="PT Sans"/>
            </a:endParaRPr>
          </a:p>
          <a:p>
            <a:pPr indent="0" lvl="0" marL="0" rtl="0" algn="l">
              <a:spcBef>
                <a:spcPts val="0"/>
              </a:spcBef>
              <a:spcAft>
                <a:spcPts val="0"/>
              </a:spcAft>
              <a:buNone/>
            </a:pPr>
            <a:r>
              <a:rPr lang="en" sz="1900">
                <a:solidFill>
                  <a:srgbClr val="595959"/>
                </a:solidFill>
                <a:latin typeface="PT Sans"/>
                <a:ea typeface="PT Sans"/>
                <a:cs typeface="PT Sans"/>
                <a:sym typeface="PT Sans"/>
              </a:rPr>
              <a:t>Proving ground for open source and Cloud community</a:t>
            </a:r>
            <a:r>
              <a:rPr lang="en" sz="1900">
                <a:solidFill>
                  <a:srgbClr val="595959"/>
                </a:solidFill>
                <a:latin typeface="PT Sans"/>
                <a:ea typeface="PT Sans"/>
                <a:cs typeface="PT Sans"/>
                <a:sym typeface="PT Sans"/>
              </a:rPr>
              <a:t> development within orgs</a:t>
            </a:r>
            <a:endParaRPr sz="1900">
              <a:solidFill>
                <a:srgbClr val="595959"/>
              </a:solidFill>
              <a:latin typeface="PT Sans"/>
              <a:ea typeface="PT Sans"/>
              <a:cs typeface="PT Sans"/>
              <a:sym typeface="PT Sans"/>
            </a:endParaRPr>
          </a:p>
        </p:txBody>
      </p:sp>
      <p:grpSp>
        <p:nvGrpSpPr>
          <p:cNvPr id="118" name="Google Shape;118;p24"/>
          <p:cNvGrpSpPr/>
          <p:nvPr/>
        </p:nvGrpSpPr>
        <p:grpSpPr>
          <a:xfrm>
            <a:off x="2354655" y="3790636"/>
            <a:ext cx="5792867" cy="867837"/>
            <a:chOff x="2096331" y="3792339"/>
            <a:chExt cx="6203542" cy="929361"/>
          </a:xfrm>
        </p:grpSpPr>
        <p:pic>
          <p:nvPicPr>
            <p:cNvPr id="119" name="Google Shape;119;p24"/>
            <p:cNvPicPr preferRelativeResize="0"/>
            <p:nvPr/>
          </p:nvPicPr>
          <p:blipFill>
            <a:blip r:embed="rId5">
              <a:alphaModFix/>
            </a:blip>
            <a:stretch>
              <a:fillRect/>
            </a:stretch>
          </p:blipFill>
          <p:spPr>
            <a:xfrm>
              <a:off x="4327004" y="4364944"/>
              <a:ext cx="639624" cy="256601"/>
            </a:xfrm>
            <a:prstGeom prst="rect">
              <a:avLst/>
            </a:prstGeom>
            <a:noFill/>
            <a:ln>
              <a:noFill/>
            </a:ln>
          </p:spPr>
        </p:pic>
        <p:pic>
          <p:nvPicPr>
            <p:cNvPr id="120" name="Google Shape;120;p24"/>
            <p:cNvPicPr preferRelativeResize="0"/>
            <p:nvPr/>
          </p:nvPicPr>
          <p:blipFill>
            <a:blip r:embed="rId6">
              <a:alphaModFix/>
            </a:blip>
            <a:stretch>
              <a:fillRect/>
            </a:stretch>
          </p:blipFill>
          <p:spPr>
            <a:xfrm>
              <a:off x="2158235" y="4364939"/>
              <a:ext cx="686705" cy="298724"/>
            </a:xfrm>
            <a:prstGeom prst="rect">
              <a:avLst/>
            </a:prstGeom>
            <a:noFill/>
            <a:ln>
              <a:noFill/>
            </a:ln>
          </p:spPr>
        </p:pic>
        <p:pic>
          <p:nvPicPr>
            <p:cNvPr id="121" name="Google Shape;121;p24"/>
            <p:cNvPicPr preferRelativeResize="0"/>
            <p:nvPr/>
          </p:nvPicPr>
          <p:blipFill>
            <a:blip r:embed="rId7">
              <a:alphaModFix/>
            </a:blip>
            <a:stretch>
              <a:fillRect/>
            </a:stretch>
          </p:blipFill>
          <p:spPr>
            <a:xfrm>
              <a:off x="2614999" y="3813571"/>
              <a:ext cx="380224" cy="380223"/>
            </a:xfrm>
            <a:prstGeom prst="rect">
              <a:avLst/>
            </a:prstGeom>
            <a:noFill/>
            <a:ln>
              <a:noFill/>
            </a:ln>
          </p:spPr>
        </p:pic>
        <p:pic>
          <p:nvPicPr>
            <p:cNvPr id="122" name="Google Shape;122;p24"/>
            <p:cNvPicPr preferRelativeResize="0"/>
            <p:nvPr/>
          </p:nvPicPr>
          <p:blipFill rotWithShape="1">
            <a:blip r:embed="rId8">
              <a:alphaModFix/>
            </a:blip>
            <a:srcRect b="0" l="12321" r="5590" t="19575"/>
            <a:stretch/>
          </p:blipFill>
          <p:spPr>
            <a:xfrm>
              <a:off x="3532062" y="4385997"/>
              <a:ext cx="686702" cy="256612"/>
            </a:xfrm>
            <a:prstGeom prst="rect">
              <a:avLst/>
            </a:prstGeom>
            <a:noFill/>
            <a:ln>
              <a:noFill/>
            </a:ln>
          </p:spPr>
        </p:pic>
        <p:pic>
          <p:nvPicPr>
            <p:cNvPr id="123" name="Google Shape;123;p24"/>
            <p:cNvPicPr preferRelativeResize="0"/>
            <p:nvPr/>
          </p:nvPicPr>
          <p:blipFill>
            <a:blip r:embed="rId9">
              <a:alphaModFix/>
            </a:blip>
            <a:stretch>
              <a:fillRect/>
            </a:stretch>
          </p:blipFill>
          <p:spPr>
            <a:xfrm>
              <a:off x="2096331" y="3796263"/>
              <a:ext cx="414775" cy="414805"/>
            </a:xfrm>
            <a:prstGeom prst="rect">
              <a:avLst/>
            </a:prstGeom>
            <a:noFill/>
            <a:ln>
              <a:noFill/>
            </a:ln>
          </p:spPr>
        </p:pic>
        <p:pic>
          <p:nvPicPr>
            <p:cNvPr id="124" name="Google Shape;124;p24"/>
            <p:cNvPicPr preferRelativeResize="0"/>
            <p:nvPr/>
          </p:nvPicPr>
          <p:blipFill>
            <a:blip r:embed="rId10">
              <a:alphaModFix/>
            </a:blip>
            <a:stretch>
              <a:fillRect/>
            </a:stretch>
          </p:blipFill>
          <p:spPr>
            <a:xfrm>
              <a:off x="3569670" y="3792339"/>
              <a:ext cx="380229" cy="422687"/>
            </a:xfrm>
            <a:prstGeom prst="rect">
              <a:avLst/>
            </a:prstGeom>
            <a:noFill/>
            <a:ln>
              <a:noFill/>
            </a:ln>
          </p:spPr>
        </p:pic>
        <p:sp>
          <p:nvSpPr>
            <p:cNvPr id="125" name="Google Shape;125;p24"/>
            <p:cNvSpPr txBox="1"/>
            <p:nvPr/>
          </p:nvSpPr>
          <p:spPr>
            <a:xfrm>
              <a:off x="5171173" y="3862200"/>
              <a:ext cx="3128700" cy="412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u="sng">
                  <a:solidFill>
                    <a:srgbClr val="595959"/>
                  </a:solidFill>
                  <a:latin typeface="Open Sans"/>
                  <a:ea typeface="Open Sans"/>
                  <a:cs typeface="Open Sans"/>
                  <a:sym typeface="Open Sans"/>
                  <a:hlinkClick r:id="rId11">
                    <a:extLst>
                      <a:ext uri="{A12FA001-AC4F-418D-AE19-62706E023703}">
                        <ahyp:hlinkClr val="tx"/>
                      </a:ext>
                    </a:extLst>
                  </a:hlinkClick>
                </a:rPr>
                <a:t>https://nasa-openscapes.github.io</a:t>
              </a:r>
              <a:r>
                <a:rPr lang="en" sz="1300">
                  <a:solidFill>
                    <a:srgbClr val="595959"/>
                  </a:solidFill>
                  <a:latin typeface="Open Sans"/>
                  <a:ea typeface="Open Sans"/>
                  <a:cs typeface="Open Sans"/>
                  <a:sym typeface="Open Sans"/>
                </a:rPr>
                <a:t> </a:t>
              </a:r>
              <a:endParaRPr sz="1300">
                <a:solidFill>
                  <a:srgbClr val="595959"/>
                </a:solidFill>
                <a:latin typeface="Open Sans"/>
                <a:ea typeface="Open Sans"/>
                <a:cs typeface="Open Sans"/>
                <a:sym typeface="Open Sans"/>
              </a:endParaRPr>
            </a:p>
          </p:txBody>
        </p:sp>
        <p:pic>
          <p:nvPicPr>
            <p:cNvPr id="126" name="Google Shape;126;p24"/>
            <p:cNvPicPr preferRelativeResize="0"/>
            <p:nvPr/>
          </p:nvPicPr>
          <p:blipFill>
            <a:blip r:embed="rId12">
              <a:alphaModFix/>
            </a:blip>
            <a:stretch>
              <a:fillRect/>
            </a:stretch>
          </p:blipFill>
          <p:spPr>
            <a:xfrm>
              <a:off x="4065240" y="3829311"/>
              <a:ext cx="414770" cy="348743"/>
            </a:xfrm>
            <a:prstGeom prst="rect">
              <a:avLst/>
            </a:prstGeom>
            <a:noFill/>
            <a:ln>
              <a:noFill/>
            </a:ln>
          </p:spPr>
        </p:pic>
        <p:pic>
          <p:nvPicPr>
            <p:cNvPr id="127" name="Google Shape;127;p24"/>
            <p:cNvPicPr preferRelativeResize="0"/>
            <p:nvPr/>
          </p:nvPicPr>
          <p:blipFill>
            <a:blip r:embed="rId13">
              <a:alphaModFix/>
            </a:blip>
            <a:stretch>
              <a:fillRect/>
            </a:stretch>
          </p:blipFill>
          <p:spPr>
            <a:xfrm>
              <a:off x="3099087" y="3795357"/>
              <a:ext cx="414775" cy="416623"/>
            </a:xfrm>
            <a:prstGeom prst="rect">
              <a:avLst/>
            </a:prstGeom>
            <a:noFill/>
            <a:ln>
              <a:noFill/>
            </a:ln>
          </p:spPr>
        </p:pic>
        <p:pic>
          <p:nvPicPr>
            <p:cNvPr id="128" name="Google Shape;128;p24"/>
            <p:cNvPicPr preferRelativeResize="0"/>
            <p:nvPr/>
          </p:nvPicPr>
          <p:blipFill>
            <a:blip r:embed="rId14">
              <a:alphaModFix/>
            </a:blip>
            <a:stretch>
              <a:fillRect/>
            </a:stretch>
          </p:blipFill>
          <p:spPr>
            <a:xfrm>
              <a:off x="5074840" y="4343874"/>
              <a:ext cx="1393078" cy="298723"/>
            </a:xfrm>
            <a:prstGeom prst="rect">
              <a:avLst/>
            </a:prstGeom>
            <a:noFill/>
            <a:ln>
              <a:noFill/>
            </a:ln>
          </p:spPr>
        </p:pic>
        <p:pic>
          <p:nvPicPr>
            <p:cNvPr id="129" name="Google Shape;129;p24"/>
            <p:cNvPicPr preferRelativeResize="0"/>
            <p:nvPr/>
          </p:nvPicPr>
          <p:blipFill rotWithShape="1">
            <a:blip r:embed="rId15">
              <a:alphaModFix/>
            </a:blip>
            <a:srcRect b="0" l="49354" r="0" t="0"/>
            <a:stretch/>
          </p:blipFill>
          <p:spPr>
            <a:xfrm>
              <a:off x="4595373" y="3801861"/>
              <a:ext cx="380223" cy="399973"/>
            </a:xfrm>
            <a:prstGeom prst="rect">
              <a:avLst/>
            </a:prstGeom>
            <a:noFill/>
            <a:ln>
              <a:noFill/>
            </a:ln>
          </p:spPr>
        </p:pic>
        <p:pic>
          <p:nvPicPr>
            <p:cNvPr id="130" name="Google Shape;130;p24"/>
            <p:cNvPicPr preferRelativeResize="0"/>
            <p:nvPr/>
          </p:nvPicPr>
          <p:blipFill>
            <a:blip r:embed="rId16">
              <a:alphaModFix/>
            </a:blip>
            <a:stretch>
              <a:fillRect/>
            </a:stretch>
          </p:blipFill>
          <p:spPr>
            <a:xfrm>
              <a:off x="2934579" y="4243552"/>
              <a:ext cx="478150" cy="478149"/>
            </a:xfrm>
            <a:prstGeom prst="rect">
              <a:avLst/>
            </a:prstGeom>
            <a:noFill/>
            <a:ln>
              <a:noFill/>
            </a:ln>
          </p:spPr>
        </p:pic>
      </p:grpSp>
      <p:pic>
        <p:nvPicPr>
          <p:cNvPr id="131" name="Google Shape;131;p24"/>
          <p:cNvPicPr preferRelativeResize="0"/>
          <p:nvPr/>
        </p:nvPicPr>
        <p:blipFill>
          <a:blip r:embed="rId17">
            <a:alphaModFix/>
          </a:blip>
          <a:stretch>
            <a:fillRect/>
          </a:stretch>
        </p:blipFill>
        <p:spPr>
          <a:xfrm>
            <a:off x="1358422" y="4136891"/>
            <a:ext cx="704802" cy="704808"/>
          </a:xfrm>
          <a:prstGeom prst="rect">
            <a:avLst/>
          </a:prstGeom>
          <a:noFill/>
          <a:ln>
            <a:noFill/>
          </a:ln>
        </p:spPr>
      </p:pic>
      <p:pic>
        <p:nvPicPr>
          <p:cNvPr id="132" name="Google Shape;132;p24"/>
          <p:cNvPicPr preferRelativeResize="0"/>
          <p:nvPr/>
        </p:nvPicPr>
        <p:blipFill>
          <a:blip r:embed="rId18">
            <a:alphaModFix/>
          </a:blip>
          <a:stretch>
            <a:fillRect/>
          </a:stretch>
        </p:blipFill>
        <p:spPr>
          <a:xfrm>
            <a:off x="1755005" y="3718125"/>
            <a:ext cx="484334" cy="540193"/>
          </a:xfrm>
          <a:prstGeom prst="rect">
            <a:avLst/>
          </a:prstGeom>
          <a:noFill/>
          <a:ln>
            <a:noFill/>
          </a:ln>
        </p:spPr>
      </p:pic>
      <p:pic>
        <p:nvPicPr>
          <p:cNvPr id="133" name="Google Shape;133;p24"/>
          <p:cNvPicPr preferRelativeResize="0"/>
          <p:nvPr/>
        </p:nvPicPr>
        <p:blipFill rotWithShape="1">
          <a:blip r:embed="rId19">
            <a:alphaModFix/>
          </a:blip>
          <a:srcRect b="9495" l="0" r="0" t="10440"/>
          <a:stretch/>
        </p:blipFill>
        <p:spPr>
          <a:xfrm>
            <a:off x="1097400" y="3747893"/>
            <a:ext cx="704802" cy="54019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grpSp>
        <p:nvGrpSpPr>
          <p:cNvPr id="138" name="Google Shape;138;p25"/>
          <p:cNvGrpSpPr/>
          <p:nvPr/>
        </p:nvGrpSpPr>
        <p:grpSpPr>
          <a:xfrm rot="-4471745">
            <a:off x="-631505" y="1395757"/>
            <a:ext cx="3964004" cy="2678023"/>
            <a:chOff x="203605" y="18594955"/>
            <a:chExt cx="16368347" cy="10775473"/>
          </a:xfrm>
        </p:grpSpPr>
        <p:grpSp>
          <p:nvGrpSpPr>
            <p:cNvPr id="139" name="Google Shape;139;p25"/>
            <p:cNvGrpSpPr/>
            <p:nvPr/>
          </p:nvGrpSpPr>
          <p:grpSpPr>
            <a:xfrm>
              <a:off x="203605" y="18594955"/>
              <a:ext cx="16368347" cy="10775473"/>
              <a:chOff x="3128793" y="1752477"/>
              <a:chExt cx="5934431" cy="3931937"/>
            </a:xfrm>
          </p:grpSpPr>
          <p:sp>
            <p:nvSpPr>
              <p:cNvPr id="140" name="Google Shape;140;p25"/>
              <p:cNvSpPr/>
              <p:nvPr/>
            </p:nvSpPr>
            <p:spPr>
              <a:xfrm>
                <a:off x="3128793" y="2895476"/>
                <a:ext cx="2780215" cy="2788938"/>
              </a:xfrm>
              <a:custGeom>
                <a:rect b="b" l="l" r="r" t="t"/>
                <a:pathLst>
                  <a:path extrusionOk="0" h="21600" w="21425">
                    <a:moveTo>
                      <a:pt x="5090" y="0"/>
                    </a:moveTo>
                    <a:cubicBezTo>
                      <a:pt x="5012" y="0"/>
                      <a:pt x="4924" y="10"/>
                      <a:pt x="4836" y="30"/>
                    </a:cubicBezTo>
                    <a:cubicBezTo>
                      <a:pt x="4533" y="98"/>
                      <a:pt x="4288" y="285"/>
                      <a:pt x="4131" y="551"/>
                    </a:cubicBezTo>
                    <a:cubicBezTo>
                      <a:pt x="2125" y="3954"/>
                      <a:pt x="833" y="7682"/>
                      <a:pt x="285" y="11626"/>
                    </a:cubicBezTo>
                    <a:cubicBezTo>
                      <a:pt x="-175" y="14970"/>
                      <a:pt x="-77" y="18325"/>
                      <a:pt x="569" y="21600"/>
                    </a:cubicBezTo>
                    <a:lnTo>
                      <a:pt x="20114" y="17498"/>
                    </a:lnTo>
                    <a:cubicBezTo>
                      <a:pt x="19928" y="16475"/>
                      <a:pt x="19908" y="15433"/>
                      <a:pt x="20055" y="14390"/>
                    </a:cubicBezTo>
                    <a:cubicBezTo>
                      <a:pt x="20241" y="13023"/>
                      <a:pt x="20711" y="11734"/>
                      <a:pt x="21425" y="10574"/>
                    </a:cubicBezTo>
                    <a:lnTo>
                      <a:pt x="5687" y="177"/>
                    </a:lnTo>
                    <a:cubicBezTo>
                      <a:pt x="5511" y="59"/>
                      <a:pt x="5296" y="0"/>
                      <a:pt x="5090" y="0"/>
                    </a:cubicBezTo>
                    <a:close/>
                  </a:path>
                </a:pathLst>
              </a:custGeom>
              <a:solidFill>
                <a:srgbClr val="FFC1A5"/>
              </a:solidFill>
              <a:ln>
                <a:noFill/>
              </a:ln>
            </p:spPr>
            <p:txBody>
              <a:bodyPr anchorCtr="0" anchor="ctr" bIns="38100" lIns="38100" spcFirstLastPara="1" rIns="38100" wrap="square" tIns="381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41" name="Google Shape;141;p25"/>
              <p:cNvSpPr/>
              <p:nvPr/>
            </p:nvSpPr>
            <p:spPr>
              <a:xfrm>
                <a:off x="4233694" y="1752477"/>
                <a:ext cx="2419362" cy="2452366"/>
              </a:xfrm>
              <a:custGeom>
                <a:rect b="b" l="l" r="r" t="t"/>
                <a:pathLst>
                  <a:path extrusionOk="0" h="21555" w="21600">
                    <a:moveTo>
                      <a:pt x="17042" y="167"/>
                    </a:moveTo>
                    <a:cubicBezTo>
                      <a:pt x="16736" y="-12"/>
                      <a:pt x="16384" y="-45"/>
                      <a:pt x="16044" y="55"/>
                    </a:cubicBezTo>
                    <a:cubicBezTo>
                      <a:pt x="9502" y="1987"/>
                      <a:pt x="3821" y="6117"/>
                      <a:pt x="0" y="11698"/>
                    </a:cubicBezTo>
                    <a:lnTo>
                      <a:pt x="272" y="11877"/>
                    </a:lnTo>
                    <a:lnTo>
                      <a:pt x="15239" y="21555"/>
                    </a:lnTo>
                    <a:cubicBezTo>
                      <a:pt x="16770" y="19389"/>
                      <a:pt x="19003" y="17838"/>
                      <a:pt x="21600" y="17157"/>
                    </a:cubicBezTo>
                    <a:lnTo>
                      <a:pt x="18334" y="3773"/>
                    </a:lnTo>
                    <a:lnTo>
                      <a:pt x="18334" y="3773"/>
                    </a:lnTo>
                    <a:lnTo>
                      <a:pt x="17654" y="971"/>
                    </a:lnTo>
                    <a:cubicBezTo>
                      <a:pt x="17563" y="625"/>
                      <a:pt x="17348" y="335"/>
                      <a:pt x="17042" y="167"/>
                    </a:cubicBezTo>
                    <a:close/>
                  </a:path>
                </a:pathLst>
              </a:custGeom>
              <a:solidFill>
                <a:srgbClr val="FFFFBF"/>
              </a:solidFill>
              <a:ln>
                <a:noFill/>
              </a:ln>
            </p:spPr>
            <p:txBody>
              <a:bodyPr anchorCtr="0" anchor="ctr" bIns="38100" lIns="38100" spcFirstLastPara="1" rIns="38100" wrap="square" tIns="381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42" name="Google Shape;142;p25"/>
              <p:cNvSpPr/>
              <p:nvPr/>
            </p:nvSpPr>
            <p:spPr>
              <a:xfrm>
                <a:off x="6367289" y="1974232"/>
                <a:ext cx="2000414" cy="1833630"/>
              </a:xfrm>
              <a:custGeom>
                <a:rect b="b" l="l" r="r" t="t"/>
                <a:pathLst>
                  <a:path extrusionOk="0" h="21343" w="21544">
                    <a:moveTo>
                      <a:pt x="21470" y="4609"/>
                    </a:moveTo>
                    <a:cubicBezTo>
                      <a:pt x="21339" y="4116"/>
                      <a:pt x="21035" y="3721"/>
                      <a:pt x="20629" y="3507"/>
                    </a:cubicBezTo>
                    <a:cubicBezTo>
                      <a:pt x="17717" y="1929"/>
                      <a:pt x="14603" y="861"/>
                      <a:pt x="11372" y="351"/>
                    </a:cubicBezTo>
                    <a:cubicBezTo>
                      <a:pt x="7548" y="-257"/>
                      <a:pt x="3738" y="-76"/>
                      <a:pt x="0" y="894"/>
                    </a:cubicBezTo>
                    <a:lnTo>
                      <a:pt x="58" y="1140"/>
                    </a:lnTo>
                    <a:lnTo>
                      <a:pt x="4013" y="19798"/>
                    </a:lnTo>
                    <a:cubicBezTo>
                      <a:pt x="4998" y="19551"/>
                      <a:pt x="5998" y="19436"/>
                      <a:pt x="6997" y="19436"/>
                    </a:cubicBezTo>
                    <a:cubicBezTo>
                      <a:pt x="7664" y="19436"/>
                      <a:pt x="8330" y="19485"/>
                      <a:pt x="9011" y="19601"/>
                    </a:cubicBezTo>
                    <a:cubicBezTo>
                      <a:pt x="10691" y="19864"/>
                      <a:pt x="12285" y="20455"/>
                      <a:pt x="13777" y="21343"/>
                    </a:cubicBezTo>
                    <a:lnTo>
                      <a:pt x="15458" y="17957"/>
                    </a:lnTo>
                    <a:lnTo>
                      <a:pt x="19615" y="9590"/>
                    </a:lnTo>
                    <a:lnTo>
                      <a:pt x="19615" y="9590"/>
                    </a:lnTo>
                    <a:lnTo>
                      <a:pt x="21354" y="6072"/>
                    </a:lnTo>
                    <a:cubicBezTo>
                      <a:pt x="21557" y="5628"/>
                      <a:pt x="21600" y="5102"/>
                      <a:pt x="21470" y="4609"/>
                    </a:cubicBezTo>
                    <a:close/>
                  </a:path>
                </a:pathLst>
              </a:custGeom>
              <a:solidFill>
                <a:srgbClr val="C6D8E4"/>
              </a:solidFill>
              <a:ln>
                <a:noFill/>
              </a:ln>
            </p:spPr>
            <p:txBody>
              <a:bodyPr anchorCtr="0" anchor="ctr" bIns="38100" lIns="38100" spcFirstLastPara="1" rIns="38100" wrap="square" tIns="381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43" name="Google Shape;143;p25"/>
              <p:cNvSpPr/>
              <p:nvPr/>
            </p:nvSpPr>
            <p:spPr>
              <a:xfrm>
                <a:off x="7624593" y="2984377"/>
                <a:ext cx="1438631" cy="1530360"/>
              </a:xfrm>
              <a:custGeom>
                <a:rect b="b" l="l" r="r" t="t"/>
                <a:pathLst>
                  <a:path extrusionOk="0" h="21600" w="21538">
                    <a:moveTo>
                      <a:pt x="8214" y="21600"/>
                    </a:moveTo>
                    <a:lnTo>
                      <a:pt x="14070" y="19861"/>
                    </a:lnTo>
                    <a:lnTo>
                      <a:pt x="15325" y="19485"/>
                    </a:lnTo>
                    <a:lnTo>
                      <a:pt x="15325" y="19485"/>
                    </a:lnTo>
                    <a:lnTo>
                      <a:pt x="20041" y="18087"/>
                    </a:lnTo>
                    <a:cubicBezTo>
                      <a:pt x="20611" y="17907"/>
                      <a:pt x="21087" y="17531"/>
                      <a:pt x="21334" y="17011"/>
                    </a:cubicBezTo>
                    <a:cubicBezTo>
                      <a:pt x="21600" y="16491"/>
                      <a:pt x="21600" y="15918"/>
                      <a:pt x="21372" y="15380"/>
                    </a:cubicBezTo>
                    <a:cubicBezTo>
                      <a:pt x="18577" y="8945"/>
                      <a:pt x="13538" y="3495"/>
                      <a:pt x="7187" y="0"/>
                    </a:cubicBezTo>
                    <a:lnTo>
                      <a:pt x="3727" y="5790"/>
                    </a:lnTo>
                    <a:lnTo>
                      <a:pt x="0" y="12028"/>
                    </a:lnTo>
                    <a:cubicBezTo>
                      <a:pt x="3860" y="14215"/>
                      <a:pt x="6750" y="17585"/>
                      <a:pt x="8214" y="21600"/>
                    </a:cubicBezTo>
                    <a:close/>
                  </a:path>
                </a:pathLst>
              </a:custGeom>
              <a:solidFill>
                <a:srgbClr val="F3F3F3"/>
              </a:solidFill>
              <a:ln>
                <a:noFill/>
              </a:ln>
            </p:spPr>
            <p:txBody>
              <a:bodyPr anchorCtr="0" anchor="ctr" bIns="38100" lIns="38100" spcFirstLastPara="1" rIns="38100" wrap="square" tIns="381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44" name="Google Shape;144;p25"/>
              <p:cNvSpPr/>
              <p:nvPr/>
            </p:nvSpPr>
            <p:spPr>
              <a:xfrm>
                <a:off x="7624593" y="3734810"/>
                <a:ext cx="566728" cy="779918"/>
              </a:xfrm>
              <a:custGeom>
                <a:rect b="b" l="l" r="r" t="t"/>
                <a:pathLst>
                  <a:path extrusionOk="0" h="779918" w="566728">
                    <a:moveTo>
                      <a:pt x="57310" y="0"/>
                    </a:moveTo>
                    <a:lnTo>
                      <a:pt x="83524" y="19602"/>
                    </a:lnTo>
                    <a:cubicBezTo>
                      <a:pt x="301012" y="199089"/>
                      <a:pt x="465925" y="440004"/>
                      <a:pt x="551702" y="715784"/>
                    </a:cubicBezTo>
                    <a:lnTo>
                      <a:pt x="566728" y="774223"/>
                    </a:lnTo>
                    <a:lnTo>
                      <a:pt x="548648" y="779918"/>
                    </a:lnTo>
                    <a:cubicBezTo>
                      <a:pt x="450861" y="495457"/>
                      <a:pt x="257826" y="256694"/>
                      <a:pt x="0" y="101746"/>
                    </a:cubicBezTo>
                    <a:close/>
                  </a:path>
                </a:pathLst>
              </a:custGeom>
              <a:solidFill>
                <a:srgbClr val="000000">
                  <a:alpha val="2471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145" name="Google Shape;145;p25"/>
              <p:cNvSpPr/>
              <p:nvPr/>
            </p:nvSpPr>
            <p:spPr>
              <a:xfrm>
                <a:off x="6655772" y="3419221"/>
                <a:ext cx="979888" cy="388613"/>
              </a:xfrm>
              <a:custGeom>
                <a:rect b="b" l="l" r="r" t="t"/>
                <a:pathLst>
                  <a:path extrusionOk="0" h="388613" w="979888">
                    <a:moveTo>
                      <a:pt x="118641" y="0"/>
                    </a:moveTo>
                    <a:cubicBezTo>
                      <a:pt x="422648" y="0"/>
                      <a:pt x="705069" y="92418"/>
                      <a:pt x="939343" y="250690"/>
                    </a:cubicBezTo>
                    <a:lnTo>
                      <a:pt x="979888" y="281009"/>
                    </a:lnTo>
                    <a:lnTo>
                      <a:pt x="919273" y="388613"/>
                    </a:lnTo>
                    <a:cubicBezTo>
                      <a:pt x="788478" y="320006"/>
                      <a:pt x="648741" y="274346"/>
                      <a:pt x="501465" y="254027"/>
                    </a:cubicBezTo>
                    <a:cubicBezTo>
                      <a:pt x="441765" y="245064"/>
                      <a:pt x="383381" y="241279"/>
                      <a:pt x="324909" y="241279"/>
                    </a:cubicBezTo>
                    <a:cubicBezTo>
                      <a:pt x="237332" y="241279"/>
                      <a:pt x="149668" y="250164"/>
                      <a:pt x="63318" y="269247"/>
                    </a:cubicBezTo>
                    <a:lnTo>
                      <a:pt x="0" y="5991"/>
                    </a:lnTo>
                    <a:close/>
                  </a:path>
                </a:pathLst>
              </a:custGeom>
              <a:solidFill>
                <a:srgbClr val="000000">
                  <a:alpha val="2471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146" name="Google Shape;146;p25"/>
              <p:cNvSpPr/>
              <p:nvPr/>
            </p:nvSpPr>
            <p:spPr>
              <a:xfrm>
                <a:off x="5614055" y="3432394"/>
                <a:ext cx="1038989" cy="772468"/>
              </a:xfrm>
              <a:custGeom>
                <a:rect b="b" l="l" r="r" t="t"/>
                <a:pathLst>
                  <a:path extrusionOk="0" h="772468" w="1038989">
                    <a:moveTo>
                      <a:pt x="973623" y="0"/>
                    </a:moveTo>
                    <a:lnTo>
                      <a:pt x="1038989" y="272093"/>
                    </a:lnTo>
                    <a:cubicBezTo>
                      <a:pt x="748107" y="349573"/>
                      <a:pt x="497996" y="526035"/>
                      <a:pt x="326513" y="772468"/>
                    </a:cubicBezTo>
                    <a:lnTo>
                      <a:pt x="0" y="558007"/>
                    </a:lnTo>
                    <a:lnTo>
                      <a:pt x="27676" y="520997"/>
                    </a:lnTo>
                    <a:cubicBezTo>
                      <a:pt x="237076" y="267262"/>
                      <a:pt x="530088" y="85086"/>
                      <a:pt x="864531" y="16649"/>
                    </a:cubicBezTo>
                    <a:close/>
                  </a:path>
                </a:pathLst>
              </a:custGeom>
              <a:solidFill>
                <a:srgbClr val="000000">
                  <a:alpha val="2471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147" name="Google Shape;147;p25"/>
              <p:cNvSpPr/>
              <p:nvPr/>
            </p:nvSpPr>
            <p:spPr>
              <a:xfrm>
                <a:off x="5306539" y="4041679"/>
                <a:ext cx="602455" cy="1194290"/>
              </a:xfrm>
              <a:custGeom>
                <a:rect b="b" l="l" r="r" t="t"/>
                <a:pathLst>
                  <a:path extrusionOk="0" h="1194290" w="602455">
                    <a:moveTo>
                      <a:pt x="269171" y="0"/>
                    </a:moveTo>
                    <a:lnTo>
                      <a:pt x="602455" y="219078"/>
                    </a:lnTo>
                    <a:cubicBezTo>
                      <a:pt x="509803" y="368854"/>
                      <a:pt x="448814" y="535285"/>
                      <a:pt x="424678" y="711788"/>
                    </a:cubicBezTo>
                    <a:cubicBezTo>
                      <a:pt x="405603" y="846457"/>
                      <a:pt x="408198" y="980996"/>
                      <a:pt x="432334" y="1113083"/>
                    </a:cubicBezTo>
                    <a:lnTo>
                      <a:pt x="43462" y="1194290"/>
                    </a:lnTo>
                    <a:lnTo>
                      <a:pt x="29822" y="1141244"/>
                    </a:lnTo>
                    <a:cubicBezTo>
                      <a:pt x="10269" y="1045689"/>
                      <a:pt x="0" y="946752"/>
                      <a:pt x="0" y="845416"/>
                    </a:cubicBezTo>
                    <a:cubicBezTo>
                      <a:pt x="0" y="541410"/>
                      <a:pt x="92418" y="258988"/>
                      <a:pt x="250690" y="24714"/>
                    </a:cubicBezTo>
                    <a:close/>
                  </a:path>
                </a:pathLst>
              </a:custGeom>
              <a:solidFill>
                <a:srgbClr val="000000">
                  <a:alpha val="2471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grpSp>
        <p:pic>
          <p:nvPicPr>
            <p:cNvPr id="148" name="Google Shape;148;p25"/>
            <p:cNvPicPr preferRelativeResize="0"/>
            <p:nvPr/>
          </p:nvPicPr>
          <p:blipFill>
            <a:blip r:embed="rId3">
              <a:alphaModFix/>
            </a:blip>
            <a:stretch>
              <a:fillRect/>
            </a:stretch>
          </p:blipFill>
          <p:spPr>
            <a:xfrm rot="5490789">
              <a:off x="4903111" y="24375106"/>
              <a:ext cx="1466024" cy="1681241"/>
            </a:xfrm>
            <a:prstGeom prst="rect">
              <a:avLst/>
            </a:prstGeom>
            <a:noFill/>
            <a:ln>
              <a:noFill/>
            </a:ln>
          </p:spPr>
        </p:pic>
        <p:pic>
          <p:nvPicPr>
            <p:cNvPr id="149" name="Google Shape;149;p25"/>
            <p:cNvPicPr preferRelativeResize="0"/>
            <p:nvPr/>
          </p:nvPicPr>
          <p:blipFill>
            <a:blip r:embed="rId4">
              <a:alphaModFix/>
            </a:blip>
            <a:stretch>
              <a:fillRect/>
            </a:stretch>
          </p:blipFill>
          <p:spPr>
            <a:xfrm rot="5123192">
              <a:off x="3063160" y="23432739"/>
              <a:ext cx="1792059" cy="1590904"/>
            </a:xfrm>
            <a:prstGeom prst="rect">
              <a:avLst/>
            </a:prstGeom>
            <a:noFill/>
            <a:ln>
              <a:noFill/>
            </a:ln>
          </p:spPr>
        </p:pic>
        <p:pic>
          <p:nvPicPr>
            <p:cNvPr id="150" name="Google Shape;150;p25"/>
            <p:cNvPicPr preferRelativeResize="0"/>
            <p:nvPr/>
          </p:nvPicPr>
          <p:blipFill>
            <a:blip r:embed="rId5">
              <a:alphaModFix/>
            </a:blip>
            <a:stretch>
              <a:fillRect/>
            </a:stretch>
          </p:blipFill>
          <p:spPr>
            <a:xfrm rot="5659581">
              <a:off x="3212003" y="25327409"/>
              <a:ext cx="1301424" cy="1492066"/>
            </a:xfrm>
            <a:prstGeom prst="rect">
              <a:avLst/>
            </a:prstGeom>
            <a:noFill/>
            <a:ln>
              <a:noFill/>
            </a:ln>
          </p:spPr>
        </p:pic>
        <p:pic>
          <p:nvPicPr>
            <p:cNvPr id="151" name="Google Shape;151;p25"/>
            <p:cNvPicPr preferRelativeResize="0"/>
            <p:nvPr/>
          </p:nvPicPr>
          <p:blipFill>
            <a:blip r:embed="rId6">
              <a:alphaModFix/>
            </a:blip>
            <a:stretch>
              <a:fillRect/>
            </a:stretch>
          </p:blipFill>
          <p:spPr>
            <a:xfrm rot="4409316">
              <a:off x="4576959" y="26201665"/>
              <a:ext cx="1308889" cy="1583612"/>
            </a:xfrm>
            <a:prstGeom prst="rect">
              <a:avLst/>
            </a:prstGeom>
            <a:noFill/>
            <a:ln>
              <a:noFill/>
            </a:ln>
          </p:spPr>
        </p:pic>
        <p:pic>
          <p:nvPicPr>
            <p:cNvPr id="152" name="Google Shape;152;p25"/>
            <p:cNvPicPr preferRelativeResize="0"/>
            <p:nvPr/>
          </p:nvPicPr>
          <p:blipFill>
            <a:blip r:embed="rId7">
              <a:alphaModFix/>
            </a:blip>
            <a:stretch>
              <a:fillRect/>
            </a:stretch>
          </p:blipFill>
          <p:spPr>
            <a:xfrm rot="5414357">
              <a:off x="-300970" y="26228731"/>
              <a:ext cx="3292042" cy="1142457"/>
            </a:xfrm>
            <a:prstGeom prst="rect">
              <a:avLst/>
            </a:prstGeom>
            <a:noFill/>
            <a:ln>
              <a:noFill/>
            </a:ln>
          </p:spPr>
        </p:pic>
        <p:pic>
          <p:nvPicPr>
            <p:cNvPr id="153" name="Google Shape;153;p25"/>
            <p:cNvPicPr preferRelativeResize="0"/>
            <p:nvPr/>
          </p:nvPicPr>
          <p:blipFill>
            <a:blip r:embed="rId8">
              <a:alphaModFix/>
            </a:blip>
            <a:stretch>
              <a:fillRect/>
            </a:stretch>
          </p:blipFill>
          <p:spPr>
            <a:xfrm rot="4409314">
              <a:off x="1368062" y="22547966"/>
              <a:ext cx="1649695" cy="2166070"/>
            </a:xfrm>
            <a:prstGeom prst="rect">
              <a:avLst/>
            </a:prstGeom>
            <a:noFill/>
            <a:ln>
              <a:noFill/>
            </a:ln>
          </p:spPr>
        </p:pic>
        <p:pic>
          <p:nvPicPr>
            <p:cNvPr id="154" name="Google Shape;154;p25"/>
            <p:cNvPicPr preferRelativeResize="0"/>
            <p:nvPr/>
          </p:nvPicPr>
          <p:blipFill>
            <a:blip r:embed="rId9">
              <a:alphaModFix/>
            </a:blip>
            <a:stretch>
              <a:fillRect/>
            </a:stretch>
          </p:blipFill>
          <p:spPr>
            <a:xfrm rot="4594612">
              <a:off x="6639591" y="19996979"/>
              <a:ext cx="1883265" cy="2082293"/>
            </a:xfrm>
            <a:prstGeom prst="rect">
              <a:avLst/>
            </a:prstGeom>
            <a:noFill/>
            <a:ln>
              <a:noFill/>
            </a:ln>
          </p:spPr>
        </p:pic>
        <p:pic>
          <p:nvPicPr>
            <p:cNvPr id="155" name="Google Shape;155;p25"/>
            <p:cNvPicPr preferRelativeResize="0"/>
            <p:nvPr/>
          </p:nvPicPr>
          <p:blipFill>
            <a:blip r:embed="rId10">
              <a:alphaModFix/>
            </a:blip>
            <a:stretch>
              <a:fillRect/>
            </a:stretch>
          </p:blipFill>
          <p:spPr>
            <a:xfrm rot="4409316">
              <a:off x="4833215" y="20433166"/>
              <a:ext cx="1649696" cy="1817700"/>
            </a:xfrm>
            <a:prstGeom prst="rect">
              <a:avLst/>
            </a:prstGeom>
            <a:noFill/>
            <a:ln>
              <a:noFill/>
            </a:ln>
          </p:spPr>
        </p:pic>
        <p:pic>
          <p:nvPicPr>
            <p:cNvPr id="156" name="Google Shape;156;p25"/>
            <p:cNvPicPr preferRelativeResize="0"/>
            <p:nvPr/>
          </p:nvPicPr>
          <p:blipFill>
            <a:blip r:embed="rId11">
              <a:alphaModFix/>
            </a:blip>
            <a:stretch>
              <a:fillRect/>
            </a:stretch>
          </p:blipFill>
          <p:spPr>
            <a:xfrm rot="2454535">
              <a:off x="5805944" y="22406547"/>
              <a:ext cx="2125273" cy="1567806"/>
            </a:xfrm>
            <a:prstGeom prst="rect">
              <a:avLst/>
            </a:prstGeom>
            <a:noFill/>
            <a:ln>
              <a:noFill/>
            </a:ln>
          </p:spPr>
        </p:pic>
        <p:pic>
          <p:nvPicPr>
            <p:cNvPr id="157" name="Google Shape;157;p25"/>
            <p:cNvPicPr preferRelativeResize="0"/>
            <p:nvPr/>
          </p:nvPicPr>
          <p:blipFill>
            <a:blip r:embed="rId12">
              <a:alphaModFix/>
            </a:blip>
            <a:stretch>
              <a:fillRect/>
            </a:stretch>
          </p:blipFill>
          <p:spPr>
            <a:xfrm rot="5947656">
              <a:off x="12414536" y="19500805"/>
              <a:ext cx="1094861" cy="1303024"/>
            </a:xfrm>
            <a:prstGeom prst="rect">
              <a:avLst/>
            </a:prstGeom>
            <a:noFill/>
            <a:ln>
              <a:noFill/>
            </a:ln>
          </p:spPr>
        </p:pic>
        <p:pic>
          <p:nvPicPr>
            <p:cNvPr id="158" name="Google Shape;158;p25"/>
            <p:cNvPicPr preferRelativeResize="0"/>
            <p:nvPr/>
          </p:nvPicPr>
          <p:blipFill>
            <a:blip r:embed="rId13">
              <a:alphaModFix/>
            </a:blip>
            <a:stretch>
              <a:fillRect/>
            </a:stretch>
          </p:blipFill>
          <p:spPr>
            <a:xfrm rot="5078973">
              <a:off x="10164521" y="21456708"/>
              <a:ext cx="2587283" cy="1217050"/>
            </a:xfrm>
            <a:prstGeom prst="rect">
              <a:avLst/>
            </a:prstGeom>
            <a:noFill/>
            <a:ln>
              <a:noFill/>
            </a:ln>
          </p:spPr>
        </p:pic>
        <p:pic>
          <p:nvPicPr>
            <p:cNvPr id="159" name="Google Shape;159;p25"/>
            <p:cNvPicPr preferRelativeResize="0"/>
            <p:nvPr/>
          </p:nvPicPr>
          <p:blipFill rotWithShape="1">
            <a:blip r:embed="rId14">
              <a:alphaModFix/>
            </a:blip>
            <a:srcRect b="0" l="12321" r="5590" t="15182"/>
            <a:stretch/>
          </p:blipFill>
          <p:spPr>
            <a:xfrm rot="4733754">
              <a:off x="9183016" y="21564141"/>
              <a:ext cx="2206037" cy="842333"/>
            </a:xfrm>
            <a:prstGeom prst="rect">
              <a:avLst/>
            </a:prstGeom>
            <a:noFill/>
            <a:ln>
              <a:noFill/>
            </a:ln>
          </p:spPr>
        </p:pic>
        <p:pic>
          <p:nvPicPr>
            <p:cNvPr id="160" name="Google Shape;160;p25"/>
            <p:cNvPicPr preferRelativeResize="0"/>
            <p:nvPr/>
          </p:nvPicPr>
          <p:blipFill>
            <a:blip r:embed="rId15">
              <a:alphaModFix/>
            </a:blip>
            <a:stretch>
              <a:fillRect/>
            </a:stretch>
          </p:blipFill>
          <p:spPr>
            <a:xfrm rot="4961046">
              <a:off x="9506908" y="19303161"/>
              <a:ext cx="1211848" cy="1409244"/>
            </a:xfrm>
            <a:prstGeom prst="rect">
              <a:avLst/>
            </a:prstGeom>
            <a:noFill/>
            <a:ln>
              <a:noFill/>
            </a:ln>
          </p:spPr>
        </p:pic>
        <p:grpSp>
          <p:nvGrpSpPr>
            <p:cNvPr id="161" name="Google Shape;161;p25"/>
            <p:cNvGrpSpPr/>
            <p:nvPr/>
          </p:nvGrpSpPr>
          <p:grpSpPr>
            <a:xfrm>
              <a:off x="13340127" y="22668430"/>
              <a:ext cx="2869314" cy="3271610"/>
              <a:chOff x="2526597" y="-1193820"/>
              <a:chExt cx="990306" cy="1048425"/>
            </a:xfrm>
          </p:grpSpPr>
          <p:pic>
            <p:nvPicPr>
              <p:cNvPr id="162" name="Google Shape;162;p25"/>
              <p:cNvPicPr preferRelativeResize="0"/>
              <p:nvPr/>
            </p:nvPicPr>
            <p:blipFill rotWithShape="1">
              <a:blip r:embed="rId16">
                <a:alphaModFix/>
              </a:blip>
              <a:srcRect b="0" l="57659" r="0" t="0"/>
              <a:stretch/>
            </p:blipFill>
            <p:spPr>
              <a:xfrm rot="4337642">
                <a:off x="2844278" y="-820602"/>
                <a:ext cx="501628" cy="709937"/>
              </a:xfrm>
              <a:prstGeom prst="rect">
                <a:avLst/>
              </a:prstGeom>
              <a:noFill/>
              <a:ln>
                <a:noFill/>
              </a:ln>
            </p:spPr>
          </p:pic>
          <p:pic>
            <p:nvPicPr>
              <p:cNvPr id="163" name="Google Shape;163;p25"/>
              <p:cNvPicPr preferRelativeResize="0"/>
              <p:nvPr/>
            </p:nvPicPr>
            <p:blipFill rotWithShape="1">
              <a:blip r:embed="rId17">
                <a:alphaModFix/>
              </a:blip>
              <a:srcRect b="9495" l="0" r="0" t="10440"/>
              <a:stretch/>
            </p:blipFill>
            <p:spPr>
              <a:xfrm rot="4182813">
                <a:off x="2600356" y="-1143218"/>
                <a:ext cx="486841" cy="482623"/>
              </a:xfrm>
              <a:prstGeom prst="rect">
                <a:avLst/>
              </a:prstGeom>
              <a:noFill/>
              <a:ln>
                <a:noFill/>
              </a:ln>
            </p:spPr>
          </p:pic>
        </p:grpSp>
      </p:grpSp>
      <p:pic>
        <p:nvPicPr>
          <p:cNvPr id="164" name="Google Shape;164;p25"/>
          <p:cNvPicPr preferRelativeResize="0"/>
          <p:nvPr/>
        </p:nvPicPr>
        <p:blipFill>
          <a:blip r:embed="rId18">
            <a:alphaModFix/>
          </a:blip>
          <a:stretch>
            <a:fillRect/>
          </a:stretch>
        </p:blipFill>
        <p:spPr>
          <a:xfrm>
            <a:off x="1577932" y="1884649"/>
            <a:ext cx="945049" cy="945078"/>
          </a:xfrm>
          <a:prstGeom prst="rect">
            <a:avLst/>
          </a:prstGeom>
          <a:noFill/>
          <a:ln>
            <a:noFill/>
          </a:ln>
        </p:spPr>
      </p:pic>
      <p:sp>
        <p:nvSpPr>
          <p:cNvPr id="165" name="Google Shape;165;p25"/>
          <p:cNvSpPr txBox="1"/>
          <p:nvPr/>
        </p:nvSpPr>
        <p:spPr>
          <a:xfrm>
            <a:off x="4063753" y="3017610"/>
            <a:ext cx="1236600" cy="446400"/>
          </a:xfrm>
          <a:prstGeom prst="rect">
            <a:avLst/>
          </a:prstGeom>
          <a:solidFill>
            <a:srgbClr val="FFFFBF"/>
          </a:solid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700">
                <a:solidFill>
                  <a:srgbClr val="666666"/>
                </a:solidFill>
                <a:latin typeface="PT Sans"/>
                <a:ea typeface="PT Sans"/>
                <a:cs typeface="PT Sans"/>
                <a:sym typeface="PT Sans"/>
              </a:rPr>
              <a:t>End-Users</a:t>
            </a:r>
            <a:endParaRPr b="1" sz="1700">
              <a:solidFill>
                <a:srgbClr val="666666"/>
              </a:solidFill>
              <a:latin typeface="PT Sans"/>
              <a:ea typeface="PT Sans"/>
              <a:cs typeface="PT Sans"/>
              <a:sym typeface="PT Sans"/>
            </a:endParaRPr>
          </a:p>
        </p:txBody>
      </p:sp>
      <p:sp>
        <p:nvSpPr>
          <p:cNvPr id="166" name="Google Shape;166;p25"/>
          <p:cNvSpPr txBox="1"/>
          <p:nvPr/>
        </p:nvSpPr>
        <p:spPr>
          <a:xfrm>
            <a:off x="3635692" y="751397"/>
            <a:ext cx="2601000" cy="708000"/>
          </a:xfrm>
          <a:prstGeom prst="rect">
            <a:avLst/>
          </a:prstGeom>
          <a:solidFill>
            <a:srgbClr val="F2F2F2"/>
          </a:solid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700">
                <a:solidFill>
                  <a:srgbClr val="666666"/>
                </a:solidFill>
                <a:latin typeface="PT Sans"/>
                <a:ea typeface="PT Sans"/>
                <a:cs typeface="PT Sans"/>
                <a:sym typeface="PT Sans"/>
              </a:rPr>
              <a:t>NASA Openscapes Mentor Community Values </a:t>
            </a:r>
            <a:endParaRPr b="1" sz="1700">
              <a:solidFill>
                <a:srgbClr val="666666"/>
              </a:solidFill>
              <a:latin typeface="PT Sans"/>
              <a:ea typeface="PT Sans"/>
              <a:cs typeface="PT Sans"/>
              <a:sym typeface="PT Sans"/>
            </a:endParaRPr>
          </a:p>
        </p:txBody>
      </p:sp>
      <p:sp>
        <p:nvSpPr>
          <p:cNvPr id="167" name="Google Shape;167;p25"/>
          <p:cNvSpPr txBox="1"/>
          <p:nvPr/>
        </p:nvSpPr>
        <p:spPr>
          <a:xfrm>
            <a:off x="3076187" y="1862892"/>
            <a:ext cx="1443000" cy="708000"/>
          </a:xfrm>
          <a:prstGeom prst="rect">
            <a:avLst/>
          </a:prstGeom>
          <a:solidFill>
            <a:srgbClr val="CFE2F3"/>
          </a:solid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700">
                <a:solidFill>
                  <a:srgbClr val="666666"/>
                </a:solidFill>
                <a:latin typeface="PT Sans"/>
                <a:ea typeface="PT Sans"/>
                <a:cs typeface="PT Sans"/>
                <a:sym typeface="PT Sans"/>
              </a:rPr>
              <a:t>NASA Data Center Staff </a:t>
            </a:r>
            <a:endParaRPr sz="1100">
              <a:solidFill>
                <a:schemeClr val="dk1"/>
              </a:solidFill>
            </a:endParaRPr>
          </a:p>
        </p:txBody>
      </p:sp>
      <p:sp>
        <p:nvSpPr>
          <p:cNvPr id="168" name="Google Shape;168;p25"/>
          <p:cNvSpPr txBox="1"/>
          <p:nvPr/>
        </p:nvSpPr>
        <p:spPr>
          <a:xfrm>
            <a:off x="2783061" y="4074102"/>
            <a:ext cx="2601000" cy="446400"/>
          </a:xfrm>
          <a:prstGeom prst="rect">
            <a:avLst/>
          </a:prstGeom>
          <a:solidFill>
            <a:srgbClr val="FFC1A5"/>
          </a:solid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None/>
            </a:pPr>
            <a:r>
              <a:rPr b="1" lang="en" sz="1700">
                <a:solidFill>
                  <a:srgbClr val="666666"/>
                </a:solidFill>
                <a:latin typeface="PT Sans"/>
                <a:ea typeface="PT Sans"/>
                <a:cs typeface="PT Sans"/>
                <a:sym typeface="PT Sans"/>
              </a:rPr>
              <a:t>Open Science Community</a:t>
            </a:r>
            <a:endParaRPr b="1" sz="1700">
              <a:solidFill>
                <a:srgbClr val="666666"/>
              </a:solidFill>
              <a:latin typeface="PT Sans"/>
              <a:ea typeface="PT Sans"/>
              <a:cs typeface="PT Sans"/>
              <a:sym typeface="PT Sans"/>
            </a:endParaRPr>
          </a:p>
        </p:txBody>
      </p:sp>
      <p:cxnSp>
        <p:nvCxnSpPr>
          <p:cNvPr id="169" name="Google Shape;169;p25"/>
          <p:cNvCxnSpPr>
            <a:stCxn id="162" idx="3"/>
            <a:endCxn id="166" idx="1"/>
          </p:cNvCxnSpPr>
          <p:nvPr/>
        </p:nvCxnSpPr>
        <p:spPr>
          <a:xfrm flipH="1" rot="10800000">
            <a:off x="2198782" y="1105373"/>
            <a:ext cx="1437000" cy="151800"/>
          </a:xfrm>
          <a:prstGeom prst="bentConnector3">
            <a:avLst>
              <a:gd fmla="val 50135" name="adj1"/>
            </a:avLst>
          </a:prstGeom>
          <a:noFill/>
          <a:ln cap="flat" cmpd="sng" w="9525">
            <a:solidFill>
              <a:schemeClr val="dk2"/>
            </a:solidFill>
            <a:prstDash val="solid"/>
            <a:round/>
            <a:headEnd len="med" w="med" type="none"/>
            <a:tailEnd len="med" w="med" type="none"/>
          </a:ln>
        </p:spPr>
      </p:cxnSp>
      <p:cxnSp>
        <p:nvCxnSpPr>
          <p:cNvPr id="170" name="Google Shape;170;p25"/>
          <p:cNvCxnSpPr>
            <a:stCxn id="158" idx="3"/>
            <a:endCxn id="167" idx="1"/>
          </p:cNvCxnSpPr>
          <p:nvPr/>
        </p:nvCxnSpPr>
        <p:spPr>
          <a:xfrm>
            <a:off x="1406009" y="1947750"/>
            <a:ext cx="1670100" cy="269100"/>
          </a:xfrm>
          <a:prstGeom prst="bentConnector3">
            <a:avLst>
              <a:gd fmla="val 51108" name="adj1"/>
            </a:avLst>
          </a:prstGeom>
          <a:noFill/>
          <a:ln cap="flat" cmpd="sng" w="9525">
            <a:solidFill>
              <a:schemeClr val="dk2"/>
            </a:solidFill>
            <a:prstDash val="solid"/>
            <a:round/>
            <a:headEnd len="med" w="med" type="none"/>
            <a:tailEnd len="med" w="med" type="none"/>
          </a:ln>
        </p:spPr>
      </p:cxnSp>
      <p:cxnSp>
        <p:nvCxnSpPr>
          <p:cNvPr id="171" name="Google Shape;171;p25"/>
          <p:cNvCxnSpPr>
            <a:stCxn id="156" idx="3"/>
            <a:endCxn id="165" idx="1"/>
          </p:cNvCxnSpPr>
          <p:nvPr/>
        </p:nvCxnSpPr>
        <p:spPr>
          <a:xfrm>
            <a:off x="1281176" y="2895442"/>
            <a:ext cx="2782500" cy="345300"/>
          </a:xfrm>
          <a:prstGeom prst="bentConnector3">
            <a:avLst>
              <a:gd fmla="val 51743" name="adj1"/>
            </a:avLst>
          </a:prstGeom>
          <a:noFill/>
          <a:ln cap="flat" cmpd="sng" w="9525">
            <a:solidFill>
              <a:schemeClr val="dk2"/>
            </a:solidFill>
            <a:prstDash val="solid"/>
            <a:round/>
            <a:headEnd len="med" w="med" type="none"/>
            <a:tailEnd len="med" w="med" type="none"/>
          </a:ln>
        </p:spPr>
      </p:cxnSp>
      <p:cxnSp>
        <p:nvCxnSpPr>
          <p:cNvPr id="172" name="Google Shape;172;p25"/>
          <p:cNvCxnSpPr>
            <a:endCxn id="168" idx="1"/>
          </p:cNvCxnSpPr>
          <p:nvPr/>
        </p:nvCxnSpPr>
        <p:spPr>
          <a:xfrm>
            <a:off x="2117661" y="4192602"/>
            <a:ext cx="665400" cy="104700"/>
          </a:xfrm>
          <a:prstGeom prst="bentConnector3">
            <a:avLst>
              <a:gd fmla="val 50000" name="adj1"/>
            </a:avLst>
          </a:prstGeom>
          <a:noFill/>
          <a:ln cap="flat" cmpd="sng" w="9525">
            <a:solidFill>
              <a:schemeClr val="dk2"/>
            </a:solidFill>
            <a:prstDash val="solid"/>
            <a:round/>
            <a:headEnd len="med" w="med" type="none"/>
            <a:tailEnd len="med" w="med" type="none"/>
          </a:ln>
        </p:spPr>
      </p:cxnSp>
      <p:pic>
        <p:nvPicPr>
          <p:cNvPr id="173" name="Google Shape;173;p25"/>
          <p:cNvPicPr preferRelativeResize="0"/>
          <p:nvPr/>
        </p:nvPicPr>
        <p:blipFill>
          <a:blip r:embed="rId19">
            <a:alphaModFix/>
          </a:blip>
          <a:stretch>
            <a:fillRect/>
          </a:stretch>
        </p:blipFill>
        <p:spPr>
          <a:xfrm rot="2452314">
            <a:off x="703426" y="1365248"/>
            <a:ext cx="928199" cy="181741"/>
          </a:xfrm>
          <a:prstGeom prst="rect">
            <a:avLst/>
          </a:prstGeom>
          <a:noFill/>
          <a:ln>
            <a:noFill/>
          </a:ln>
        </p:spPr>
      </p:pic>
      <p:pic>
        <p:nvPicPr>
          <p:cNvPr id="174" name="Google Shape;174;p25"/>
          <p:cNvPicPr preferRelativeResize="0"/>
          <p:nvPr/>
        </p:nvPicPr>
        <p:blipFill>
          <a:blip r:embed="rId20">
            <a:alphaModFix/>
          </a:blip>
          <a:stretch>
            <a:fillRect/>
          </a:stretch>
        </p:blipFill>
        <p:spPr>
          <a:xfrm rot="2070217">
            <a:off x="844865" y="1550461"/>
            <a:ext cx="424748" cy="172978"/>
          </a:xfrm>
          <a:prstGeom prst="rect">
            <a:avLst/>
          </a:prstGeom>
          <a:noFill/>
          <a:ln>
            <a:noFill/>
          </a:ln>
        </p:spPr>
      </p:pic>
      <p:pic>
        <p:nvPicPr>
          <p:cNvPr id="175" name="Google Shape;175;p25"/>
          <p:cNvPicPr preferRelativeResize="0"/>
          <p:nvPr/>
        </p:nvPicPr>
        <p:blipFill>
          <a:blip r:embed="rId21">
            <a:alphaModFix/>
          </a:blip>
          <a:stretch>
            <a:fillRect/>
          </a:stretch>
        </p:blipFill>
        <p:spPr>
          <a:xfrm rot="715082">
            <a:off x="468891" y="1560184"/>
            <a:ext cx="297273" cy="296967"/>
          </a:xfrm>
          <a:prstGeom prst="rect">
            <a:avLst/>
          </a:prstGeom>
          <a:noFill/>
          <a:ln>
            <a:noFill/>
          </a:ln>
        </p:spPr>
      </p:pic>
      <p:pic>
        <p:nvPicPr>
          <p:cNvPr id="176" name="Google Shape;176;p25"/>
          <p:cNvPicPr preferRelativeResize="0"/>
          <p:nvPr/>
        </p:nvPicPr>
        <p:blipFill>
          <a:blip r:embed="rId22">
            <a:alphaModFix/>
          </a:blip>
          <a:stretch>
            <a:fillRect/>
          </a:stretch>
        </p:blipFill>
        <p:spPr>
          <a:xfrm rot="922413">
            <a:off x="1166370" y="4141114"/>
            <a:ext cx="877770" cy="211213"/>
          </a:xfrm>
          <a:prstGeom prst="rect">
            <a:avLst/>
          </a:prstGeom>
          <a:noFill/>
          <a:ln>
            <a:noFill/>
          </a:ln>
        </p:spPr>
      </p:pic>
      <p:pic>
        <p:nvPicPr>
          <p:cNvPr id="177" name="Google Shape;177;p25"/>
          <p:cNvPicPr preferRelativeResize="0"/>
          <p:nvPr/>
        </p:nvPicPr>
        <p:blipFill>
          <a:blip r:embed="rId23">
            <a:alphaModFix/>
          </a:blip>
          <a:stretch>
            <a:fillRect/>
          </a:stretch>
        </p:blipFill>
        <p:spPr>
          <a:xfrm rot="890833">
            <a:off x="1792348" y="3840954"/>
            <a:ext cx="356620" cy="407824"/>
          </a:xfrm>
          <a:prstGeom prst="rect">
            <a:avLst/>
          </a:prstGeom>
          <a:noFill/>
          <a:ln>
            <a:noFill/>
          </a:ln>
        </p:spPr>
      </p:pic>
      <p:sp>
        <p:nvSpPr>
          <p:cNvPr id="178" name="Google Shape;178;p25"/>
          <p:cNvSpPr txBox="1"/>
          <p:nvPr/>
        </p:nvSpPr>
        <p:spPr>
          <a:xfrm>
            <a:off x="105400" y="127500"/>
            <a:ext cx="9038700" cy="523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7900"/>
              </a:spcBef>
              <a:spcAft>
                <a:spcPts val="0"/>
              </a:spcAft>
              <a:buClr>
                <a:schemeClr val="dk1"/>
              </a:buClr>
              <a:buSzPts val="1100"/>
              <a:buFont typeface="Arial"/>
              <a:buNone/>
            </a:pPr>
            <a:r>
              <a:rPr b="1" lang="en" sz="2200">
                <a:solidFill>
                  <a:srgbClr val="45818E"/>
                </a:solidFill>
                <a:latin typeface="Lato"/>
                <a:ea typeface="Lato"/>
                <a:cs typeface="Lato"/>
                <a:sym typeface="Lato"/>
              </a:rPr>
              <a:t>Consistent trust, feedback, &amp; iteration has shaped </a:t>
            </a:r>
            <a:r>
              <a:rPr b="1" lang="en" sz="2200">
                <a:solidFill>
                  <a:srgbClr val="45818E"/>
                </a:solidFill>
                <a:latin typeface="Lato"/>
                <a:ea typeface="Lato"/>
                <a:cs typeface="Lato"/>
                <a:sym typeface="Lato"/>
              </a:rPr>
              <a:t>tools</a:t>
            </a:r>
            <a:r>
              <a:rPr b="1" lang="en" sz="2200">
                <a:solidFill>
                  <a:srgbClr val="45818E"/>
                </a:solidFill>
                <a:latin typeface="Lato"/>
                <a:ea typeface="Lato"/>
                <a:cs typeface="Lato"/>
                <a:sym typeface="Lato"/>
              </a:rPr>
              <a:t> &amp; approaches</a:t>
            </a:r>
            <a:endParaRPr sz="1300">
              <a:solidFill>
                <a:srgbClr val="172B4D"/>
              </a:solidFill>
              <a:latin typeface="Avenir"/>
              <a:ea typeface="Avenir"/>
              <a:cs typeface="Avenir"/>
              <a:sym typeface="Avenir"/>
            </a:endParaRPr>
          </a:p>
        </p:txBody>
      </p:sp>
      <p:sp>
        <p:nvSpPr>
          <p:cNvPr id="179" name="Google Shape;179;p25"/>
          <p:cNvSpPr txBox="1"/>
          <p:nvPr/>
        </p:nvSpPr>
        <p:spPr>
          <a:xfrm>
            <a:off x="6460625" y="798675"/>
            <a:ext cx="2601000" cy="373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172B4D"/>
                </a:solidFill>
                <a:highlight>
                  <a:srgbClr val="D9D9D9"/>
                </a:highlight>
                <a:latin typeface="Avenir"/>
                <a:ea typeface="Avenir"/>
                <a:cs typeface="Avenir"/>
                <a:sym typeface="Avenir"/>
              </a:rPr>
              <a:t>&gt;</a:t>
            </a:r>
            <a:r>
              <a:rPr lang="en" sz="1600">
                <a:solidFill>
                  <a:srgbClr val="172B4D"/>
                </a:solidFill>
                <a:highlight>
                  <a:srgbClr val="D9D9D9"/>
                </a:highlight>
                <a:latin typeface="Avenir"/>
                <a:ea typeface="Avenir"/>
                <a:cs typeface="Avenir"/>
                <a:sym typeface="Avenir"/>
              </a:rPr>
              <a:t>&gt;</a:t>
            </a:r>
            <a:r>
              <a:rPr lang="en" sz="1600">
                <a:solidFill>
                  <a:srgbClr val="172B4D"/>
                </a:solidFill>
                <a:latin typeface="Avenir"/>
                <a:ea typeface="Avenir"/>
                <a:cs typeface="Avenir"/>
                <a:sym typeface="Avenir"/>
              </a:rPr>
              <a:t> Learn together first</a:t>
            </a:r>
            <a:endParaRPr sz="1600">
              <a:solidFill>
                <a:srgbClr val="172B4D"/>
              </a:solidFill>
              <a:latin typeface="Avenir"/>
              <a:ea typeface="Avenir"/>
              <a:cs typeface="Avenir"/>
              <a:sym typeface="Avenir"/>
            </a:endParaRPr>
          </a:p>
          <a:p>
            <a:pPr indent="0" lvl="0" marL="0" rtl="0" algn="l">
              <a:spcBef>
                <a:spcPts val="0"/>
              </a:spcBef>
              <a:spcAft>
                <a:spcPts val="0"/>
              </a:spcAft>
              <a:buNone/>
            </a:pPr>
            <a:r>
              <a:t/>
            </a:r>
            <a:endParaRPr sz="1600">
              <a:solidFill>
                <a:srgbClr val="172B4D"/>
              </a:solidFill>
              <a:latin typeface="Avenir"/>
              <a:ea typeface="Avenir"/>
              <a:cs typeface="Avenir"/>
              <a:sym typeface="Avenir"/>
            </a:endParaRPr>
          </a:p>
          <a:p>
            <a:pPr indent="0" lvl="0" marL="0" rtl="0" algn="l">
              <a:spcBef>
                <a:spcPts val="0"/>
              </a:spcBef>
              <a:spcAft>
                <a:spcPts val="0"/>
              </a:spcAft>
              <a:buNone/>
            </a:pPr>
            <a:r>
              <a:t/>
            </a:r>
            <a:endParaRPr sz="1600">
              <a:solidFill>
                <a:srgbClr val="172B4D"/>
              </a:solidFill>
              <a:latin typeface="Avenir"/>
              <a:ea typeface="Avenir"/>
              <a:cs typeface="Avenir"/>
              <a:sym typeface="Avenir"/>
            </a:endParaRPr>
          </a:p>
          <a:p>
            <a:pPr indent="0" lvl="0" marL="0" rtl="0" algn="l">
              <a:spcBef>
                <a:spcPts val="0"/>
              </a:spcBef>
              <a:spcAft>
                <a:spcPts val="0"/>
              </a:spcAft>
              <a:buNone/>
            </a:pPr>
            <a:r>
              <a:rPr lang="en" sz="1600">
                <a:solidFill>
                  <a:srgbClr val="172B4D"/>
                </a:solidFill>
                <a:highlight>
                  <a:srgbClr val="CFE2F3"/>
                </a:highlight>
                <a:latin typeface="Avenir"/>
                <a:ea typeface="Avenir"/>
                <a:cs typeface="Avenir"/>
                <a:sym typeface="Avenir"/>
              </a:rPr>
              <a:t>&gt;&gt; </a:t>
            </a:r>
            <a:r>
              <a:rPr lang="en" sz="1600">
                <a:solidFill>
                  <a:srgbClr val="172B4D"/>
                </a:solidFill>
                <a:latin typeface="Avenir"/>
                <a:ea typeface="Avenir"/>
                <a:cs typeface="Avenir"/>
                <a:sym typeface="Avenir"/>
              </a:rPr>
              <a:t>Peer-teach, document, and onboard</a:t>
            </a:r>
            <a:endParaRPr sz="1600">
              <a:solidFill>
                <a:srgbClr val="172B4D"/>
              </a:solidFill>
              <a:latin typeface="Avenir"/>
              <a:ea typeface="Avenir"/>
              <a:cs typeface="Avenir"/>
              <a:sym typeface="Avenir"/>
            </a:endParaRPr>
          </a:p>
          <a:p>
            <a:pPr indent="0" lvl="0" marL="0" rtl="0" algn="l">
              <a:spcBef>
                <a:spcPts val="0"/>
              </a:spcBef>
              <a:spcAft>
                <a:spcPts val="0"/>
              </a:spcAft>
              <a:buNone/>
            </a:pPr>
            <a:r>
              <a:t/>
            </a:r>
            <a:endParaRPr sz="1600">
              <a:solidFill>
                <a:srgbClr val="172B4D"/>
              </a:solidFill>
              <a:latin typeface="Avenir"/>
              <a:ea typeface="Avenir"/>
              <a:cs typeface="Avenir"/>
              <a:sym typeface="Avenir"/>
            </a:endParaRPr>
          </a:p>
          <a:p>
            <a:pPr indent="0" lvl="0" marL="0" rtl="0" algn="l">
              <a:spcBef>
                <a:spcPts val="0"/>
              </a:spcBef>
              <a:spcAft>
                <a:spcPts val="0"/>
              </a:spcAft>
              <a:buNone/>
            </a:pPr>
            <a:r>
              <a:t/>
            </a:r>
            <a:endParaRPr sz="1600">
              <a:solidFill>
                <a:srgbClr val="172B4D"/>
              </a:solidFill>
              <a:latin typeface="Avenir"/>
              <a:ea typeface="Avenir"/>
              <a:cs typeface="Avenir"/>
              <a:sym typeface="Avenir"/>
            </a:endParaRPr>
          </a:p>
          <a:p>
            <a:pPr indent="0" lvl="0" marL="0" rtl="0" algn="l">
              <a:spcBef>
                <a:spcPts val="0"/>
              </a:spcBef>
              <a:spcAft>
                <a:spcPts val="0"/>
              </a:spcAft>
              <a:buNone/>
            </a:pPr>
            <a:r>
              <a:rPr lang="en" sz="1600">
                <a:solidFill>
                  <a:srgbClr val="172B4D"/>
                </a:solidFill>
                <a:highlight>
                  <a:srgbClr val="FFFFBF"/>
                </a:highlight>
                <a:latin typeface="Avenir"/>
                <a:ea typeface="Avenir"/>
                <a:cs typeface="Avenir"/>
                <a:sym typeface="Avenir"/>
              </a:rPr>
              <a:t>&gt;&gt;</a:t>
            </a:r>
            <a:r>
              <a:rPr lang="en" sz="1600">
                <a:solidFill>
                  <a:srgbClr val="172B4D"/>
                </a:solidFill>
                <a:latin typeface="Avenir"/>
                <a:ea typeface="Avenir"/>
                <a:cs typeface="Avenir"/>
                <a:sym typeface="Avenir"/>
              </a:rPr>
              <a:t> Teach scientists/users (</a:t>
            </a:r>
            <a:r>
              <a:rPr lang="en" sz="1600">
                <a:solidFill>
                  <a:srgbClr val="172B4D"/>
                </a:solidFill>
                <a:latin typeface="Avenir"/>
                <a:ea typeface="Avenir"/>
                <a:cs typeface="Avenir"/>
                <a:sym typeface="Avenir"/>
              </a:rPr>
              <a:t>Openscapes</a:t>
            </a:r>
            <a:r>
              <a:rPr lang="en" sz="1600">
                <a:solidFill>
                  <a:srgbClr val="172B4D"/>
                </a:solidFill>
                <a:latin typeface="Avenir"/>
                <a:ea typeface="Avenir"/>
                <a:cs typeface="Avenir"/>
                <a:sym typeface="Avenir"/>
              </a:rPr>
              <a:t> Champions </a:t>
            </a:r>
            <a:r>
              <a:rPr lang="en" sz="1600">
                <a:solidFill>
                  <a:srgbClr val="172B4D"/>
                </a:solidFill>
                <a:latin typeface="Avenir"/>
                <a:ea typeface="Avenir"/>
                <a:cs typeface="Avenir"/>
                <a:sym typeface="Avenir"/>
              </a:rPr>
              <a:t>is one </a:t>
            </a:r>
            <a:r>
              <a:rPr lang="en" sz="1600">
                <a:solidFill>
                  <a:srgbClr val="172B4D"/>
                </a:solidFill>
                <a:latin typeface="Avenir"/>
                <a:ea typeface="Avenir"/>
                <a:cs typeface="Avenir"/>
                <a:sym typeface="Avenir"/>
              </a:rPr>
              <a:t>format where we get to know users deeply)</a:t>
            </a:r>
            <a:endParaRPr sz="1600">
              <a:solidFill>
                <a:srgbClr val="172B4D"/>
              </a:solidFill>
              <a:latin typeface="Avenir"/>
              <a:ea typeface="Avenir"/>
              <a:cs typeface="Avenir"/>
              <a:sym typeface="Avenir"/>
            </a:endParaRPr>
          </a:p>
          <a:p>
            <a:pPr indent="0" lvl="0" marL="0" rtl="0" algn="l">
              <a:spcBef>
                <a:spcPts val="0"/>
              </a:spcBef>
              <a:spcAft>
                <a:spcPts val="0"/>
              </a:spcAft>
              <a:buNone/>
            </a:pPr>
            <a:r>
              <a:t/>
            </a:r>
            <a:endParaRPr sz="1600">
              <a:solidFill>
                <a:srgbClr val="172B4D"/>
              </a:solidFill>
              <a:latin typeface="Avenir"/>
              <a:ea typeface="Avenir"/>
              <a:cs typeface="Avenir"/>
              <a:sym typeface="Avenir"/>
            </a:endParaRPr>
          </a:p>
          <a:p>
            <a:pPr indent="0" lvl="0" marL="0" rtl="0" algn="l">
              <a:spcBef>
                <a:spcPts val="0"/>
              </a:spcBef>
              <a:spcAft>
                <a:spcPts val="0"/>
              </a:spcAft>
              <a:buNone/>
            </a:pPr>
            <a:r>
              <a:rPr lang="en" sz="1600">
                <a:solidFill>
                  <a:srgbClr val="172B4D"/>
                </a:solidFill>
                <a:highlight>
                  <a:srgbClr val="FFC1A5"/>
                </a:highlight>
                <a:latin typeface="Avenir"/>
                <a:ea typeface="Avenir"/>
                <a:cs typeface="Avenir"/>
                <a:sym typeface="Avenir"/>
              </a:rPr>
              <a:t>&gt;&gt;</a:t>
            </a:r>
            <a:r>
              <a:rPr lang="en" sz="1600">
                <a:solidFill>
                  <a:srgbClr val="172B4D"/>
                </a:solidFill>
                <a:latin typeface="Avenir"/>
                <a:ea typeface="Avenir"/>
                <a:cs typeface="Avenir"/>
                <a:sym typeface="Avenir"/>
              </a:rPr>
              <a:t> Connect with the broader open source community, collaborate &amp; give back</a:t>
            </a:r>
            <a:endParaRPr sz="1600">
              <a:solidFill>
                <a:srgbClr val="172B4D"/>
              </a:solidFill>
              <a:latin typeface="Avenir"/>
              <a:ea typeface="Avenir"/>
              <a:cs typeface="Avenir"/>
              <a:sym typeface="Avenir"/>
            </a:endParaRPr>
          </a:p>
          <a:p>
            <a:pPr indent="0" lvl="0" marL="0" rtl="0" algn="l">
              <a:spcBef>
                <a:spcPts val="0"/>
              </a:spcBef>
              <a:spcAft>
                <a:spcPts val="0"/>
              </a:spcAft>
              <a:buNone/>
            </a:pPr>
            <a:r>
              <a:t/>
            </a:r>
            <a:endParaRPr sz="1600">
              <a:solidFill>
                <a:srgbClr val="172B4D"/>
              </a:solidFill>
              <a:latin typeface="Avenir"/>
              <a:ea typeface="Avenir"/>
              <a:cs typeface="Avenir"/>
              <a:sym typeface="Aveni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6"/>
          <p:cNvSpPr txBox="1"/>
          <p:nvPr/>
        </p:nvSpPr>
        <p:spPr>
          <a:xfrm>
            <a:off x="95800" y="4484100"/>
            <a:ext cx="4424100" cy="659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Clr>
                <a:schemeClr val="dk1"/>
              </a:buClr>
              <a:buSzPts val="1100"/>
              <a:buFont typeface="Arial"/>
              <a:buNone/>
            </a:pPr>
            <a:r>
              <a:rPr b="1" lang="en" sz="1000">
                <a:solidFill>
                  <a:srgbClr val="595959"/>
                </a:solidFill>
                <a:latin typeface="PT Sans"/>
                <a:ea typeface="PT Sans"/>
                <a:cs typeface="PT Sans"/>
                <a:sym typeface="PT Sans"/>
              </a:rPr>
              <a:t>Blog summaries</a:t>
            </a:r>
            <a:r>
              <a:rPr lang="en" sz="1000">
                <a:solidFill>
                  <a:srgbClr val="595959"/>
                </a:solidFill>
                <a:latin typeface="PT Sans"/>
                <a:ea typeface="PT Sans"/>
                <a:cs typeface="PT Sans"/>
                <a:sym typeface="PT Sans"/>
              </a:rPr>
              <a:t>:</a:t>
            </a:r>
            <a:endParaRPr sz="1000">
              <a:solidFill>
                <a:srgbClr val="595959"/>
              </a:solidFill>
              <a:latin typeface="PT Sans"/>
              <a:ea typeface="PT Sans"/>
              <a:cs typeface="PT Sans"/>
              <a:sym typeface="PT Sans"/>
            </a:endParaRPr>
          </a:p>
          <a:p>
            <a:pPr indent="0" lvl="0" marL="0" rtl="0" algn="l">
              <a:lnSpc>
                <a:spcPct val="115000"/>
              </a:lnSpc>
              <a:spcBef>
                <a:spcPts val="0"/>
              </a:spcBef>
              <a:spcAft>
                <a:spcPts val="0"/>
              </a:spcAft>
              <a:buNone/>
            </a:pPr>
            <a:r>
              <a:rPr lang="en" sz="900" u="sng">
                <a:solidFill>
                  <a:srgbClr val="45818E"/>
                </a:solidFill>
                <a:latin typeface="PT Sans"/>
                <a:ea typeface="PT Sans"/>
                <a:cs typeface="PT Sans"/>
                <a:sym typeface="PT Sans"/>
                <a:hlinkClick r:id="rId3">
                  <a:extLst>
                    <a:ext uri="{A12FA001-AC4F-418D-AE19-62706E023703}">
                      <ahyp:hlinkClr val="tx"/>
                    </a:ext>
                  </a:extLst>
                </a:hlinkClick>
              </a:rPr>
              <a:t>earthdata.nasa.gov/learn/articles/2021-cloud-hackathon</a:t>
            </a:r>
            <a:endParaRPr sz="900" u="sng">
              <a:solidFill>
                <a:srgbClr val="45818E"/>
              </a:solidFill>
              <a:latin typeface="PT Sans"/>
              <a:ea typeface="PT Sans"/>
              <a:cs typeface="PT Sans"/>
              <a:sym typeface="PT Sans"/>
            </a:endParaRPr>
          </a:p>
          <a:p>
            <a:pPr indent="0" lvl="0" marL="0" rtl="0" algn="l">
              <a:lnSpc>
                <a:spcPct val="115000"/>
              </a:lnSpc>
              <a:spcBef>
                <a:spcPts val="0"/>
              </a:spcBef>
              <a:spcAft>
                <a:spcPts val="1200"/>
              </a:spcAft>
              <a:buNone/>
            </a:pPr>
            <a:r>
              <a:rPr lang="en" sz="900" u="sng">
                <a:solidFill>
                  <a:srgbClr val="45818E"/>
                </a:solidFill>
                <a:latin typeface="PT Sans"/>
                <a:ea typeface="PT Sans"/>
                <a:cs typeface="PT Sans"/>
                <a:sym typeface="PT Sans"/>
                <a:hlinkClick r:id="rId4">
                  <a:extLst>
                    <a:ext uri="{A12FA001-AC4F-418D-AE19-62706E023703}">
                      <ahyp:hlinkClr val="tx"/>
                    </a:ext>
                  </a:extLst>
                </a:hlinkClick>
              </a:rPr>
              <a:t>podaac.jpl.nasa.gov/announcements/2021-12-15-The-2021-Cloud-Hackathon</a:t>
            </a:r>
            <a:endParaRPr sz="800">
              <a:solidFill>
                <a:srgbClr val="45818E"/>
              </a:solidFill>
              <a:latin typeface="PT Sans"/>
              <a:ea typeface="PT Sans"/>
              <a:cs typeface="PT Sans"/>
              <a:sym typeface="PT Sans"/>
            </a:endParaRPr>
          </a:p>
        </p:txBody>
      </p:sp>
      <p:sp>
        <p:nvSpPr>
          <p:cNvPr id="185" name="Google Shape;185;p26"/>
          <p:cNvSpPr txBox="1"/>
          <p:nvPr/>
        </p:nvSpPr>
        <p:spPr>
          <a:xfrm>
            <a:off x="172000" y="1101525"/>
            <a:ext cx="3303900" cy="1262100"/>
          </a:xfrm>
          <a:prstGeom prst="rect">
            <a:avLst/>
          </a:prstGeom>
          <a:noFill/>
          <a:ln cap="flat" cmpd="sng" w="28575">
            <a:solidFill>
              <a:srgbClr val="45818E"/>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u="sng">
                <a:solidFill>
                  <a:srgbClr val="45818E"/>
                </a:solidFill>
                <a:latin typeface="PT Sans"/>
                <a:ea typeface="PT Sans"/>
                <a:cs typeface="PT Sans"/>
                <a:sym typeface="PT Sans"/>
              </a:rPr>
              <a:t>Preparation: </a:t>
            </a:r>
            <a:endParaRPr b="1" u="sng">
              <a:solidFill>
                <a:srgbClr val="45818E"/>
              </a:solidFill>
              <a:latin typeface="PT Sans"/>
              <a:ea typeface="PT Sans"/>
              <a:cs typeface="PT Sans"/>
              <a:sym typeface="PT Sans"/>
            </a:endParaRPr>
          </a:p>
          <a:p>
            <a:pPr indent="0" lvl="0" marL="0" rtl="0" algn="l">
              <a:spcBef>
                <a:spcPts val="0"/>
              </a:spcBef>
              <a:spcAft>
                <a:spcPts val="0"/>
              </a:spcAft>
              <a:buClr>
                <a:schemeClr val="dk1"/>
              </a:buClr>
              <a:buSzPts val="1100"/>
              <a:buFont typeface="Arial"/>
              <a:buNone/>
            </a:pPr>
            <a:r>
              <a:rPr b="1" lang="en">
                <a:solidFill>
                  <a:srgbClr val="45818E"/>
                </a:solidFill>
                <a:latin typeface="PT Sans"/>
                <a:ea typeface="PT Sans"/>
                <a:cs typeface="PT Sans"/>
                <a:sym typeface="PT Sans"/>
              </a:rPr>
              <a:t>9 co-created tutorials for data access</a:t>
            </a:r>
            <a:endParaRPr b="1">
              <a:solidFill>
                <a:srgbClr val="45818E"/>
              </a:solidFill>
              <a:latin typeface="PT Sans"/>
              <a:ea typeface="PT Sans"/>
              <a:cs typeface="PT Sans"/>
              <a:sym typeface="PT Sans"/>
            </a:endParaRPr>
          </a:p>
          <a:p>
            <a:pPr indent="0" lvl="0" marL="0" rtl="0" algn="l">
              <a:spcBef>
                <a:spcPts val="0"/>
              </a:spcBef>
              <a:spcAft>
                <a:spcPts val="0"/>
              </a:spcAft>
              <a:buClr>
                <a:schemeClr val="dk1"/>
              </a:buClr>
              <a:buSzPts val="1100"/>
              <a:buFont typeface="Arial"/>
              <a:buNone/>
            </a:pPr>
            <a:r>
              <a:rPr b="1" lang="en">
                <a:solidFill>
                  <a:srgbClr val="45818E"/>
                </a:solidFill>
                <a:latin typeface="PT Sans"/>
                <a:ea typeface="PT Sans"/>
                <a:cs typeface="PT Sans"/>
                <a:sym typeface="PT Sans"/>
              </a:rPr>
              <a:t>User-friendly book with Quarto</a:t>
            </a:r>
            <a:endParaRPr b="1">
              <a:solidFill>
                <a:srgbClr val="45818E"/>
              </a:solidFill>
              <a:latin typeface="PT Sans"/>
              <a:ea typeface="PT Sans"/>
              <a:cs typeface="PT Sans"/>
              <a:sym typeface="PT Sans"/>
            </a:endParaRPr>
          </a:p>
          <a:p>
            <a:pPr indent="0" lvl="0" marL="0" rtl="0" algn="l">
              <a:spcBef>
                <a:spcPts val="0"/>
              </a:spcBef>
              <a:spcAft>
                <a:spcPts val="0"/>
              </a:spcAft>
              <a:buClr>
                <a:schemeClr val="dk1"/>
              </a:buClr>
              <a:buSzPts val="1100"/>
              <a:buFont typeface="Arial"/>
              <a:buNone/>
            </a:pPr>
            <a:r>
              <a:rPr b="1" lang="en">
                <a:solidFill>
                  <a:srgbClr val="45818E"/>
                </a:solidFill>
                <a:latin typeface="PT Sans"/>
                <a:ea typeface="PT Sans"/>
                <a:cs typeface="PT Sans"/>
                <a:sym typeface="PT Sans"/>
              </a:rPr>
              <a:t>Notebook review, teaching dry runs</a:t>
            </a:r>
            <a:endParaRPr b="1">
              <a:solidFill>
                <a:srgbClr val="45818E"/>
              </a:solidFill>
              <a:latin typeface="PT Sans"/>
              <a:ea typeface="PT Sans"/>
              <a:cs typeface="PT Sans"/>
              <a:sym typeface="PT Sans"/>
            </a:endParaRPr>
          </a:p>
          <a:p>
            <a:pPr indent="0" lvl="0" marL="0" rtl="0" algn="l">
              <a:spcBef>
                <a:spcPts val="0"/>
              </a:spcBef>
              <a:spcAft>
                <a:spcPts val="0"/>
              </a:spcAft>
              <a:buClr>
                <a:schemeClr val="dk1"/>
              </a:buClr>
              <a:buSzPts val="1100"/>
              <a:buFont typeface="Arial"/>
              <a:buNone/>
            </a:pPr>
            <a:r>
              <a:rPr b="1" lang="en">
                <a:solidFill>
                  <a:srgbClr val="45818E"/>
                </a:solidFill>
                <a:latin typeface="PT Sans"/>
                <a:ea typeface="PT Sans"/>
                <a:cs typeface="PT Sans"/>
                <a:sym typeface="PT Sans"/>
              </a:rPr>
              <a:t>Shared facilitation &amp; teaching practices</a:t>
            </a:r>
            <a:endParaRPr b="1">
              <a:solidFill>
                <a:srgbClr val="45818E"/>
              </a:solidFill>
              <a:latin typeface="PT Sans"/>
              <a:ea typeface="PT Sans"/>
              <a:cs typeface="PT Sans"/>
              <a:sym typeface="PT Sans"/>
            </a:endParaRPr>
          </a:p>
        </p:txBody>
      </p:sp>
      <p:pic>
        <p:nvPicPr>
          <p:cNvPr id="186" name="Google Shape;186;p26"/>
          <p:cNvPicPr preferRelativeResize="0"/>
          <p:nvPr/>
        </p:nvPicPr>
        <p:blipFill>
          <a:blip r:embed="rId5">
            <a:alphaModFix/>
          </a:blip>
          <a:stretch>
            <a:fillRect/>
          </a:stretch>
        </p:blipFill>
        <p:spPr>
          <a:xfrm>
            <a:off x="4041175" y="963275"/>
            <a:ext cx="4907938" cy="3198501"/>
          </a:xfrm>
          <a:prstGeom prst="rect">
            <a:avLst/>
          </a:prstGeom>
          <a:noFill/>
          <a:ln cap="flat" cmpd="sng" w="19050">
            <a:solidFill>
              <a:srgbClr val="595959"/>
            </a:solidFill>
            <a:prstDash val="solid"/>
            <a:round/>
            <a:headEnd len="sm" w="sm" type="none"/>
            <a:tailEnd len="sm" w="sm" type="none"/>
          </a:ln>
        </p:spPr>
      </p:pic>
      <p:sp>
        <p:nvSpPr>
          <p:cNvPr id="187" name="Google Shape;187;p26"/>
          <p:cNvSpPr txBox="1"/>
          <p:nvPr/>
        </p:nvSpPr>
        <p:spPr>
          <a:xfrm>
            <a:off x="232275" y="156700"/>
            <a:ext cx="5450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400">
              <a:solidFill>
                <a:srgbClr val="45818E"/>
              </a:solidFill>
              <a:latin typeface="Sanchez"/>
              <a:ea typeface="Sanchez"/>
              <a:cs typeface="Sanchez"/>
              <a:sym typeface="Sanchez"/>
            </a:endParaRPr>
          </a:p>
          <a:p>
            <a:pPr indent="0" lvl="0" marL="0" rtl="0" algn="l">
              <a:spcBef>
                <a:spcPts val="0"/>
              </a:spcBef>
              <a:spcAft>
                <a:spcPts val="0"/>
              </a:spcAft>
              <a:buNone/>
            </a:pPr>
            <a:r>
              <a:rPr b="1" lang="en" sz="1200" u="sng">
                <a:solidFill>
                  <a:srgbClr val="45818E"/>
                </a:solidFill>
                <a:latin typeface="PT Sans"/>
                <a:ea typeface="PT Sans"/>
                <a:cs typeface="PT Sans"/>
                <a:sym typeface="PT Sans"/>
                <a:hlinkClick r:id="rId6">
                  <a:extLst>
                    <a:ext uri="{A12FA001-AC4F-418D-AE19-62706E023703}">
                      <ahyp:hlinkClr val="tx"/>
                    </a:ext>
                  </a:extLst>
                </a:hlinkClick>
              </a:rPr>
              <a:t>https://nasa-openscapes.github.io/2021-Cloud-Hackathon/</a:t>
            </a:r>
            <a:r>
              <a:rPr b="1" lang="en" sz="1200">
                <a:solidFill>
                  <a:srgbClr val="45818E"/>
                </a:solidFill>
                <a:latin typeface="PT Sans"/>
                <a:ea typeface="PT Sans"/>
                <a:cs typeface="PT Sans"/>
                <a:sym typeface="PT Sans"/>
              </a:rPr>
              <a:t> </a:t>
            </a:r>
            <a:endParaRPr sz="2000">
              <a:solidFill>
                <a:srgbClr val="595959"/>
              </a:solidFill>
              <a:latin typeface="PT Sans"/>
              <a:ea typeface="PT Sans"/>
              <a:cs typeface="PT Sans"/>
              <a:sym typeface="PT Sans"/>
            </a:endParaRPr>
          </a:p>
        </p:txBody>
      </p:sp>
      <p:pic>
        <p:nvPicPr>
          <p:cNvPr id="188" name="Google Shape;188;p26"/>
          <p:cNvPicPr preferRelativeResize="0"/>
          <p:nvPr/>
        </p:nvPicPr>
        <p:blipFill rotWithShape="1">
          <a:blip r:embed="rId7">
            <a:alphaModFix/>
          </a:blip>
          <a:srcRect b="0" l="57659" r="0" t="0"/>
          <a:stretch/>
        </p:blipFill>
        <p:spPr>
          <a:xfrm>
            <a:off x="8343216" y="-76200"/>
            <a:ext cx="776410" cy="980450"/>
          </a:xfrm>
          <a:prstGeom prst="rect">
            <a:avLst/>
          </a:prstGeom>
          <a:noFill/>
          <a:ln>
            <a:noFill/>
          </a:ln>
        </p:spPr>
      </p:pic>
      <p:pic>
        <p:nvPicPr>
          <p:cNvPr id="189" name="Google Shape;189;p26"/>
          <p:cNvPicPr preferRelativeResize="0"/>
          <p:nvPr/>
        </p:nvPicPr>
        <p:blipFill>
          <a:blip r:embed="rId8">
            <a:alphaModFix/>
          </a:blip>
          <a:stretch>
            <a:fillRect/>
          </a:stretch>
        </p:blipFill>
        <p:spPr>
          <a:xfrm>
            <a:off x="7346500" y="223938"/>
            <a:ext cx="936219" cy="244077"/>
          </a:xfrm>
          <a:prstGeom prst="rect">
            <a:avLst/>
          </a:prstGeom>
          <a:noFill/>
          <a:ln>
            <a:noFill/>
          </a:ln>
        </p:spPr>
      </p:pic>
      <p:sp>
        <p:nvSpPr>
          <p:cNvPr id="190" name="Google Shape;190;p26"/>
          <p:cNvSpPr txBox="1"/>
          <p:nvPr>
            <p:ph idx="1" type="body"/>
          </p:nvPr>
        </p:nvSpPr>
        <p:spPr>
          <a:xfrm>
            <a:off x="107500" y="3559125"/>
            <a:ext cx="3799800" cy="1046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1200"/>
              </a:spcAft>
              <a:buNone/>
            </a:pPr>
            <a:r>
              <a:rPr i="1" lang="en" sz="1100">
                <a:latin typeface="PT Sans"/>
                <a:ea typeface="PT Sans"/>
                <a:cs typeface="PT Sans"/>
                <a:sym typeface="PT Sans"/>
              </a:rPr>
              <a:t>“It was a really great week. The tutorials were AMAZING.  Everyone did a great job, and everyone was very nice.  I really appreciated welcoming environment. I don't have a strong python background. But i was supported in learning all around” </a:t>
            </a:r>
            <a:endParaRPr i="1" sz="1100">
              <a:latin typeface="PT Sans"/>
              <a:ea typeface="PT Sans"/>
              <a:cs typeface="PT Sans"/>
              <a:sym typeface="PT Sans"/>
            </a:endParaRPr>
          </a:p>
        </p:txBody>
      </p:sp>
      <p:sp>
        <p:nvSpPr>
          <p:cNvPr id="191" name="Google Shape;191;p26"/>
          <p:cNvSpPr txBox="1"/>
          <p:nvPr/>
        </p:nvSpPr>
        <p:spPr>
          <a:xfrm>
            <a:off x="3907300" y="4292075"/>
            <a:ext cx="5212500" cy="615600"/>
          </a:xfrm>
          <a:prstGeom prst="rect">
            <a:avLst/>
          </a:prstGeom>
          <a:solidFill>
            <a:srgbClr val="EEEEEE"/>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34495E"/>
                </a:solidFill>
                <a:latin typeface="Avenir"/>
                <a:ea typeface="Avenir"/>
                <a:cs typeface="Avenir"/>
                <a:sym typeface="Avenir"/>
              </a:rPr>
              <a:t>On Day 1, Mentors stepping in to teach due to an emergency: trust + teamwork + familiarity with the material</a:t>
            </a:r>
            <a:endParaRPr sz="2000">
              <a:solidFill>
                <a:srgbClr val="595959"/>
              </a:solidFill>
              <a:latin typeface="PT Sans"/>
              <a:ea typeface="PT Sans"/>
              <a:cs typeface="PT Sans"/>
              <a:sym typeface="PT Sans"/>
            </a:endParaRPr>
          </a:p>
        </p:txBody>
      </p:sp>
      <p:sp>
        <p:nvSpPr>
          <p:cNvPr id="192" name="Google Shape;192;p26"/>
          <p:cNvSpPr txBox="1"/>
          <p:nvPr>
            <p:ph type="title"/>
          </p:nvPr>
        </p:nvSpPr>
        <p:spPr>
          <a:xfrm>
            <a:off x="137875" y="55925"/>
            <a:ext cx="7014600" cy="5265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44000"/>
              <a:buFont typeface="Arial"/>
              <a:buNone/>
            </a:pPr>
            <a:r>
              <a:rPr lang="en" sz="2500">
                <a:solidFill>
                  <a:schemeClr val="lt1"/>
                </a:solidFill>
                <a:highlight>
                  <a:srgbClr val="134F5C"/>
                </a:highlight>
                <a:latin typeface="Zilla Slab"/>
                <a:ea typeface="Zilla Slab"/>
                <a:cs typeface="Zilla Slab"/>
                <a:sym typeface="Zilla Slab"/>
              </a:rPr>
              <a:t>2021 Cloud Hackathon - teaching researchers early on</a:t>
            </a:r>
            <a:endParaRPr sz="2500">
              <a:solidFill>
                <a:srgbClr val="34495E"/>
              </a:solidFill>
              <a:latin typeface="Avenir"/>
              <a:ea typeface="Avenir"/>
              <a:cs typeface="Avenir"/>
              <a:sym typeface="Avenir"/>
            </a:endParaRPr>
          </a:p>
        </p:txBody>
      </p:sp>
      <p:sp>
        <p:nvSpPr>
          <p:cNvPr id="193" name="Google Shape;193;p26"/>
          <p:cNvSpPr txBox="1"/>
          <p:nvPr/>
        </p:nvSpPr>
        <p:spPr>
          <a:xfrm>
            <a:off x="156075" y="2495550"/>
            <a:ext cx="3303900" cy="1046700"/>
          </a:xfrm>
          <a:prstGeom prst="rect">
            <a:avLst/>
          </a:prstGeom>
          <a:noFill/>
          <a:ln cap="flat" cmpd="sng" w="28575">
            <a:solidFill>
              <a:srgbClr val="45818E"/>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u="sng">
                <a:solidFill>
                  <a:srgbClr val="45818E"/>
                </a:solidFill>
                <a:latin typeface="PT Sans"/>
                <a:ea typeface="PT Sans"/>
                <a:cs typeface="PT Sans"/>
                <a:sym typeface="PT Sans"/>
              </a:rPr>
              <a:t>The event:</a:t>
            </a:r>
            <a:endParaRPr b="1" u="sng">
              <a:solidFill>
                <a:srgbClr val="45818E"/>
              </a:solidFill>
              <a:latin typeface="PT Sans"/>
              <a:ea typeface="PT Sans"/>
              <a:cs typeface="PT Sans"/>
              <a:sym typeface="PT Sans"/>
            </a:endParaRPr>
          </a:p>
          <a:p>
            <a:pPr indent="0" lvl="0" marL="0" rtl="0" algn="l">
              <a:spcBef>
                <a:spcPts val="0"/>
              </a:spcBef>
              <a:spcAft>
                <a:spcPts val="0"/>
              </a:spcAft>
              <a:buClr>
                <a:schemeClr val="dk1"/>
              </a:buClr>
              <a:buSzPts val="1100"/>
              <a:buFont typeface="Arial"/>
              <a:buNone/>
            </a:pPr>
            <a:r>
              <a:rPr b="1" lang="en">
                <a:solidFill>
                  <a:srgbClr val="45818E"/>
                </a:solidFill>
                <a:latin typeface="PT Sans"/>
                <a:ea typeface="PT Sans"/>
                <a:cs typeface="PT Sans"/>
                <a:sym typeface="PT Sans"/>
              </a:rPr>
              <a:t>65 2i2c JupyterHub AWS instances</a:t>
            </a:r>
            <a:endParaRPr b="1">
              <a:solidFill>
                <a:srgbClr val="45818E"/>
              </a:solidFill>
              <a:latin typeface="PT Sans"/>
              <a:ea typeface="PT Sans"/>
              <a:cs typeface="PT Sans"/>
              <a:sym typeface="PT Sans"/>
            </a:endParaRPr>
          </a:p>
          <a:p>
            <a:pPr indent="0" lvl="0" marL="0" rtl="0" algn="l">
              <a:spcBef>
                <a:spcPts val="0"/>
              </a:spcBef>
              <a:spcAft>
                <a:spcPts val="0"/>
              </a:spcAft>
              <a:buNone/>
            </a:pPr>
            <a:r>
              <a:rPr b="1" lang="en">
                <a:solidFill>
                  <a:srgbClr val="45818E"/>
                </a:solidFill>
                <a:latin typeface="PT Sans"/>
                <a:ea typeface="PT Sans"/>
                <a:cs typeface="PT Sans"/>
                <a:sym typeface="PT Sans"/>
              </a:rPr>
              <a:t>50 forks of the GitHub repo</a:t>
            </a:r>
            <a:endParaRPr b="1">
              <a:solidFill>
                <a:srgbClr val="45818E"/>
              </a:solidFill>
              <a:latin typeface="PT Sans"/>
              <a:ea typeface="PT Sans"/>
              <a:cs typeface="PT Sans"/>
              <a:sym typeface="PT Sans"/>
            </a:endParaRPr>
          </a:p>
          <a:p>
            <a:pPr indent="0" lvl="0" marL="0" rtl="0" algn="l">
              <a:spcBef>
                <a:spcPts val="0"/>
              </a:spcBef>
              <a:spcAft>
                <a:spcPts val="0"/>
              </a:spcAft>
              <a:buClr>
                <a:schemeClr val="dk1"/>
              </a:buClr>
              <a:buSzPts val="1100"/>
              <a:buFont typeface="Arial"/>
              <a:buNone/>
            </a:pPr>
            <a:r>
              <a:rPr b="1" lang="en">
                <a:solidFill>
                  <a:srgbClr val="45818E"/>
                </a:solidFill>
                <a:latin typeface="PT Sans"/>
                <a:ea typeface="PT Sans"/>
                <a:cs typeface="PT Sans"/>
                <a:sym typeface="PT Sans"/>
              </a:rPr>
              <a:t>8 hack-team projects presented on Day 5</a:t>
            </a:r>
            <a:endParaRPr b="1">
              <a:solidFill>
                <a:srgbClr val="45818E"/>
              </a:solidFill>
              <a:latin typeface="PT Sans"/>
              <a:ea typeface="PT Sans"/>
              <a:cs typeface="PT Sans"/>
              <a:sym typeface="PT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27"/>
          <p:cNvSpPr txBox="1"/>
          <p:nvPr>
            <p:ph idx="4294967295" type="title"/>
          </p:nvPr>
        </p:nvSpPr>
        <p:spPr>
          <a:xfrm>
            <a:off x="137875" y="55925"/>
            <a:ext cx="5935500" cy="67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500">
                <a:solidFill>
                  <a:schemeClr val="lt1"/>
                </a:solidFill>
                <a:highlight>
                  <a:srgbClr val="134F5C"/>
                </a:highlight>
                <a:latin typeface="Zilla Slab"/>
                <a:ea typeface="Zilla Slab"/>
                <a:cs typeface="Zilla Slab"/>
                <a:sym typeface="Zilla Slab"/>
              </a:rPr>
              <a:t>NASA Openscapes Champions </a:t>
            </a:r>
            <a:endParaRPr sz="2500">
              <a:solidFill>
                <a:schemeClr val="lt1"/>
              </a:solidFill>
              <a:highlight>
                <a:srgbClr val="134F5C"/>
              </a:highlight>
              <a:latin typeface="Zilla Slab"/>
              <a:ea typeface="Zilla Slab"/>
              <a:cs typeface="Zilla Slab"/>
              <a:sym typeface="Zilla Slab"/>
            </a:endParaRPr>
          </a:p>
        </p:txBody>
      </p:sp>
      <p:pic>
        <p:nvPicPr>
          <p:cNvPr id="200" name="Google Shape;200;p27"/>
          <p:cNvPicPr preferRelativeResize="0"/>
          <p:nvPr/>
        </p:nvPicPr>
        <p:blipFill>
          <a:blip r:embed="rId3">
            <a:alphaModFix/>
          </a:blip>
          <a:stretch>
            <a:fillRect/>
          </a:stretch>
        </p:blipFill>
        <p:spPr>
          <a:xfrm>
            <a:off x="8053054" y="346003"/>
            <a:ext cx="754772" cy="754772"/>
          </a:xfrm>
          <a:prstGeom prst="rect">
            <a:avLst/>
          </a:prstGeom>
          <a:noFill/>
          <a:ln>
            <a:noFill/>
          </a:ln>
        </p:spPr>
      </p:pic>
      <p:pic>
        <p:nvPicPr>
          <p:cNvPr id="201" name="Google Shape;201;p27"/>
          <p:cNvPicPr preferRelativeResize="0"/>
          <p:nvPr/>
        </p:nvPicPr>
        <p:blipFill>
          <a:blip r:embed="rId4">
            <a:alphaModFix/>
          </a:blip>
          <a:stretch>
            <a:fillRect/>
          </a:stretch>
        </p:blipFill>
        <p:spPr>
          <a:xfrm>
            <a:off x="8401554" y="49950"/>
            <a:ext cx="518672" cy="578488"/>
          </a:xfrm>
          <a:prstGeom prst="rect">
            <a:avLst/>
          </a:prstGeom>
          <a:noFill/>
          <a:ln>
            <a:noFill/>
          </a:ln>
        </p:spPr>
      </p:pic>
      <p:pic>
        <p:nvPicPr>
          <p:cNvPr id="202" name="Google Shape;202;p27"/>
          <p:cNvPicPr preferRelativeResize="0"/>
          <p:nvPr/>
        </p:nvPicPr>
        <p:blipFill rotWithShape="1">
          <a:blip r:embed="rId5">
            <a:alphaModFix/>
          </a:blip>
          <a:srcRect b="9495" l="0" r="0" t="10440"/>
          <a:stretch/>
        </p:blipFill>
        <p:spPr>
          <a:xfrm>
            <a:off x="7697325" y="81829"/>
            <a:ext cx="754773" cy="578490"/>
          </a:xfrm>
          <a:prstGeom prst="rect">
            <a:avLst/>
          </a:prstGeom>
          <a:noFill/>
          <a:ln>
            <a:noFill/>
          </a:ln>
        </p:spPr>
      </p:pic>
      <p:sp>
        <p:nvSpPr>
          <p:cNvPr id="203" name="Google Shape;203;p27"/>
          <p:cNvSpPr txBox="1"/>
          <p:nvPr/>
        </p:nvSpPr>
        <p:spPr>
          <a:xfrm>
            <a:off x="230725" y="628450"/>
            <a:ext cx="4341300" cy="4063500"/>
          </a:xfrm>
          <a:prstGeom prst="rect">
            <a:avLst/>
          </a:prstGeom>
          <a:solidFill>
            <a:srgbClr val="EEEEEE"/>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34495E"/>
                </a:solidFill>
                <a:latin typeface="Avenir"/>
                <a:ea typeface="Avenir"/>
                <a:cs typeface="Avenir"/>
                <a:sym typeface="Avenir"/>
              </a:rPr>
              <a:t>NASA Openscapes Champions is a mentorship and professional development opportunity for research teams using data from NASA Distributed Active Archive Centers (DAACs) and interested in open science and migrating their analytical workflows to the cloud. </a:t>
            </a:r>
            <a:endParaRPr b="1">
              <a:solidFill>
                <a:srgbClr val="34495E"/>
              </a:solidFill>
              <a:latin typeface="Avenir"/>
              <a:ea typeface="Avenir"/>
              <a:cs typeface="Avenir"/>
              <a:sym typeface="Avenir"/>
            </a:endParaRPr>
          </a:p>
          <a:p>
            <a:pPr indent="0" lvl="0" marL="0" rtl="0" algn="l">
              <a:spcBef>
                <a:spcPts val="0"/>
              </a:spcBef>
              <a:spcAft>
                <a:spcPts val="0"/>
              </a:spcAft>
              <a:buNone/>
            </a:pPr>
            <a:r>
              <a:t/>
            </a:r>
            <a:endParaRPr b="1">
              <a:solidFill>
                <a:srgbClr val="34495E"/>
              </a:solidFill>
              <a:latin typeface="Avenir"/>
              <a:ea typeface="Avenir"/>
              <a:cs typeface="Avenir"/>
              <a:sym typeface="Avenir"/>
            </a:endParaRPr>
          </a:p>
          <a:p>
            <a:pPr indent="0" lvl="0" marL="0" rtl="0" algn="l">
              <a:spcBef>
                <a:spcPts val="0"/>
              </a:spcBef>
              <a:spcAft>
                <a:spcPts val="0"/>
              </a:spcAft>
              <a:buNone/>
            </a:pPr>
            <a:r>
              <a:rPr b="1" lang="en">
                <a:solidFill>
                  <a:srgbClr val="34495E"/>
                </a:solidFill>
                <a:latin typeface="Avenir"/>
                <a:ea typeface="Avenir"/>
                <a:cs typeface="Avenir"/>
                <a:sym typeface="Avenir"/>
              </a:rPr>
              <a:t>To date we have supported 25 teams plan/test/ move their workflows to the cloud. </a:t>
            </a:r>
            <a:endParaRPr b="1">
              <a:solidFill>
                <a:srgbClr val="34495E"/>
              </a:solidFill>
              <a:latin typeface="Avenir"/>
              <a:ea typeface="Avenir"/>
              <a:cs typeface="Avenir"/>
              <a:sym typeface="Avenir"/>
            </a:endParaRPr>
          </a:p>
          <a:p>
            <a:pPr indent="0" lvl="0" marL="0" rtl="0" algn="l">
              <a:spcBef>
                <a:spcPts val="0"/>
              </a:spcBef>
              <a:spcAft>
                <a:spcPts val="0"/>
              </a:spcAft>
              <a:buNone/>
            </a:pPr>
            <a:r>
              <a:t/>
            </a:r>
            <a:endParaRPr b="1">
              <a:solidFill>
                <a:srgbClr val="34495E"/>
              </a:solidFill>
              <a:latin typeface="Avenir"/>
              <a:ea typeface="Avenir"/>
              <a:cs typeface="Avenir"/>
              <a:sym typeface="Avenir"/>
            </a:endParaRPr>
          </a:p>
          <a:p>
            <a:pPr indent="0" lvl="0" marL="0" rtl="0" algn="l">
              <a:spcBef>
                <a:spcPts val="0"/>
              </a:spcBef>
              <a:spcAft>
                <a:spcPts val="0"/>
              </a:spcAft>
              <a:buNone/>
            </a:pPr>
            <a:r>
              <a:rPr b="1" lang="en">
                <a:solidFill>
                  <a:srgbClr val="34495E"/>
                </a:solidFill>
                <a:latin typeface="Avenir"/>
                <a:ea typeface="Avenir"/>
                <a:cs typeface="Avenir"/>
                <a:sym typeface="Avenir"/>
              </a:rPr>
              <a:t>Benefits to the Champions: </a:t>
            </a:r>
            <a:endParaRPr b="1">
              <a:solidFill>
                <a:srgbClr val="34495E"/>
              </a:solidFill>
              <a:latin typeface="Avenir"/>
              <a:ea typeface="Avenir"/>
              <a:cs typeface="Avenir"/>
              <a:sym typeface="Avenir"/>
            </a:endParaRPr>
          </a:p>
          <a:p>
            <a:pPr indent="-317500" lvl="0" marL="457200" rtl="0" algn="l">
              <a:spcBef>
                <a:spcPts val="0"/>
              </a:spcBef>
              <a:spcAft>
                <a:spcPts val="0"/>
              </a:spcAft>
              <a:buClr>
                <a:srgbClr val="34495E"/>
              </a:buClr>
              <a:buSzPts val="1400"/>
              <a:buFont typeface="Avenir"/>
              <a:buChar char="●"/>
            </a:pPr>
            <a:r>
              <a:rPr b="1" lang="en">
                <a:solidFill>
                  <a:srgbClr val="34495E"/>
                </a:solidFill>
                <a:latin typeface="Avenir"/>
                <a:ea typeface="Avenir"/>
                <a:cs typeface="Avenir"/>
                <a:sym typeface="Avenir"/>
              </a:rPr>
              <a:t>Access to the 2i2c Hub for 1-year</a:t>
            </a:r>
            <a:endParaRPr b="1">
              <a:solidFill>
                <a:srgbClr val="34495E"/>
              </a:solidFill>
              <a:latin typeface="Avenir"/>
              <a:ea typeface="Avenir"/>
              <a:cs typeface="Avenir"/>
              <a:sym typeface="Avenir"/>
            </a:endParaRPr>
          </a:p>
          <a:p>
            <a:pPr indent="-317500" lvl="0" marL="457200" rtl="0" algn="l">
              <a:spcBef>
                <a:spcPts val="0"/>
              </a:spcBef>
              <a:spcAft>
                <a:spcPts val="0"/>
              </a:spcAft>
              <a:buClr>
                <a:srgbClr val="34495E"/>
              </a:buClr>
              <a:buSzPts val="1400"/>
              <a:buFont typeface="Avenir"/>
              <a:buChar char="●"/>
            </a:pPr>
            <a:r>
              <a:rPr b="1" lang="en">
                <a:solidFill>
                  <a:srgbClr val="34495E"/>
                </a:solidFill>
                <a:latin typeface="Avenir"/>
                <a:ea typeface="Avenir"/>
                <a:cs typeface="Avenir"/>
                <a:sym typeface="Avenir"/>
              </a:rPr>
              <a:t>More direct support from the DAACs</a:t>
            </a:r>
            <a:endParaRPr b="1">
              <a:solidFill>
                <a:srgbClr val="34495E"/>
              </a:solidFill>
              <a:latin typeface="Avenir"/>
              <a:ea typeface="Avenir"/>
              <a:cs typeface="Avenir"/>
              <a:sym typeface="Avenir"/>
            </a:endParaRPr>
          </a:p>
          <a:p>
            <a:pPr indent="-317500" lvl="0" marL="457200" rtl="0" algn="l">
              <a:spcBef>
                <a:spcPts val="0"/>
              </a:spcBef>
              <a:spcAft>
                <a:spcPts val="0"/>
              </a:spcAft>
              <a:buClr>
                <a:srgbClr val="34495E"/>
              </a:buClr>
              <a:buSzPts val="1400"/>
              <a:buFont typeface="Avenir"/>
              <a:buChar char="●"/>
            </a:pPr>
            <a:r>
              <a:rPr b="1" lang="en">
                <a:solidFill>
                  <a:srgbClr val="34495E"/>
                </a:solidFill>
                <a:latin typeface="Avenir"/>
                <a:ea typeface="Avenir"/>
                <a:cs typeface="Avenir"/>
                <a:sym typeface="Avenir"/>
              </a:rPr>
              <a:t>Pathway toward cloud migration</a:t>
            </a:r>
            <a:endParaRPr b="1">
              <a:solidFill>
                <a:srgbClr val="34495E"/>
              </a:solidFill>
              <a:latin typeface="Avenir"/>
              <a:ea typeface="Avenir"/>
              <a:cs typeface="Avenir"/>
              <a:sym typeface="Avenir"/>
            </a:endParaRPr>
          </a:p>
          <a:p>
            <a:pPr indent="0" lvl="0" marL="0" rtl="0" algn="l">
              <a:spcBef>
                <a:spcPts val="0"/>
              </a:spcBef>
              <a:spcAft>
                <a:spcPts val="0"/>
              </a:spcAft>
              <a:buNone/>
            </a:pPr>
            <a:r>
              <a:t/>
            </a:r>
            <a:endParaRPr b="1">
              <a:solidFill>
                <a:srgbClr val="34495E"/>
              </a:solidFill>
              <a:latin typeface="Avenir"/>
              <a:ea typeface="Avenir"/>
              <a:cs typeface="Avenir"/>
              <a:sym typeface="Avenir"/>
            </a:endParaRPr>
          </a:p>
          <a:p>
            <a:pPr indent="0" lvl="0" marL="0" rtl="0" algn="l">
              <a:spcBef>
                <a:spcPts val="0"/>
              </a:spcBef>
              <a:spcAft>
                <a:spcPts val="0"/>
              </a:spcAft>
              <a:buNone/>
            </a:pPr>
            <a:r>
              <a:rPr b="1" lang="en">
                <a:solidFill>
                  <a:srgbClr val="34495E"/>
                </a:solidFill>
                <a:latin typeface="Avenir"/>
                <a:ea typeface="Avenir"/>
                <a:cs typeface="Avenir"/>
                <a:sym typeface="Avenir"/>
              </a:rPr>
              <a:t>Benefits to NASA DAACs</a:t>
            </a:r>
            <a:endParaRPr b="1">
              <a:solidFill>
                <a:srgbClr val="34495E"/>
              </a:solidFill>
              <a:latin typeface="Avenir"/>
              <a:ea typeface="Avenir"/>
              <a:cs typeface="Avenir"/>
              <a:sym typeface="Avenir"/>
            </a:endParaRPr>
          </a:p>
          <a:p>
            <a:pPr indent="-317500" lvl="0" marL="457200" rtl="0" algn="l">
              <a:spcBef>
                <a:spcPts val="0"/>
              </a:spcBef>
              <a:spcAft>
                <a:spcPts val="0"/>
              </a:spcAft>
              <a:buClr>
                <a:srgbClr val="34495E"/>
              </a:buClr>
              <a:buSzPts val="1400"/>
              <a:buFont typeface="Avenir"/>
              <a:buChar char="●"/>
            </a:pPr>
            <a:r>
              <a:rPr b="1" lang="en">
                <a:solidFill>
                  <a:srgbClr val="34495E"/>
                </a:solidFill>
                <a:latin typeface="Avenir"/>
                <a:ea typeface="Avenir"/>
                <a:cs typeface="Avenir"/>
                <a:sym typeface="Avenir"/>
              </a:rPr>
              <a:t>Clear identification of user needs</a:t>
            </a:r>
            <a:endParaRPr b="1">
              <a:solidFill>
                <a:srgbClr val="34495E"/>
              </a:solidFill>
              <a:latin typeface="Avenir"/>
              <a:ea typeface="Avenir"/>
              <a:cs typeface="Avenir"/>
              <a:sym typeface="Avenir"/>
            </a:endParaRPr>
          </a:p>
          <a:p>
            <a:pPr indent="-317500" lvl="0" marL="457200" rtl="0" algn="l">
              <a:spcBef>
                <a:spcPts val="0"/>
              </a:spcBef>
              <a:spcAft>
                <a:spcPts val="0"/>
              </a:spcAft>
              <a:buClr>
                <a:srgbClr val="34495E"/>
              </a:buClr>
              <a:buSzPts val="1400"/>
              <a:buFont typeface="Avenir"/>
              <a:buChar char="●"/>
            </a:pPr>
            <a:r>
              <a:rPr b="1" lang="en">
                <a:solidFill>
                  <a:srgbClr val="34495E"/>
                </a:solidFill>
                <a:latin typeface="Avenir"/>
                <a:ea typeface="Avenir"/>
                <a:cs typeface="Avenir"/>
                <a:sym typeface="Avenir"/>
              </a:rPr>
              <a:t>Success stories to showcase  </a:t>
            </a:r>
            <a:endParaRPr b="1">
              <a:solidFill>
                <a:srgbClr val="34495E"/>
              </a:solidFill>
              <a:latin typeface="Avenir"/>
              <a:ea typeface="Avenir"/>
              <a:cs typeface="Avenir"/>
              <a:sym typeface="Avenir"/>
            </a:endParaRPr>
          </a:p>
        </p:txBody>
      </p:sp>
      <p:pic>
        <p:nvPicPr>
          <p:cNvPr id="204" name="Google Shape;204;p27"/>
          <p:cNvPicPr preferRelativeResize="0"/>
          <p:nvPr/>
        </p:nvPicPr>
        <p:blipFill>
          <a:blip r:embed="rId6">
            <a:alphaModFix/>
          </a:blip>
          <a:stretch>
            <a:fillRect/>
          </a:stretch>
        </p:blipFill>
        <p:spPr>
          <a:xfrm>
            <a:off x="4491825" y="1005499"/>
            <a:ext cx="4587225" cy="1614600"/>
          </a:xfrm>
          <a:prstGeom prst="rect">
            <a:avLst/>
          </a:prstGeom>
          <a:noFill/>
          <a:ln cap="flat" cmpd="sng" w="19050">
            <a:solidFill>
              <a:schemeClr val="dk2"/>
            </a:solidFill>
            <a:prstDash val="solid"/>
            <a:round/>
            <a:headEnd len="sm" w="sm" type="none"/>
            <a:tailEnd len="sm" w="sm" type="none"/>
          </a:ln>
        </p:spPr>
      </p:pic>
      <p:sp>
        <p:nvSpPr>
          <p:cNvPr id="205" name="Google Shape;205;p27"/>
          <p:cNvSpPr txBox="1"/>
          <p:nvPr/>
        </p:nvSpPr>
        <p:spPr>
          <a:xfrm>
            <a:off x="4168525" y="4665350"/>
            <a:ext cx="5285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u="sng">
                <a:solidFill>
                  <a:schemeClr val="hlink"/>
                </a:solidFill>
                <a:hlinkClick r:id="rId7"/>
              </a:rPr>
              <a:t>https://nasa-openscapes.github.io/2024-nasa-champions</a:t>
            </a:r>
            <a:r>
              <a:rPr b="1" lang="en"/>
              <a:t> </a:t>
            </a:r>
            <a:endParaRPr/>
          </a:p>
        </p:txBody>
      </p:sp>
      <p:pic>
        <p:nvPicPr>
          <p:cNvPr id="206" name="Google Shape;206;p27"/>
          <p:cNvPicPr preferRelativeResize="0"/>
          <p:nvPr/>
        </p:nvPicPr>
        <p:blipFill>
          <a:blip r:embed="rId8">
            <a:alphaModFix/>
          </a:blip>
          <a:stretch>
            <a:fillRect/>
          </a:stretch>
        </p:blipFill>
        <p:spPr>
          <a:xfrm>
            <a:off x="4491825" y="2689200"/>
            <a:ext cx="4652176" cy="2120397"/>
          </a:xfrm>
          <a:prstGeom prst="rect">
            <a:avLst/>
          </a:prstGeom>
          <a:noFill/>
          <a:ln>
            <a:noFill/>
          </a:ln>
        </p:spPr>
      </p:pic>
      <p:sp>
        <p:nvSpPr>
          <p:cNvPr id="207" name="Google Shape;207;p27"/>
          <p:cNvSpPr txBox="1"/>
          <p:nvPr/>
        </p:nvSpPr>
        <p:spPr>
          <a:xfrm>
            <a:off x="4521175" y="679225"/>
            <a:ext cx="1047000" cy="25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dk2"/>
                </a:solidFill>
                <a:highlight>
                  <a:srgbClr val="FFF2CC"/>
                </a:highlight>
              </a:rPr>
              <a:t>2023</a:t>
            </a:r>
            <a:endParaRPr sz="1500">
              <a:solidFill>
                <a:schemeClr val="dk2"/>
              </a:solidFill>
              <a:highlight>
                <a:srgbClr val="FFF2CC"/>
              </a:highlight>
            </a:endParaRPr>
          </a:p>
        </p:txBody>
      </p:sp>
      <p:sp>
        <p:nvSpPr>
          <p:cNvPr id="208" name="Google Shape;208;p27"/>
          <p:cNvSpPr txBox="1"/>
          <p:nvPr/>
        </p:nvSpPr>
        <p:spPr>
          <a:xfrm>
            <a:off x="4521175" y="4504375"/>
            <a:ext cx="1047000" cy="25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dk2"/>
                </a:solidFill>
                <a:highlight>
                  <a:srgbClr val="FFF2CC"/>
                </a:highlight>
              </a:rPr>
              <a:t>2024</a:t>
            </a:r>
            <a:endParaRPr sz="1500">
              <a:solidFill>
                <a:schemeClr val="dk2"/>
              </a:solidFill>
              <a:highlight>
                <a:srgbClr val="FFF2CC"/>
              </a:highligh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28"/>
          <p:cNvSpPr txBox="1"/>
          <p:nvPr>
            <p:ph idx="4294967295" type="title"/>
          </p:nvPr>
        </p:nvSpPr>
        <p:spPr>
          <a:xfrm>
            <a:off x="137875" y="55925"/>
            <a:ext cx="5935500" cy="67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500">
                <a:solidFill>
                  <a:schemeClr val="lt1"/>
                </a:solidFill>
                <a:highlight>
                  <a:srgbClr val="134F5C"/>
                </a:highlight>
                <a:latin typeface="Zilla Slab"/>
                <a:ea typeface="Zilla Slab"/>
                <a:cs typeface="Zilla Slab"/>
                <a:sym typeface="Zilla Slab"/>
              </a:rPr>
              <a:t>Identifying &amp; responding to user needs</a:t>
            </a:r>
            <a:endParaRPr sz="2500">
              <a:solidFill>
                <a:schemeClr val="lt1"/>
              </a:solidFill>
              <a:highlight>
                <a:srgbClr val="134F5C"/>
              </a:highlight>
              <a:latin typeface="Zilla Slab"/>
              <a:ea typeface="Zilla Slab"/>
              <a:cs typeface="Zilla Slab"/>
              <a:sym typeface="Zilla Slab"/>
            </a:endParaRPr>
          </a:p>
        </p:txBody>
      </p:sp>
      <p:grpSp>
        <p:nvGrpSpPr>
          <p:cNvPr id="215" name="Google Shape;215;p28"/>
          <p:cNvGrpSpPr/>
          <p:nvPr/>
        </p:nvGrpSpPr>
        <p:grpSpPr>
          <a:xfrm>
            <a:off x="283987" y="1346007"/>
            <a:ext cx="3620710" cy="2205888"/>
            <a:chOff x="7117775" y="3711296"/>
            <a:chExt cx="1827626" cy="1052729"/>
          </a:xfrm>
        </p:grpSpPr>
        <p:pic>
          <p:nvPicPr>
            <p:cNvPr id="216" name="Google Shape;216;p28"/>
            <p:cNvPicPr preferRelativeResize="0"/>
            <p:nvPr/>
          </p:nvPicPr>
          <p:blipFill>
            <a:blip r:embed="rId3">
              <a:alphaModFix/>
            </a:blip>
            <a:stretch>
              <a:fillRect/>
            </a:stretch>
          </p:blipFill>
          <p:spPr>
            <a:xfrm>
              <a:off x="7117775" y="3711296"/>
              <a:ext cx="1827626" cy="1052729"/>
            </a:xfrm>
            <a:prstGeom prst="rect">
              <a:avLst/>
            </a:prstGeom>
            <a:noFill/>
            <a:ln cap="flat" cmpd="sng" w="19050">
              <a:solidFill>
                <a:schemeClr val="dk2"/>
              </a:solidFill>
              <a:prstDash val="solid"/>
              <a:round/>
              <a:headEnd len="sm" w="sm" type="none"/>
              <a:tailEnd len="sm" w="sm" type="none"/>
            </a:ln>
          </p:spPr>
        </p:pic>
        <p:pic>
          <p:nvPicPr>
            <p:cNvPr id="217" name="Google Shape;217;p28"/>
            <p:cNvPicPr preferRelativeResize="0"/>
            <p:nvPr/>
          </p:nvPicPr>
          <p:blipFill>
            <a:blip r:embed="rId4">
              <a:alphaModFix/>
            </a:blip>
            <a:stretch>
              <a:fillRect/>
            </a:stretch>
          </p:blipFill>
          <p:spPr>
            <a:xfrm>
              <a:off x="8496699" y="4500684"/>
              <a:ext cx="372500" cy="163191"/>
            </a:xfrm>
            <a:prstGeom prst="rect">
              <a:avLst/>
            </a:prstGeom>
            <a:noFill/>
            <a:ln>
              <a:noFill/>
            </a:ln>
          </p:spPr>
        </p:pic>
      </p:grpSp>
      <p:sp>
        <p:nvSpPr>
          <p:cNvPr id="218" name="Google Shape;218;p28"/>
          <p:cNvSpPr txBox="1"/>
          <p:nvPr/>
        </p:nvSpPr>
        <p:spPr>
          <a:xfrm>
            <a:off x="179305" y="4294148"/>
            <a:ext cx="1770900" cy="747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500">
                <a:solidFill>
                  <a:srgbClr val="666666"/>
                </a:solidFill>
                <a:highlight>
                  <a:schemeClr val="lt1"/>
                </a:highlight>
                <a:latin typeface="Courier New"/>
                <a:ea typeface="Courier New"/>
                <a:cs typeface="Courier New"/>
                <a:sym typeface="Courier New"/>
              </a:rPr>
              <a:t>earthaccess</a:t>
            </a:r>
            <a:r>
              <a:rPr b="1" lang="en" sz="1700">
                <a:solidFill>
                  <a:srgbClr val="666666"/>
                </a:solidFill>
                <a:highlight>
                  <a:schemeClr val="lt1"/>
                </a:highlight>
                <a:latin typeface="PT Sans"/>
                <a:ea typeface="PT Sans"/>
                <a:cs typeface="PT Sans"/>
                <a:sym typeface="PT Sans"/>
              </a:rPr>
              <a:t> Python library</a:t>
            </a:r>
            <a:endParaRPr sz="1700">
              <a:solidFill>
                <a:srgbClr val="666666"/>
              </a:solidFill>
              <a:highlight>
                <a:schemeClr val="lt1"/>
              </a:highlight>
              <a:latin typeface="PT Sans"/>
              <a:ea typeface="PT Sans"/>
              <a:cs typeface="PT Sans"/>
              <a:sym typeface="PT Sans"/>
            </a:endParaRPr>
          </a:p>
        </p:txBody>
      </p:sp>
      <p:sp>
        <p:nvSpPr>
          <p:cNvPr id="219" name="Google Shape;219;p28"/>
          <p:cNvSpPr txBox="1"/>
          <p:nvPr/>
        </p:nvSpPr>
        <p:spPr>
          <a:xfrm>
            <a:off x="4749325" y="3496400"/>
            <a:ext cx="4281600" cy="446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700">
                <a:solidFill>
                  <a:srgbClr val="666666"/>
                </a:solidFill>
                <a:highlight>
                  <a:schemeClr val="lt1"/>
                </a:highlight>
                <a:latin typeface="PT Sans"/>
                <a:ea typeface="PT Sans"/>
                <a:cs typeface="PT Sans"/>
                <a:sym typeface="PT Sans"/>
              </a:rPr>
              <a:t>Cookbook: current tutorials &amp; onboarding</a:t>
            </a:r>
            <a:endParaRPr sz="1700">
              <a:solidFill>
                <a:srgbClr val="666666"/>
              </a:solidFill>
              <a:highlight>
                <a:schemeClr val="lt1"/>
              </a:highlight>
              <a:latin typeface="PT Sans"/>
              <a:ea typeface="PT Sans"/>
              <a:cs typeface="PT Sans"/>
              <a:sym typeface="PT Sans"/>
            </a:endParaRPr>
          </a:p>
        </p:txBody>
      </p:sp>
      <p:sp>
        <p:nvSpPr>
          <p:cNvPr id="220" name="Google Shape;220;p28"/>
          <p:cNvSpPr txBox="1"/>
          <p:nvPr/>
        </p:nvSpPr>
        <p:spPr>
          <a:xfrm>
            <a:off x="2813786" y="4243375"/>
            <a:ext cx="1430700" cy="747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700">
                <a:solidFill>
                  <a:srgbClr val="666666"/>
                </a:solidFill>
                <a:highlight>
                  <a:schemeClr val="lt1"/>
                </a:highlight>
                <a:latin typeface="PT Sans"/>
                <a:ea typeface="PT Sans"/>
                <a:cs typeface="PT Sans"/>
                <a:sym typeface="PT Sans"/>
              </a:rPr>
              <a:t>Cheatsheets &amp; guides</a:t>
            </a:r>
            <a:endParaRPr sz="1700">
              <a:solidFill>
                <a:srgbClr val="666666"/>
              </a:solidFill>
              <a:highlight>
                <a:schemeClr val="lt1"/>
              </a:highlight>
              <a:latin typeface="PT Sans"/>
              <a:ea typeface="PT Sans"/>
              <a:cs typeface="PT Sans"/>
              <a:sym typeface="PT Sans"/>
            </a:endParaRPr>
          </a:p>
        </p:txBody>
      </p:sp>
      <p:grpSp>
        <p:nvGrpSpPr>
          <p:cNvPr id="221" name="Google Shape;221;p28"/>
          <p:cNvGrpSpPr/>
          <p:nvPr/>
        </p:nvGrpSpPr>
        <p:grpSpPr>
          <a:xfrm>
            <a:off x="1645154" y="4340080"/>
            <a:ext cx="693549" cy="754777"/>
            <a:chOff x="3229374" y="2869902"/>
            <a:chExt cx="872828" cy="992213"/>
          </a:xfrm>
        </p:grpSpPr>
        <p:pic>
          <p:nvPicPr>
            <p:cNvPr id="222" name="Google Shape;222;p28"/>
            <p:cNvPicPr preferRelativeResize="0"/>
            <p:nvPr/>
          </p:nvPicPr>
          <p:blipFill rotWithShape="1">
            <a:blip r:embed="rId5">
              <a:alphaModFix/>
            </a:blip>
            <a:srcRect b="0" l="25970" r="25495" t="0"/>
            <a:stretch/>
          </p:blipFill>
          <p:spPr>
            <a:xfrm>
              <a:off x="3238407" y="2869902"/>
              <a:ext cx="856390" cy="991900"/>
            </a:xfrm>
            <a:prstGeom prst="rect">
              <a:avLst/>
            </a:prstGeom>
            <a:noFill/>
            <a:ln>
              <a:noFill/>
            </a:ln>
          </p:spPr>
        </p:pic>
        <p:cxnSp>
          <p:nvCxnSpPr>
            <p:cNvPr id="223" name="Google Shape;223;p28"/>
            <p:cNvCxnSpPr/>
            <p:nvPr/>
          </p:nvCxnSpPr>
          <p:spPr>
            <a:xfrm flipH="1" rot="10800000">
              <a:off x="3229374" y="2873151"/>
              <a:ext cx="436500" cy="252000"/>
            </a:xfrm>
            <a:prstGeom prst="straightConnector1">
              <a:avLst/>
            </a:prstGeom>
            <a:noFill/>
            <a:ln cap="flat" cmpd="sng" w="9525">
              <a:solidFill>
                <a:schemeClr val="dk2"/>
              </a:solidFill>
              <a:prstDash val="solid"/>
              <a:round/>
              <a:headEnd len="med" w="med" type="none"/>
              <a:tailEnd len="med" w="med" type="none"/>
            </a:ln>
          </p:spPr>
        </p:cxnSp>
        <p:cxnSp>
          <p:nvCxnSpPr>
            <p:cNvPr id="224" name="Google Shape;224;p28"/>
            <p:cNvCxnSpPr/>
            <p:nvPr/>
          </p:nvCxnSpPr>
          <p:spPr>
            <a:xfrm>
              <a:off x="3234913" y="3127431"/>
              <a:ext cx="2700" cy="476400"/>
            </a:xfrm>
            <a:prstGeom prst="straightConnector1">
              <a:avLst/>
            </a:prstGeom>
            <a:noFill/>
            <a:ln cap="flat" cmpd="sng" w="9525">
              <a:solidFill>
                <a:schemeClr val="dk2"/>
              </a:solidFill>
              <a:prstDash val="solid"/>
              <a:round/>
              <a:headEnd len="med" w="med" type="none"/>
              <a:tailEnd len="med" w="med" type="none"/>
            </a:ln>
          </p:spPr>
        </p:cxnSp>
        <p:cxnSp>
          <p:nvCxnSpPr>
            <p:cNvPr id="225" name="Google Shape;225;p28"/>
            <p:cNvCxnSpPr/>
            <p:nvPr/>
          </p:nvCxnSpPr>
          <p:spPr>
            <a:xfrm>
              <a:off x="3237587" y="3609215"/>
              <a:ext cx="437100" cy="252900"/>
            </a:xfrm>
            <a:prstGeom prst="straightConnector1">
              <a:avLst/>
            </a:prstGeom>
            <a:noFill/>
            <a:ln cap="flat" cmpd="sng" w="9525">
              <a:solidFill>
                <a:schemeClr val="dk2"/>
              </a:solidFill>
              <a:prstDash val="solid"/>
              <a:round/>
              <a:headEnd len="med" w="med" type="none"/>
              <a:tailEnd len="med" w="med" type="none"/>
            </a:ln>
          </p:spPr>
        </p:cxnSp>
        <p:cxnSp>
          <p:nvCxnSpPr>
            <p:cNvPr id="226" name="Google Shape;226;p28"/>
            <p:cNvCxnSpPr/>
            <p:nvPr/>
          </p:nvCxnSpPr>
          <p:spPr>
            <a:xfrm>
              <a:off x="3671197" y="2873161"/>
              <a:ext cx="428400" cy="257100"/>
            </a:xfrm>
            <a:prstGeom prst="straightConnector1">
              <a:avLst/>
            </a:prstGeom>
            <a:noFill/>
            <a:ln cap="flat" cmpd="sng" w="9525">
              <a:solidFill>
                <a:schemeClr val="dk2"/>
              </a:solidFill>
              <a:prstDash val="solid"/>
              <a:round/>
              <a:headEnd len="med" w="med" type="none"/>
              <a:tailEnd len="med" w="med" type="none"/>
            </a:ln>
          </p:spPr>
        </p:cxnSp>
        <p:cxnSp>
          <p:nvCxnSpPr>
            <p:cNvPr id="227" name="Google Shape;227;p28"/>
            <p:cNvCxnSpPr/>
            <p:nvPr/>
          </p:nvCxnSpPr>
          <p:spPr>
            <a:xfrm>
              <a:off x="4099465" y="3132796"/>
              <a:ext cx="0" cy="481800"/>
            </a:xfrm>
            <a:prstGeom prst="straightConnector1">
              <a:avLst/>
            </a:prstGeom>
            <a:noFill/>
            <a:ln cap="flat" cmpd="sng" w="9525">
              <a:solidFill>
                <a:schemeClr val="dk2"/>
              </a:solidFill>
              <a:prstDash val="solid"/>
              <a:round/>
              <a:headEnd len="med" w="med" type="none"/>
              <a:tailEnd len="med" w="med" type="none"/>
            </a:ln>
          </p:spPr>
        </p:cxnSp>
        <p:cxnSp>
          <p:nvCxnSpPr>
            <p:cNvPr id="228" name="Google Shape;228;p28"/>
            <p:cNvCxnSpPr>
              <a:stCxn id="222" idx="2"/>
            </p:cNvCxnSpPr>
            <p:nvPr/>
          </p:nvCxnSpPr>
          <p:spPr>
            <a:xfrm flipH="1" rot="10800000">
              <a:off x="3666602" y="3609202"/>
              <a:ext cx="435600" cy="252600"/>
            </a:xfrm>
            <a:prstGeom prst="straightConnector1">
              <a:avLst/>
            </a:prstGeom>
            <a:noFill/>
            <a:ln cap="flat" cmpd="sng" w="9525">
              <a:solidFill>
                <a:schemeClr val="dk2"/>
              </a:solidFill>
              <a:prstDash val="solid"/>
              <a:round/>
              <a:headEnd len="med" w="med" type="none"/>
              <a:tailEnd len="med" w="med" type="none"/>
            </a:ln>
          </p:spPr>
        </p:cxnSp>
      </p:grpSp>
      <p:pic>
        <p:nvPicPr>
          <p:cNvPr id="229" name="Google Shape;229;p28"/>
          <p:cNvPicPr preferRelativeResize="0"/>
          <p:nvPr/>
        </p:nvPicPr>
        <p:blipFill>
          <a:blip r:embed="rId6">
            <a:alphaModFix/>
          </a:blip>
          <a:stretch>
            <a:fillRect/>
          </a:stretch>
        </p:blipFill>
        <p:spPr>
          <a:xfrm>
            <a:off x="4087250" y="4098588"/>
            <a:ext cx="1770900" cy="996137"/>
          </a:xfrm>
          <a:prstGeom prst="rect">
            <a:avLst/>
          </a:prstGeom>
          <a:noFill/>
          <a:ln cap="flat" cmpd="sng" w="19050">
            <a:solidFill>
              <a:srgbClr val="595959"/>
            </a:solidFill>
            <a:prstDash val="solid"/>
            <a:round/>
            <a:headEnd len="sm" w="sm" type="none"/>
            <a:tailEnd len="sm" w="sm" type="none"/>
          </a:ln>
        </p:spPr>
      </p:pic>
      <p:sp>
        <p:nvSpPr>
          <p:cNvPr id="230" name="Google Shape;230;p28"/>
          <p:cNvSpPr txBox="1"/>
          <p:nvPr/>
        </p:nvSpPr>
        <p:spPr>
          <a:xfrm>
            <a:off x="42675" y="3475525"/>
            <a:ext cx="4078500" cy="708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700">
                <a:solidFill>
                  <a:srgbClr val="666666"/>
                </a:solidFill>
                <a:highlight>
                  <a:schemeClr val="lt1"/>
                </a:highlight>
                <a:latin typeface="PT Sans"/>
                <a:ea typeface="PT Sans"/>
                <a:cs typeface="PT Sans"/>
                <a:sym typeface="PT Sans"/>
              </a:rPr>
              <a:t>2i2c JupyterHub: Python, R, Matlab, </a:t>
            </a:r>
            <a:endParaRPr b="1" sz="1700">
              <a:solidFill>
                <a:srgbClr val="666666"/>
              </a:solidFill>
              <a:highlight>
                <a:schemeClr val="lt1"/>
              </a:highlight>
              <a:latin typeface="PT Sans"/>
              <a:ea typeface="PT Sans"/>
              <a:cs typeface="PT Sans"/>
              <a:sym typeface="PT Sans"/>
            </a:endParaRPr>
          </a:p>
          <a:p>
            <a:pPr indent="0" lvl="0" marL="0" rtl="0" algn="l">
              <a:lnSpc>
                <a:spcPct val="100000"/>
              </a:lnSpc>
              <a:spcBef>
                <a:spcPts val="0"/>
              </a:spcBef>
              <a:spcAft>
                <a:spcPts val="0"/>
              </a:spcAft>
              <a:buNone/>
            </a:pPr>
            <a:r>
              <a:rPr b="1" lang="en" sz="1600">
                <a:solidFill>
                  <a:srgbClr val="666666"/>
                </a:solidFill>
                <a:highlight>
                  <a:schemeClr val="lt1"/>
                </a:highlight>
                <a:latin typeface="Courier New"/>
                <a:ea typeface="Courier New"/>
                <a:cs typeface="Courier New"/>
                <a:sym typeface="Courier New"/>
              </a:rPr>
              <a:t>corn</a:t>
            </a:r>
            <a:r>
              <a:rPr b="1" lang="en" sz="1700">
                <a:solidFill>
                  <a:srgbClr val="666666"/>
                </a:solidFill>
                <a:highlight>
                  <a:schemeClr val="lt1"/>
                </a:highlight>
                <a:latin typeface="PT Sans"/>
                <a:ea typeface="PT Sans"/>
                <a:cs typeface="PT Sans"/>
                <a:sym typeface="PT Sans"/>
              </a:rPr>
              <a:t> base image: built on Pangeo stack</a:t>
            </a:r>
            <a:endParaRPr sz="1700">
              <a:solidFill>
                <a:srgbClr val="666666"/>
              </a:solidFill>
              <a:highlight>
                <a:schemeClr val="lt1"/>
              </a:highlight>
              <a:latin typeface="PT Sans"/>
              <a:ea typeface="PT Sans"/>
              <a:cs typeface="PT Sans"/>
              <a:sym typeface="PT Sans"/>
            </a:endParaRPr>
          </a:p>
        </p:txBody>
      </p:sp>
      <p:grpSp>
        <p:nvGrpSpPr>
          <p:cNvPr id="231" name="Google Shape;231;p28"/>
          <p:cNvGrpSpPr/>
          <p:nvPr/>
        </p:nvGrpSpPr>
        <p:grpSpPr>
          <a:xfrm>
            <a:off x="4825532" y="1375300"/>
            <a:ext cx="3747912" cy="2205922"/>
            <a:chOff x="5151075" y="3688332"/>
            <a:chExt cx="1827626" cy="1075692"/>
          </a:xfrm>
        </p:grpSpPr>
        <p:pic>
          <p:nvPicPr>
            <p:cNvPr id="232" name="Google Shape;232;p28"/>
            <p:cNvPicPr preferRelativeResize="0"/>
            <p:nvPr/>
          </p:nvPicPr>
          <p:blipFill rotWithShape="1">
            <a:blip r:embed="rId7">
              <a:alphaModFix/>
            </a:blip>
            <a:srcRect b="22821" l="0" r="0" t="0"/>
            <a:stretch/>
          </p:blipFill>
          <p:spPr>
            <a:xfrm>
              <a:off x="5151075" y="3688332"/>
              <a:ext cx="1827626" cy="1075692"/>
            </a:xfrm>
            <a:prstGeom prst="rect">
              <a:avLst/>
            </a:prstGeom>
            <a:noFill/>
            <a:ln cap="flat" cmpd="sng" w="19050">
              <a:solidFill>
                <a:srgbClr val="595959"/>
              </a:solidFill>
              <a:prstDash val="solid"/>
              <a:round/>
              <a:headEnd len="sm" w="sm" type="none"/>
              <a:tailEnd len="sm" w="sm" type="none"/>
            </a:ln>
          </p:spPr>
        </p:pic>
        <p:pic>
          <p:nvPicPr>
            <p:cNvPr id="233" name="Google Shape;233;p28"/>
            <p:cNvPicPr preferRelativeResize="0"/>
            <p:nvPr/>
          </p:nvPicPr>
          <p:blipFill>
            <a:blip r:embed="rId8">
              <a:alphaModFix/>
            </a:blip>
            <a:stretch>
              <a:fillRect/>
            </a:stretch>
          </p:blipFill>
          <p:spPr>
            <a:xfrm>
              <a:off x="6040048" y="4411599"/>
              <a:ext cx="856325" cy="206051"/>
            </a:xfrm>
            <a:prstGeom prst="rect">
              <a:avLst/>
            </a:prstGeom>
            <a:noFill/>
            <a:ln>
              <a:noFill/>
            </a:ln>
          </p:spPr>
        </p:pic>
      </p:grpSp>
      <p:pic>
        <p:nvPicPr>
          <p:cNvPr id="234" name="Google Shape;234;p28"/>
          <p:cNvPicPr preferRelativeResize="0"/>
          <p:nvPr/>
        </p:nvPicPr>
        <p:blipFill rotWithShape="1">
          <a:blip r:embed="rId9">
            <a:alphaModFix/>
          </a:blip>
          <a:srcRect b="22377" l="8773" r="16432" t="34925"/>
          <a:stretch/>
        </p:blipFill>
        <p:spPr>
          <a:xfrm>
            <a:off x="5706375" y="238275"/>
            <a:ext cx="2065823" cy="884475"/>
          </a:xfrm>
          <a:prstGeom prst="rect">
            <a:avLst/>
          </a:prstGeom>
          <a:noFill/>
          <a:ln>
            <a:noFill/>
          </a:ln>
        </p:spPr>
      </p:pic>
      <p:pic>
        <p:nvPicPr>
          <p:cNvPr id="235" name="Google Shape;235;p28"/>
          <p:cNvPicPr preferRelativeResize="0"/>
          <p:nvPr/>
        </p:nvPicPr>
        <p:blipFill>
          <a:blip r:embed="rId10">
            <a:alphaModFix/>
          </a:blip>
          <a:stretch>
            <a:fillRect/>
          </a:stretch>
        </p:blipFill>
        <p:spPr>
          <a:xfrm>
            <a:off x="7976854" y="498403"/>
            <a:ext cx="754772" cy="754772"/>
          </a:xfrm>
          <a:prstGeom prst="rect">
            <a:avLst/>
          </a:prstGeom>
          <a:noFill/>
          <a:ln>
            <a:noFill/>
          </a:ln>
        </p:spPr>
      </p:pic>
      <p:pic>
        <p:nvPicPr>
          <p:cNvPr id="236" name="Google Shape;236;p28"/>
          <p:cNvPicPr preferRelativeResize="0"/>
          <p:nvPr/>
        </p:nvPicPr>
        <p:blipFill>
          <a:blip r:embed="rId11">
            <a:alphaModFix/>
          </a:blip>
          <a:stretch>
            <a:fillRect/>
          </a:stretch>
        </p:blipFill>
        <p:spPr>
          <a:xfrm>
            <a:off x="8401554" y="49950"/>
            <a:ext cx="518672" cy="578488"/>
          </a:xfrm>
          <a:prstGeom prst="rect">
            <a:avLst/>
          </a:prstGeom>
          <a:noFill/>
          <a:ln>
            <a:noFill/>
          </a:ln>
        </p:spPr>
      </p:pic>
      <p:pic>
        <p:nvPicPr>
          <p:cNvPr id="237" name="Google Shape;237;p28"/>
          <p:cNvPicPr preferRelativeResize="0"/>
          <p:nvPr/>
        </p:nvPicPr>
        <p:blipFill rotWithShape="1">
          <a:blip r:embed="rId12">
            <a:alphaModFix/>
          </a:blip>
          <a:srcRect b="9495" l="0" r="0" t="10440"/>
          <a:stretch/>
        </p:blipFill>
        <p:spPr>
          <a:xfrm>
            <a:off x="7697325" y="81829"/>
            <a:ext cx="754773" cy="578490"/>
          </a:xfrm>
          <a:prstGeom prst="rect">
            <a:avLst/>
          </a:prstGeom>
          <a:noFill/>
          <a:ln>
            <a:noFill/>
          </a:ln>
        </p:spPr>
      </p:pic>
      <p:pic>
        <p:nvPicPr>
          <p:cNvPr id="238" name="Google Shape;238;p28"/>
          <p:cNvPicPr preferRelativeResize="0"/>
          <p:nvPr/>
        </p:nvPicPr>
        <p:blipFill>
          <a:blip r:embed="rId13">
            <a:alphaModFix/>
          </a:blip>
          <a:stretch>
            <a:fillRect/>
          </a:stretch>
        </p:blipFill>
        <p:spPr>
          <a:xfrm>
            <a:off x="6011637" y="4436038"/>
            <a:ext cx="2961275" cy="626425"/>
          </a:xfrm>
          <a:prstGeom prst="rect">
            <a:avLst/>
          </a:prstGeom>
          <a:noFill/>
          <a:ln cap="flat" cmpd="sng" w="19050">
            <a:solidFill>
              <a:schemeClr val="dk2"/>
            </a:solidFill>
            <a:prstDash val="solid"/>
            <a:round/>
            <a:headEnd len="sm" w="sm" type="none"/>
            <a:tailEnd len="sm" w="sm" type="none"/>
          </a:ln>
        </p:spPr>
      </p:pic>
      <p:sp>
        <p:nvSpPr>
          <p:cNvPr id="239" name="Google Shape;239;p28"/>
          <p:cNvSpPr txBox="1"/>
          <p:nvPr/>
        </p:nvSpPr>
        <p:spPr>
          <a:xfrm>
            <a:off x="6011625" y="3845725"/>
            <a:ext cx="3019200" cy="708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700">
                <a:solidFill>
                  <a:srgbClr val="666666"/>
                </a:solidFill>
                <a:highlight>
                  <a:schemeClr val="lt1"/>
                </a:highlight>
                <a:latin typeface="PT Sans"/>
                <a:ea typeface="PT Sans"/>
                <a:cs typeface="PT Sans"/>
                <a:sym typeface="PT Sans"/>
              </a:rPr>
              <a:t>Value of Hosted JupyterHubs White paper / RFI</a:t>
            </a:r>
            <a:endParaRPr sz="1700">
              <a:solidFill>
                <a:srgbClr val="666666"/>
              </a:solidFill>
              <a:highlight>
                <a:schemeClr val="lt1"/>
              </a:highlight>
              <a:latin typeface="PT Sans"/>
              <a:ea typeface="PT Sans"/>
              <a:cs typeface="PT Sans"/>
              <a:sym typeface="PT Sans"/>
            </a:endParaRPr>
          </a:p>
        </p:txBody>
      </p:sp>
      <p:sp>
        <p:nvSpPr>
          <p:cNvPr id="240" name="Google Shape;240;p28"/>
          <p:cNvSpPr txBox="1"/>
          <p:nvPr/>
        </p:nvSpPr>
        <p:spPr>
          <a:xfrm>
            <a:off x="179300" y="568000"/>
            <a:ext cx="4758600" cy="615600"/>
          </a:xfrm>
          <a:prstGeom prst="rect">
            <a:avLst/>
          </a:prstGeom>
          <a:solidFill>
            <a:srgbClr val="EEEEEE"/>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34495E"/>
                </a:solidFill>
                <a:latin typeface="Avenir"/>
                <a:ea typeface="Avenir"/>
                <a:cs typeface="Avenir"/>
                <a:sym typeface="Avenir"/>
              </a:rPr>
              <a:t>15+ workshops &amp; talks led by Mentors since: reusing &amp; extending tutorials with software &amp; conceptual solutions</a:t>
            </a:r>
            <a:endParaRPr sz="2000">
              <a:solidFill>
                <a:srgbClr val="595959"/>
              </a:solidFill>
              <a:latin typeface="PT Sans"/>
              <a:ea typeface="PT Sans"/>
              <a:cs typeface="PT Sans"/>
              <a:sym typeface="PT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44" name="Shape 244"/>
        <p:cNvGrpSpPr/>
        <p:nvPr/>
      </p:nvGrpSpPr>
      <p:grpSpPr>
        <a:xfrm>
          <a:off x="0" y="0"/>
          <a:ext cx="0" cy="0"/>
          <a:chOff x="0" y="0"/>
          <a:chExt cx="0" cy="0"/>
        </a:xfrm>
      </p:grpSpPr>
      <p:pic>
        <p:nvPicPr>
          <p:cNvPr id="245" name="Google Shape;245;p29"/>
          <p:cNvPicPr preferRelativeResize="0"/>
          <p:nvPr/>
        </p:nvPicPr>
        <p:blipFill>
          <a:blip r:embed="rId3">
            <a:alphaModFix/>
          </a:blip>
          <a:stretch>
            <a:fillRect/>
          </a:stretch>
        </p:blipFill>
        <p:spPr>
          <a:xfrm>
            <a:off x="6163100" y="1623575"/>
            <a:ext cx="1985774" cy="1831201"/>
          </a:xfrm>
          <a:prstGeom prst="rect">
            <a:avLst/>
          </a:prstGeom>
          <a:noFill/>
          <a:ln>
            <a:noFill/>
          </a:ln>
        </p:spPr>
      </p:pic>
      <p:pic>
        <p:nvPicPr>
          <p:cNvPr id="246" name="Google Shape;246;p29"/>
          <p:cNvPicPr preferRelativeResize="0"/>
          <p:nvPr/>
        </p:nvPicPr>
        <p:blipFill>
          <a:blip r:embed="rId4">
            <a:alphaModFix/>
          </a:blip>
          <a:stretch>
            <a:fillRect/>
          </a:stretch>
        </p:blipFill>
        <p:spPr>
          <a:xfrm>
            <a:off x="4333725" y="1872350"/>
            <a:ext cx="1135251" cy="1321751"/>
          </a:xfrm>
          <a:prstGeom prst="rect">
            <a:avLst/>
          </a:prstGeom>
          <a:noFill/>
          <a:ln>
            <a:noFill/>
          </a:ln>
          <a:effectLst>
            <a:outerShdw blurRad="57150" rotWithShape="0" algn="bl" dir="5400000" dist="19050">
              <a:srgbClr val="000000">
                <a:alpha val="50000"/>
              </a:srgbClr>
            </a:outerShdw>
          </a:effectLst>
        </p:spPr>
      </p:pic>
      <p:pic>
        <p:nvPicPr>
          <p:cNvPr id="247" name="Google Shape;247;p29"/>
          <p:cNvPicPr preferRelativeResize="0"/>
          <p:nvPr/>
        </p:nvPicPr>
        <p:blipFill>
          <a:blip r:embed="rId5">
            <a:alphaModFix/>
          </a:blip>
          <a:stretch>
            <a:fillRect/>
          </a:stretch>
        </p:blipFill>
        <p:spPr>
          <a:xfrm>
            <a:off x="7730375" y="1872360"/>
            <a:ext cx="334600" cy="332975"/>
          </a:xfrm>
          <a:prstGeom prst="rect">
            <a:avLst/>
          </a:prstGeom>
          <a:noFill/>
          <a:ln>
            <a:noFill/>
          </a:ln>
        </p:spPr>
      </p:pic>
      <p:pic>
        <p:nvPicPr>
          <p:cNvPr id="248" name="Google Shape;248;p29"/>
          <p:cNvPicPr preferRelativeResize="0"/>
          <p:nvPr/>
        </p:nvPicPr>
        <p:blipFill>
          <a:blip r:embed="rId6">
            <a:alphaModFix/>
          </a:blip>
          <a:stretch>
            <a:fillRect/>
          </a:stretch>
        </p:blipFill>
        <p:spPr>
          <a:xfrm>
            <a:off x="6510194" y="2482871"/>
            <a:ext cx="518056" cy="251433"/>
          </a:xfrm>
          <a:prstGeom prst="rect">
            <a:avLst/>
          </a:prstGeom>
          <a:noFill/>
          <a:ln>
            <a:noFill/>
          </a:ln>
        </p:spPr>
      </p:pic>
      <p:pic>
        <p:nvPicPr>
          <p:cNvPr id="249" name="Google Shape;249;p29"/>
          <p:cNvPicPr preferRelativeResize="0"/>
          <p:nvPr/>
        </p:nvPicPr>
        <p:blipFill rotWithShape="1">
          <a:blip r:embed="rId7">
            <a:alphaModFix/>
          </a:blip>
          <a:srcRect b="10" l="0" r="0" t="-10"/>
          <a:stretch/>
        </p:blipFill>
        <p:spPr>
          <a:xfrm>
            <a:off x="1073850" y="1539811"/>
            <a:ext cx="2321100" cy="1742401"/>
          </a:xfrm>
          <a:prstGeom prst="rect">
            <a:avLst/>
          </a:prstGeom>
          <a:noFill/>
          <a:ln>
            <a:noFill/>
          </a:ln>
        </p:spPr>
      </p:pic>
      <p:sp>
        <p:nvSpPr>
          <p:cNvPr id="250" name="Google Shape;250;p29"/>
          <p:cNvSpPr/>
          <p:nvPr/>
        </p:nvSpPr>
        <p:spPr>
          <a:xfrm>
            <a:off x="5493600" y="2452375"/>
            <a:ext cx="618900" cy="183000"/>
          </a:xfrm>
          <a:prstGeom prst="leftRightArrow">
            <a:avLst>
              <a:gd fmla="val 50000" name="adj1"/>
              <a:gd fmla="val 50000" name="adj2"/>
            </a:avLst>
          </a:prstGeom>
          <a:solidFill>
            <a:srgbClr val="E6913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51" name="Google Shape;251;p29"/>
          <p:cNvSpPr/>
          <p:nvPr/>
        </p:nvSpPr>
        <p:spPr>
          <a:xfrm>
            <a:off x="3542850" y="2205325"/>
            <a:ext cx="678300" cy="131700"/>
          </a:xfrm>
          <a:prstGeom prst="leftRightArrow">
            <a:avLst>
              <a:gd fmla="val 50000" name="adj1"/>
              <a:gd fmla="val 50000" name="adj2"/>
            </a:avLst>
          </a:prstGeom>
          <a:solidFill>
            <a:srgbClr val="E6913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52" name="Google Shape;252;p29"/>
          <p:cNvSpPr/>
          <p:nvPr/>
        </p:nvSpPr>
        <p:spPr>
          <a:xfrm>
            <a:off x="3525188" y="2685975"/>
            <a:ext cx="678300" cy="131700"/>
          </a:xfrm>
          <a:prstGeom prst="leftRightArrow">
            <a:avLst>
              <a:gd fmla="val 50000" name="adj1"/>
              <a:gd fmla="val 50000" name="adj2"/>
            </a:avLst>
          </a:prstGeom>
          <a:solidFill>
            <a:srgbClr val="E6913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53" name="Google Shape;253;p29"/>
          <p:cNvSpPr txBox="1"/>
          <p:nvPr/>
        </p:nvSpPr>
        <p:spPr>
          <a:xfrm>
            <a:off x="420850" y="3965925"/>
            <a:ext cx="8256000" cy="1015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chemeClr val="lt1"/>
                </a:solidFill>
              </a:rPr>
              <a:t>Reproducibility with less code makes open science more accessible.</a:t>
            </a:r>
            <a:endParaRPr sz="1800">
              <a:solidFill>
                <a:schemeClr val="lt1"/>
              </a:solidFill>
            </a:endParaRPr>
          </a:p>
          <a:p>
            <a:pPr indent="0" lvl="0" marL="0" rtl="0" algn="ctr">
              <a:spcBef>
                <a:spcPts val="0"/>
              </a:spcBef>
              <a:spcAft>
                <a:spcPts val="0"/>
              </a:spcAft>
              <a:buNone/>
            </a:pPr>
            <a:r>
              <a:t/>
            </a:r>
            <a:endParaRPr sz="1800">
              <a:solidFill>
                <a:schemeClr val="lt1"/>
              </a:solidFill>
            </a:endParaRPr>
          </a:p>
          <a:p>
            <a:pPr indent="0" lvl="0" marL="0" rtl="0" algn="ctr">
              <a:spcBef>
                <a:spcPts val="0"/>
              </a:spcBef>
              <a:spcAft>
                <a:spcPts val="0"/>
              </a:spcAft>
              <a:buNone/>
            </a:pPr>
            <a:r>
              <a:rPr lang="en" sz="1800" u="sng">
                <a:solidFill>
                  <a:schemeClr val="lt1"/>
                </a:solidFill>
                <a:hlinkClick r:id="rId8">
                  <a:extLst>
                    <a:ext uri="{A12FA001-AC4F-418D-AE19-62706E023703}">
                      <ahyp:hlinkClr val="tx"/>
                    </a:ext>
                  </a:extLst>
                </a:hlinkClick>
              </a:rPr>
              <a:t>https://nasa-openscapes.github.io/news/2024-03-04-earthaccess-tech-spotlight</a:t>
            </a:r>
            <a:endParaRPr sz="1800">
              <a:solidFill>
                <a:schemeClr val="lt1"/>
              </a:solidFill>
            </a:endParaRPr>
          </a:p>
        </p:txBody>
      </p:sp>
      <p:sp>
        <p:nvSpPr>
          <p:cNvPr id="254" name="Google Shape;254;p29"/>
          <p:cNvSpPr/>
          <p:nvPr/>
        </p:nvSpPr>
        <p:spPr>
          <a:xfrm rot="-5400000">
            <a:off x="-91568" y="2174400"/>
            <a:ext cx="1634700" cy="518100"/>
          </a:xfrm>
          <a:prstGeom prst="roundRect">
            <a:avLst>
              <a:gd fmla="val 16667" name="adj"/>
            </a:avLst>
          </a:prstGeom>
          <a:solidFill>
            <a:schemeClr val="lt1"/>
          </a:solidFill>
          <a:ln cap="flat" cmpd="sng" w="9525">
            <a:solidFill>
              <a:srgbClr val="595959"/>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255" name="Google Shape;255;p29"/>
          <p:cNvPicPr preferRelativeResize="0"/>
          <p:nvPr/>
        </p:nvPicPr>
        <p:blipFill>
          <a:blip r:embed="rId9">
            <a:alphaModFix/>
          </a:blip>
          <a:stretch>
            <a:fillRect/>
          </a:stretch>
        </p:blipFill>
        <p:spPr>
          <a:xfrm rot="-5400000">
            <a:off x="279119" y="2541161"/>
            <a:ext cx="815923" cy="313203"/>
          </a:xfrm>
          <a:prstGeom prst="rect">
            <a:avLst/>
          </a:prstGeom>
          <a:noFill/>
          <a:ln>
            <a:noFill/>
          </a:ln>
        </p:spPr>
      </p:pic>
      <p:pic>
        <p:nvPicPr>
          <p:cNvPr id="256" name="Google Shape;256;p29"/>
          <p:cNvPicPr preferRelativeResize="0"/>
          <p:nvPr/>
        </p:nvPicPr>
        <p:blipFill>
          <a:blip r:embed="rId10">
            <a:alphaModFix/>
          </a:blip>
          <a:stretch>
            <a:fillRect/>
          </a:stretch>
        </p:blipFill>
        <p:spPr>
          <a:xfrm rot="-5400000">
            <a:off x="471881" y="1669333"/>
            <a:ext cx="477645" cy="487957"/>
          </a:xfrm>
          <a:prstGeom prst="rect">
            <a:avLst/>
          </a:prstGeom>
          <a:noFill/>
          <a:ln>
            <a:noFill/>
          </a:ln>
        </p:spPr>
      </p:pic>
      <p:sp>
        <p:nvSpPr>
          <p:cNvPr id="257" name="Google Shape;257;p29"/>
          <p:cNvSpPr txBox="1"/>
          <p:nvPr>
            <p:ph idx="4294967295" type="ctrTitle"/>
          </p:nvPr>
        </p:nvSpPr>
        <p:spPr>
          <a:xfrm>
            <a:off x="1006400" y="122125"/>
            <a:ext cx="7242000" cy="88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220">
                <a:solidFill>
                  <a:schemeClr val="lt1"/>
                </a:solidFill>
                <a:latin typeface="Bai Jamjuree"/>
                <a:ea typeface="Bai Jamjuree"/>
                <a:cs typeface="Bai Jamjuree"/>
                <a:sym typeface="Bai Jamjuree"/>
              </a:rPr>
              <a:t>earthaccess aims to be a technical and social bridge between NASA Earthdata and scientific research.</a:t>
            </a:r>
            <a:endParaRPr sz="2220">
              <a:solidFill>
                <a:schemeClr val="lt1"/>
              </a:solidFill>
              <a:latin typeface="Bai Jamjuree"/>
              <a:ea typeface="Bai Jamjuree"/>
              <a:cs typeface="Bai Jamjuree"/>
              <a:sym typeface="Bai Jamjuree"/>
            </a:endParaRPr>
          </a:p>
        </p:txBody>
      </p:sp>
      <p:pic>
        <p:nvPicPr>
          <p:cNvPr id="258" name="Google Shape;258;p29"/>
          <p:cNvPicPr preferRelativeResize="0"/>
          <p:nvPr/>
        </p:nvPicPr>
        <p:blipFill>
          <a:blip r:embed="rId11">
            <a:alphaModFix/>
          </a:blip>
          <a:stretch>
            <a:fillRect/>
          </a:stretch>
        </p:blipFill>
        <p:spPr>
          <a:xfrm>
            <a:off x="256574" y="198325"/>
            <a:ext cx="626826" cy="71669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