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5" r:id="rId4"/>
    <p:sldMasterId id="214748367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Raleway"/>
      <p:regular r:id="rId18"/>
      <p:bold r:id="rId19"/>
      <p:italic r:id="rId20"/>
      <p:boldItalic r:id="rId21"/>
    </p:embeddedFont>
    <p:embeddedFont>
      <p:font typeface="Raleway SemiBold"/>
      <p:regular r:id="rId22"/>
      <p:bold r:id="rId23"/>
      <p:italic r:id="rId24"/>
      <p:boldItalic r:id="rId25"/>
    </p:embeddedFont>
    <p:embeddedFont>
      <p:font typeface="Roboto Medium"/>
      <p:regular r:id="rId26"/>
      <p:bold r:id="rId27"/>
      <p:italic r:id="rId28"/>
      <p:boldItalic r:id="rId29"/>
    </p:embeddedFont>
    <p:embeddedFont>
      <p:font typeface="Roboto"/>
      <p:regular r:id="rId30"/>
      <p:bold r:id="rId31"/>
      <p:italic r:id="rId32"/>
      <p:boldItalic r:id="rId33"/>
    </p:embeddedFont>
    <p:embeddedFont>
      <p:font typeface="Roboto Light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italic.fntdata"/><Relationship Id="rId22" Type="http://schemas.openxmlformats.org/officeDocument/2006/relationships/font" Target="fonts/RalewaySemiBold-regular.fntdata"/><Relationship Id="rId21" Type="http://schemas.openxmlformats.org/officeDocument/2006/relationships/font" Target="fonts/Raleway-boldItalic.fntdata"/><Relationship Id="rId24" Type="http://schemas.openxmlformats.org/officeDocument/2006/relationships/font" Target="fonts/RalewaySemiBold-italic.fntdata"/><Relationship Id="rId23" Type="http://schemas.openxmlformats.org/officeDocument/2006/relationships/font" Target="fonts/RalewaySemiBo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obotoMedium-regular.fntdata"/><Relationship Id="rId25" Type="http://schemas.openxmlformats.org/officeDocument/2006/relationships/font" Target="fonts/RalewaySemiBold-boldItalic.fntdata"/><Relationship Id="rId28" Type="http://schemas.openxmlformats.org/officeDocument/2006/relationships/font" Target="fonts/RobotoMedium-italic.fntdata"/><Relationship Id="rId27" Type="http://schemas.openxmlformats.org/officeDocument/2006/relationships/font" Target="fonts/RobotoMedium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Medium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-bold.fntdata"/><Relationship Id="rId30" Type="http://schemas.openxmlformats.org/officeDocument/2006/relationships/font" Target="fonts/Roboto-regular.fntdata"/><Relationship Id="rId11" Type="http://schemas.openxmlformats.org/officeDocument/2006/relationships/slide" Target="slides/slide5.xml"/><Relationship Id="rId33" Type="http://schemas.openxmlformats.org/officeDocument/2006/relationships/font" Target="fonts/Roboto-boldItalic.fntdata"/><Relationship Id="rId10" Type="http://schemas.openxmlformats.org/officeDocument/2006/relationships/slide" Target="slides/slide4.xml"/><Relationship Id="rId32" Type="http://schemas.openxmlformats.org/officeDocument/2006/relationships/font" Target="fonts/Roboto-italic.fntdata"/><Relationship Id="rId13" Type="http://schemas.openxmlformats.org/officeDocument/2006/relationships/slide" Target="slides/slide7.xml"/><Relationship Id="rId35" Type="http://schemas.openxmlformats.org/officeDocument/2006/relationships/font" Target="fonts/RobotoLight-bold.fntdata"/><Relationship Id="rId12" Type="http://schemas.openxmlformats.org/officeDocument/2006/relationships/slide" Target="slides/slide6.xml"/><Relationship Id="rId34" Type="http://schemas.openxmlformats.org/officeDocument/2006/relationships/font" Target="fonts/RobotoLight-regular.fntdata"/><Relationship Id="rId15" Type="http://schemas.openxmlformats.org/officeDocument/2006/relationships/slide" Target="slides/slide9.xml"/><Relationship Id="rId37" Type="http://schemas.openxmlformats.org/officeDocument/2006/relationships/font" Target="fonts/RobotoLight-boldItalic.fntdata"/><Relationship Id="rId14" Type="http://schemas.openxmlformats.org/officeDocument/2006/relationships/slide" Target="slides/slide8.xml"/><Relationship Id="rId36" Type="http://schemas.openxmlformats.org/officeDocument/2006/relationships/font" Target="fonts/RobotoLight-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Raleway-bold.fntdata"/><Relationship Id="rId18" Type="http://schemas.openxmlformats.org/officeDocument/2006/relationships/font" Target="fonts/Ralew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e04927bbd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e04927bbd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e04927bbd2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e04927bbd2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e04927bbd2_0_3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e04927bbd2_0_3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2e04927bbd2_0_30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e04927bbd2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e04927bbd2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e04927bbd2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e04927bbd2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e04927bbd2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e04927bbd2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e04927bbd2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e04927bbd2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e04927bbd2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e04927bbd2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e04927bbd2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e04927bbd2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e04927bbd2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e04927bbd2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e04927bbd2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e04927bbd2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17125" y="0"/>
            <a:ext cx="8972951" cy="44202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/>
          <p:nvPr/>
        </p:nvSpPr>
        <p:spPr>
          <a:xfrm>
            <a:off x="6583675" y="0"/>
            <a:ext cx="2606400" cy="4420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3"/>
          <p:cNvSpPr/>
          <p:nvPr/>
        </p:nvSpPr>
        <p:spPr>
          <a:xfrm>
            <a:off x="0" y="4414075"/>
            <a:ext cx="9190200" cy="792600"/>
          </a:xfrm>
          <a:prstGeom prst="rect">
            <a:avLst/>
          </a:prstGeom>
          <a:gradFill>
            <a:gsLst>
              <a:gs pos="0">
                <a:srgbClr val="2F8BBD"/>
              </a:gs>
              <a:gs pos="100000">
                <a:srgbClr val="8FBDD6"/>
              </a:gs>
              <a:gs pos="100000">
                <a:schemeClr val="lt2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3"/>
          <p:cNvSpPr txBox="1"/>
          <p:nvPr>
            <p:ph type="ctrTitle"/>
          </p:nvPr>
        </p:nvSpPr>
        <p:spPr>
          <a:xfrm>
            <a:off x="641375" y="768200"/>
            <a:ext cx="5601000" cy="136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F5573"/>
              </a:buClr>
              <a:buSzPts val="4000"/>
              <a:buFont typeface="Roboto Medium"/>
              <a:buNone/>
              <a:defRPr sz="4000">
                <a:solidFill>
                  <a:srgbClr val="1F5573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641375" y="2240100"/>
            <a:ext cx="59829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5370"/>
              </a:buClr>
              <a:buSzPts val="2800"/>
              <a:buFont typeface="Roboto Light"/>
              <a:buNone/>
              <a:defRPr sz="2800">
                <a:solidFill>
                  <a:srgbClr val="1C537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2925" y="4499288"/>
            <a:ext cx="1176752" cy="622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73417" y="4499275"/>
            <a:ext cx="726183" cy="602750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</p:pic>
      <p:sp>
        <p:nvSpPr>
          <p:cNvPr id="58" name="Google Shape;58;p13"/>
          <p:cNvSpPr txBox="1"/>
          <p:nvPr>
            <p:ph idx="2" type="subTitle"/>
          </p:nvPr>
        </p:nvSpPr>
        <p:spPr>
          <a:xfrm>
            <a:off x="682825" y="2894625"/>
            <a:ext cx="2566200" cy="3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C5370"/>
              </a:buClr>
              <a:buSzPts val="1300"/>
              <a:buFont typeface="Roboto Light"/>
              <a:buNone/>
              <a:defRPr sz="1300">
                <a:solidFill>
                  <a:srgbClr val="1C537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Roboto"/>
              <a:buNone/>
              <a:defRPr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Roboto"/>
              <a:buNone/>
              <a:defRPr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Roboto"/>
              <a:buNone/>
              <a:defRPr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Roboto"/>
              <a:buNone/>
              <a:defRPr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Roboto"/>
              <a:buNone/>
              <a:defRPr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Roboto"/>
              <a:buNone/>
              <a:defRPr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Roboto"/>
              <a:buNone/>
              <a:defRPr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Roboto"/>
              <a:buNone/>
              <a:defRPr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cxnSp>
        <p:nvCxnSpPr>
          <p:cNvPr id="59" name="Google Shape;59;p13"/>
          <p:cNvCxnSpPr/>
          <p:nvPr/>
        </p:nvCxnSpPr>
        <p:spPr>
          <a:xfrm>
            <a:off x="441775" y="57475"/>
            <a:ext cx="8560500" cy="10500"/>
          </a:xfrm>
          <a:prstGeom prst="straightConnector1">
            <a:avLst/>
          </a:prstGeom>
          <a:noFill/>
          <a:ln cap="flat" cmpd="sng" w="19050">
            <a:solidFill>
              <a:srgbClr val="1F557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" name="Google Shape;60;p13"/>
          <p:cNvSpPr/>
          <p:nvPr/>
        </p:nvSpPr>
        <p:spPr>
          <a:xfrm flipH="1" rot="10800000">
            <a:off x="-13625" y="-7450"/>
            <a:ext cx="277800" cy="5217000"/>
          </a:xfrm>
          <a:prstGeom prst="round1Rect">
            <a:avLst>
              <a:gd fmla="val 50000" name="adj"/>
            </a:avLst>
          </a:prstGeom>
          <a:solidFill>
            <a:srgbClr val="1F55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Image">
  <p:cSld name="ONE_COLUMN_TEXT_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061825" y="195650"/>
            <a:ext cx="981576" cy="5189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3" name="Google Shape;63;p14"/>
          <p:cNvCxnSpPr/>
          <p:nvPr/>
        </p:nvCxnSpPr>
        <p:spPr>
          <a:xfrm>
            <a:off x="441775" y="57475"/>
            <a:ext cx="8560500" cy="10500"/>
          </a:xfrm>
          <a:prstGeom prst="straightConnector1">
            <a:avLst/>
          </a:prstGeom>
          <a:noFill/>
          <a:ln cap="flat" cmpd="sng" w="19050">
            <a:solidFill>
              <a:srgbClr val="1F557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4" name="Google Shape;64;p14"/>
          <p:cNvSpPr/>
          <p:nvPr/>
        </p:nvSpPr>
        <p:spPr>
          <a:xfrm>
            <a:off x="0" y="4771425"/>
            <a:ext cx="9183600" cy="405300"/>
          </a:xfrm>
          <a:prstGeom prst="rect">
            <a:avLst/>
          </a:prstGeom>
          <a:gradFill>
            <a:gsLst>
              <a:gs pos="0">
                <a:srgbClr val="2F8BBD"/>
              </a:gs>
              <a:gs pos="100000">
                <a:srgbClr val="8FBDD6"/>
              </a:gs>
              <a:gs pos="100000">
                <a:schemeClr val="lt2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/>
          <p:nvPr/>
        </p:nvSpPr>
        <p:spPr>
          <a:xfrm flipH="1" rot="10800000">
            <a:off x="-13625" y="-7450"/>
            <a:ext cx="277800" cy="5184300"/>
          </a:xfrm>
          <a:prstGeom prst="round1Rect">
            <a:avLst>
              <a:gd fmla="val 50000" name="adj"/>
            </a:avLst>
          </a:prstGeom>
          <a:solidFill>
            <a:srgbClr val="1F55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525" lIns="91525" spcFirstLastPara="1" rIns="91525" wrap="square" tIns="915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72" name="Google Shape;72;p1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525" lIns="91525" spcFirstLastPara="1" rIns="91525" wrap="square" tIns="915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76" name="Google Shape;76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525" lIns="91525" spcFirstLastPara="1" rIns="91525" wrap="square" tIns="915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525" lIns="91525" spcFirstLastPara="1" rIns="91525" wrap="square" tIns="915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525" lIns="91525" spcFirstLastPara="1" rIns="91525" wrap="square" tIns="915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3" name="Google Shape;83;p1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525" lIns="91525" spcFirstLastPara="1" rIns="91525" wrap="square" tIns="915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4" name="Google Shape;84;p1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525" lIns="91525" spcFirstLastPara="1" rIns="91525" wrap="square" tIns="915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5" name="Google Shape;8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525" lIns="91525" spcFirstLastPara="1" rIns="91525" wrap="square" tIns="915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8" name="Google Shape;8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525" lIns="91525" spcFirstLastPara="1" rIns="91525" wrap="square" tIns="915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1" name="Google Shape;91;p2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525" lIns="91525" spcFirstLastPara="1" rIns="91525" wrap="square" tIns="915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2" name="Google Shape;92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95" name="Google Shape;95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525" lIns="91525" spcFirstLastPara="1" rIns="91525" wrap="square" tIns="915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9" name="Google Shape;99;p2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525" lIns="91525" spcFirstLastPara="1" rIns="91525" wrap="square" tIns="915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00" name="Google Shape;100;p23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1" name="Google Shape;10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04" name="Google Shape;10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525" lIns="91525" spcFirstLastPara="1" rIns="91525" wrap="square" tIns="915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7" name="Google Shape;107;p25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525" lIns="91525" spcFirstLastPara="1" rIns="91525" wrap="square" tIns="915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8" name="Google Shape;108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slide">
  <p:cSld name="CUSTOM_7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7"/>
          <p:cNvSpPr txBox="1"/>
          <p:nvPr>
            <p:ph type="ctrTitle"/>
          </p:nvPr>
        </p:nvSpPr>
        <p:spPr>
          <a:xfrm>
            <a:off x="2047875" y="1380100"/>
            <a:ext cx="6998100" cy="1782300"/>
          </a:xfrm>
          <a:prstGeom prst="rect">
            <a:avLst/>
          </a:prstGeom>
        </p:spPr>
        <p:txBody>
          <a:bodyPr anchorCtr="0" anchor="b" bIns="91525" lIns="91525" spcFirstLastPara="1" rIns="91525" wrap="square" tIns="915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3" name="Google Shape;113;p27"/>
          <p:cNvSpPr txBox="1"/>
          <p:nvPr>
            <p:ph idx="1" type="subTitle"/>
          </p:nvPr>
        </p:nvSpPr>
        <p:spPr>
          <a:xfrm>
            <a:off x="4693931" y="2748122"/>
            <a:ext cx="4352100" cy="717000"/>
          </a:xfrm>
          <a:prstGeom prst="rect">
            <a:avLst/>
          </a:prstGeom>
        </p:spPr>
        <p:txBody>
          <a:bodyPr anchorCtr="0" anchor="b" bIns="91525" lIns="91525" spcFirstLastPara="1" rIns="91525" wrap="square" tIns="915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cxnSp>
        <p:nvCxnSpPr>
          <p:cNvPr id="114" name="Google Shape;114;p27"/>
          <p:cNvCxnSpPr/>
          <p:nvPr/>
        </p:nvCxnSpPr>
        <p:spPr>
          <a:xfrm>
            <a:off x="6109200" y="3106625"/>
            <a:ext cx="3363000" cy="0"/>
          </a:xfrm>
          <a:prstGeom prst="straightConnector1">
            <a:avLst/>
          </a:prstGeom>
          <a:noFill/>
          <a:ln cap="flat" cmpd="sng" w="9525">
            <a:solidFill>
              <a:srgbClr val="CC4125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5" name="Google Shape;115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4822034" cy="48220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5661">
          <p15:clr>
            <a:srgbClr val="FA7B17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1">
  <p:cSld name="CUSTOM_18_1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8"/>
          <p:cNvSpPr txBox="1"/>
          <p:nvPr>
            <p:ph type="ctrTitle"/>
          </p:nvPr>
        </p:nvSpPr>
        <p:spPr>
          <a:xfrm flipH="1">
            <a:off x="842850" y="3085150"/>
            <a:ext cx="5005500" cy="10221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8" name="Google Shape;118;p28"/>
          <p:cNvSpPr txBox="1"/>
          <p:nvPr>
            <p:ph idx="1" type="subTitle"/>
          </p:nvPr>
        </p:nvSpPr>
        <p:spPr>
          <a:xfrm>
            <a:off x="898564" y="4028959"/>
            <a:ext cx="4224900" cy="536700"/>
          </a:xfrm>
          <a:prstGeom prst="rect">
            <a:avLst/>
          </a:prstGeom>
        </p:spPr>
        <p:txBody>
          <a:bodyPr anchorCtr="0" anchor="t" bIns="91525" lIns="91525" spcFirstLastPara="1" rIns="91525" wrap="square" tIns="915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19" name="Google Shape;119;p28"/>
          <p:cNvCxnSpPr/>
          <p:nvPr/>
        </p:nvCxnSpPr>
        <p:spPr>
          <a:xfrm>
            <a:off x="-135650" y="4107250"/>
            <a:ext cx="3933600" cy="0"/>
          </a:xfrm>
          <a:prstGeom prst="straightConnector1">
            <a:avLst/>
          </a:prstGeom>
          <a:noFill/>
          <a:ln cap="flat" cmpd="sng" w="9525">
            <a:solidFill>
              <a:srgbClr val="CC4125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20" name="Google Shape;120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75949" y="0"/>
            <a:ext cx="4938797" cy="4938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pdates">
  <p:cSld name="CUSTOM_33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9"/>
          <p:cNvSpPr txBox="1"/>
          <p:nvPr/>
        </p:nvSpPr>
        <p:spPr>
          <a:xfrm>
            <a:off x="642050" y="1146650"/>
            <a:ext cx="8042100" cy="36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2C3E5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4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3" name="Google Shape;123;p29"/>
          <p:cNvSpPr/>
          <p:nvPr/>
        </p:nvSpPr>
        <p:spPr>
          <a:xfrm>
            <a:off x="4136100" y="923175"/>
            <a:ext cx="871800" cy="366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9"/>
          <p:cNvSpPr txBox="1"/>
          <p:nvPr>
            <p:ph type="title"/>
          </p:nvPr>
        </p:nvSpPr>
        <p:spPr>
          <a:xfrm>
            <a:off x="377850" y="202150"/>
            <a:ext cx="8388300" cy="9462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5" name="Google Shape;125;p29"/>
          <p:cNvSpPr txBox="1"/>
          <p:nvPr>
            <p:ph idx="1" type="body"/>
          </p:nvPr>
        </p:nvSpPr>
        <p:spPr>
          <a:xfrm>
            <a:off x="163800" y="1224100"/>
            <a:ext cx="8816400" cy="36924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25" lIns="91525" spcFirstLastPara="1" rIns="91525" wrap="square" tIns="915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8.jpg"/><Relationship Id="rId5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earthdata.nasa.gov/apt/new-atbd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0"/>
          <p:cNvSpPr txBox="1"/>
          <p:nvPr>
            <p:ph idx="1" type="subTitle"/>
          </p:nvPr>
        </p:nvSpPr>
        <p:spPr>
          <a:xfrm>
            <a:off x="807550" y="1041350"/>
            <a:ext cx="79101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Introduction to APT:</a:t>
            </a:r>
            <a:endParaRPr b="1" sz="4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 Algorithm Publication Tool</a:t>
            </a:r>
            <a:endParaRPr b="1" sz="4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1" name="Google Shape;131;p30"/>
          <p:cNvSpPr txBox="1"/>
          <p:nvPr>
            <p:ph idx="2" type="subTitle"/>
          </p:nvPr>
        </p:nvSpPr>
        <p:spPr>
          <a:xfrm>
            <a:off x="641375" y="4818600"/>
            <a:ext cx="2566200" cy="3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770"/>
              <a:buNone/>
            </a:pPr>
            <a:r>
              <a:rPr lang="en" sz="1210">
                <a:solidFill>
                  <a:schemeClr val="lt1"/>
                </a:solidFill>
              </a:rPr>
              <a:t>29 May 2024</a:t>
            </a:r>
            <a:endParaRPr sz="1210">
              <a:solidFill>
                <a:schemeClr val="lt1"/>
              </a:solidFill>
            </a:endParaRPr>
          </a:p>
        </p:txBody>
      </p:sp>
      <p:sp>
        <p:nvSpPr>
          <p:cNvPr id="132" name="Google Shape;132;p30"/>
          <p:cNvSpPr txBox="1"/>
          <p:nvPr>
            <p:ph idx="2" type="subTitle"/>
          </p:nvPr>
        </p:nvSpPr>
        <p:spPr>
          <a:xfrm>
            <a:off x="641375" y="4493700"/>
            <a:ext cx="2566200" cy="3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770"/>
              <a:buNone/>
            </a:pPr>
            <a:r>
              <a:rPr lang="en" sz="1210">
                <a:solidFill>
                  <a:schemeClr val="lt1"/>
                </a:solidFill>
              </a:rPr>
              <a:t>OBDAAC User Working Group</a:t>
            </a:r>
            <a:endParaRPr sz="1210">
              <a:solidFill>
                <a:schemeClr val="lt1"/>
              </a:solidFill>
            </a:endParaRPr>
          </a:p>
        </p:txBody>
      </p:sp>
      <p:sp>
        <p:nvSpPr>
          <p:cNvPr id="133" name="Google Shape;133;p30"/>
          <p:cNvSpPr txBox="1"/>
          <p:nvPr/>
        </p:nvSpPr>
        <p:spPr>
          <a:xfrm>
            <a:off x="2969800" y="2806575"/>
            <a:ext cx="35856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Brad Baker</a:t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NASA | MSFC | IMPACT</a:t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9"/>
          <p:cNvSpPr txBox="1"/>
          <p:nvPr/>
        </p:nvSpPr>
        <p:spPr>
          <a:xfrm>
            <a:off x="442250" y="1029475"/>
            <a:ext cx="8534400" cy="3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66700" lvl="1" marL="685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Remove brackets from in-text citations (June)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1" marL="685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Allow users to only see drafts that they are associated with (June)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1" marL="685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Require ATBD titles to be unique (FY24 Q4)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1" marL="685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Update text prompts to be more detailed (FY24 Q4)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1" marL="685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Merge input/output variables into one table for each (June)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1" marL="685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Add multiple types of reference formatting (FY25 Q1)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1" marL="685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Make equation, figure, and table numbers visible in edit mode (FY25 Q1)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1" marL="685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Other minor user interface improvements (FY25 Q1)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685800" rtl="0" algn="l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1" name="Google Shape;211;p39"/>
          <p:cNvSpPr txBox="1"/>
          <p:nvPr/>
        </p:nvSpPr>
        <p:spPr>
          <a:xfrm>
            <a:off x="837450" y="126000"/>
            <a:ext cx="7469100" cy="4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1C5370"/>
                </a:solidFill>
                <a:latin typeface="Roboto Medium"/>
                <a:ea typeface="Roboto Medium"/>
                <a:cs typeface="Roboto Medium"/>
                <a:sym typeface="Roboto Medium"/>
              </a:rPr>
              <a:t>Development Priorities</a:t>
            </a:r>
            <a:endParaRPr sz="2500">
              <a:solidFill>
                <a:srgbClr val="1C537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0"/>
          <p:cNvSpPr txBox="1"/>
          <p:nvPr>
            <p:ph type="title"/>
          </p:nvPr>
        </p:nvSpPr>
        <p:spPr>
          <a:xfrm>
            <a:off x="377850" y="202150"/>
            <a:ext cx="8388300" cy="946200"/>
          </a:xfrm>
          <a:prstGeom prst="rect">
            <a:avLst/>
          </a:prstGeom>
        </p:spPr>
        <p:txBody>
          <a:bodyPr anchorCtr="0" anchor="ctr" bIns="91525" lIns="91525" spcFirstLastPara="1" rIns="91525" wrap="square" tIns="915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C5370"/>
                </a:solidFill>
                <a:latin typeface="Roboto Medium"/>
                <a:ea typeface="Roboto Medium"/>
                <a:cs typeface="Roboto Medium"/>
                <a:sym typeface="Roboto Medium"/>
              </a:rPr>
              <a:t>Thank You</a:t>
            </a:r>
            <a:endParaRPr>
              <a:solidFill>
                <a:srgbClr val="1C537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218" name="Google Shape;218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09945" y="59775"/>
            <a:ext cx="720104" cy="380198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40"/>
          <p:cNvSpPr txBox="1"/>
          <p:nvPr/>
        </p:nvSpPr>
        <p:spPr>
          <a:xfrm>
            <a:off x="570050" y="3354050"/>
            <a:ext cx="3654600" cy="38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2C3E50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b="1" lang="en">
                <a:solidFill>
                  <a:srgbClr val="0B5394"/>
                </a:solidFill>
                <a:latin typeface="Raleway"/>
                <a:ea typeface="Raleway"/>
                <a:cs typeface="Raleway"/>
                <a:sym typeface="Raleway"/>
              </a:rPr>
              <a:t>https://www.earthdata.nasa.gov/apt/</a:t>
            </a:r>
            <a:endParaRPr b="1" sz="1900">
              <a:solidFill>
                <a:srgbClr val="0B5394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0" name="Google Shape;220;p40"/>
          <p:cNvSpPr txBox="1"/>
          <p:nvPr/>
        </p:nvSpPr>
        <p:spPr>
          <a:xfrm>
            <a:off x="6758350" y="4155150"/>
            <a:ext cx="2214000" cy="8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Contact:</a:t>
            </a:r>
            <a:endParaRPr sz="1800" u="sng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Dr. Brad Baker</a:t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bwb0013@uah.edu</a:t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21" name="Google Shape;221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6125" y="1640512"/>
            <a:ext cx="1862455" cy="1862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40"/>
          <p:cNvPicPr preferRelativeResize="0"/>
          <p:nvPr/>
        </p:nvPicPr>
        <p:blipFill rotWithShape="1">
          <a:blip r:embed="rId5">
            <a:alphaModFix/>
          </a:blip>
          <a:srcRect b="1810" l="59129" r="5588" t="9889"/>
          <a:stretch/>
        </p:blipFill>
        <p:spPr>
          <a:xfrm>
            <a:off x="5508100" y="1116481"/>
            <a:ext cx="2320723" cy="2910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1"/>
          <p:cNvSpPr txBox="1"/>
          <p:nvPr/>
        </p:nvSpPr>
        <p:spPr>
          <a:xfrm flipH="1">
            <a:off x="1461525" y="2039000"/>
            <a:ext cx="50055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25" lIns="91525" spcFirstLastPara="1" rIns="91525" wrap="square" tIns="915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rgbClr val="CC0000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B</a:t>
            </a:r>
            <a:r>
              <a:rPr lang="en" sz="3700">
                <a:solidFill>
                  <a:srgbClr val="1C5370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asis</a:t>
            </a:r>
            <a:endParaRPr sz="3700">
              <a:solidFill>
                <a:srgbClr val="1C5370"/>
              </a:solidFill>
              <a:latin typeface="Raleway SemiBold"/>
              <a:ea typeface="Raleway SemiBold"/>
              <a:cs typeface="Raleway SemiBold"/>
              <a:sym typeface="Raleway SemiBold"/>
            </a:endParaRPr>
          </a:p>
        </p:txBody>
      </p:sp>
      <p:sp>
        <p:nvSpPr>
          <p:cNvPr id="139" name="Google Shape;139;p31"/>
          <p:cNvSpPr txBox="1"/>
          <p:nvPr/>
        </p:nvSpPr>
        <p:spPr>
          <a:xfrm flipH="1">
            <a:off x="1461525" y="219550"/>
            <a:ext cx="50055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25" lIns="91525" spcFirstLastPara="1" rIns="91525" wrap="square" tIns="915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rgbClr val="CC0000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A</a:t>
            </a:r>
            <a:r>
              <a:rPr lang="en" sz="3700">
                <a:solidFill>
                  <a:srgbClr val="1C5370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lgorithm</a:t>
            </a:r>
            <a:endParaRPr sz="3700">
              <a:solidFill>
                <a:srgbClr val="1C5370"/>
              </a:solidFill>
              <a:latin typeface="Raleway SemiBold"/>
              <a:ea typeface="Raleway SemiBold"/>
              <a:cs typeface="Raleway SemiBold"/>
              <a:sym typeface="Raleway SemiBold"/>
            </a:endParaRPr>
          </a:p>
        </p:txBody>
      </p:sp>
      <p:sp>
        <p:nvSpPr>
          <p:cNvPr id="140" name="Google Shape;140;p31"/>
          <p:cNvSpPr txBox="1"/>
          <p:nvPr/>
        </p:nvSpPr>
        <p:spPr>
          <a:xfrm flipH="1">
            <a:off x="1461525" y="1129275"/>
            <a:ext cx="50055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25" lIns="91525" spcFirstLastPara="1" rIns="91525" wrap="square" tIns="915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rgbClr val="CC0000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T</a:t>
            </a:r>
            <a:r>
              <a:rPr lang="en" sz="3700">
                <a:solidFill>
                  <a:srgbClr val="1C5370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heoretical</a:t>
            </a:r>
            <a:endParaRPr sz="3700">
              <a:solidFill>
                <a:srgbClr val="1C5370"/>
              </a:solidFill>
              <a:latin typeface="Raleway SemiBold"/>
              <a:ea typeface="Raleway SemiBold"/>
              <a:cs typeface="Raleway SemiBold"/>
              <a:sym typeface="Raleway SemiBold"/>
            </a:endParaRPr>
          </a:p>
        </p:txBody>
      </p:sp>
      <p:sp>
        <p:nvSpPr>
          <p:cNvPr id="141" name="Google Shape;141;p31"/>
          <p:cNvSpPr txBox="1"/>
          <p:nvPr/>
        </p:nvSpPr>
        <p:spPr>
          <a:xfrm flipH="1">
            <a:off x="1461525" y="2948725"/>
            <a:ext cx="50055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25" lIns="91525" spcFirstLastPara="1" rIns="91525" wrap="square" tIns="915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rgbClr val="CC0000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D</a:t>
            </a:r>
            <a:r>
              <a:rPr lang="en" sz="3700">
                <a:solidFill>
                  <a:srgbClr val="1C5370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ocuments</a:t>
            </a:r>
            <a:endParaRPr sz="3700">
              <a:solidFill>
                <a:srgbClr val="1C5370"/>
              </a:solidFill>
              <a:latin typeface="Raleway SemiBold"/>
              <a:ea typeface="Raleway SemiBold"/>
              <a:cs typeface="Raleway SemiBold"/>
              <a:sym typeface="Raleway SemiBold"/>
            </a:endParaRPr>
          </a:p>
        </p:txBody>
      </p:sp>
      <p:sp>
        <p:nvSpPr>
          <p:cNvPr id="142" name="Google Shape;142;p31"/>
          <p:cNvSpPr txBox="1"/>
          <p:nvPr/>
        </p:nvSpPr>
        <p:spPr>
          <a:xfrm>
            <a:off x="5192800" y="2237300"/>
            <a:ext cx="3000000" cy="22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documents that describe the </a:t>
            </a: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physical theory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mathematical procedures 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and</a:t>
            </a: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assumptions 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made in algorithms used to convert remotely sensed radiances into geophysical quantities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2"/>
          <p:cNvSpPr txBox="1"/>
          <p:nvPr/>
        </p:nvSpPr>
        <p:spPr>
          <a:xfrm>
            <a:off x="967025" y="916450"/>
            <a:ext cx="6522600" cy="36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</a:pP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 standard ATBD template used</a:t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Every ATBD was different; inconsistent structure and information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Scientists writing ATBDs were uncertain as the requirements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0" marL="34290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</a:pP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ATBD content was not searchable</a:t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Not search engine optimized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Most often Word/PDF docs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that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at time the content was not searchable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0" marL="34290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</a:pP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ATBDs were difficult to discover</a:t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Important for scientific reproducibility, but not easy to locate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 central repository for search and discovery of ATBDs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Not consistently referenced in a dataset’s metadata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0" marL="34290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</a:pP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ATBDs were difficult to update/maintain once written</a:t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Stewardship activities varied in quantity and quality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 consistent versioning process was used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8" name="Google Shape;148;p32"/>
          <p:cNvSpPr txBox="1"/>
          <p:nvPr/>
        </p:nvSpPr>
        <p:spPr>
          <a:xfrm>
            <a:off x="2160600" y="274925"/>
            <a:ext cx="4822800" cy="4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1C5370"/>
                </a:solidFill>
                <a:latin typeface="Roboto Medium"/>
                <a:ea typeface="Roboto Medium"/>
                <a:cs typeface="Roboto Medium"/>
                <a:sym typeface="Roboto Medium"/>
              </a:rPr>
              <a:t>Historical Problems with ATBDs</a:t>
            </a:r>
            <a:endParaRPr sz="2500">
              <a:solidFill>
                <a:srgbClr val="1C537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3"/>
          <p:cNvSpPr txBox="1"/>
          <p:nvPr/>
        </p:nvSpPr>
        <p:spPr>
          <a:xfrm>
            <a:off x="1096650" y="1135950"/>
            <a:ext cx="7209900" cy="31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Goal 1: Establish standardized policies and processes for ATBDs</a:t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4765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Char char="○"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Develop ATBD template for consistent content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4765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Char char="○"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Establish standard review process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4765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Char char="○"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Identify and communicate requirements and guidelines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Goal 2: Develop and utilize standardized document best practices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  <a:p>
            <a:pPr indent="-24765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Char char="○"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Develop ATBD stewardship requirements (citations, versioning, preservation, metadata)</a:t>
            </a:r>
            <a:endParaRPr sz="13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Goal 3: Make ATBDs openly available and easily discoverable by all users</a:t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4765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Char char="○"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Provide ATBDs in human and machine-readable format 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4765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Char char="○"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Provide a public discovery portal for ATBD access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4765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"/>
              <a:buChar char="○"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Ensure a persistent identifier (i.e., DOI) is assigned to ATBDs</a:t>
            </a:r>
            <a:endParaRPr sz="16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4" name="Google Shape;154;p33"/>
          <p:cNvSpPr txBox="1"/>
          <p:nvPr/>
        </p:nvSpPr>
        <p:spPr>
          <a:xfrm>
            <a:off x="837450" y="126000"/>
            <a:ext cx="7469100" cy="4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1C5370"/>
                </a:solidFill>
                <a:latin typeface="Roboto Medium"/>
                <a:ea typeface="Roboto Medium"/>
                <a:cs typeface="Roboto Medium"/>
                <a:sym typeface="Roboto Medium"/>
              </a:rPr>
              <a:t>Goals for Standardizing and Managing ATBDs</a:t>
            </a:r>
            <a:endParaRPr sz="2500">
              <a:solidFill>
                <a:srgbClr val="1C537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4"/>
          <p:cNvSpPr txBox="1"/>
          <p:nvPr/>
        </p:nvSpPr>
        <p:spPr>
          <a:xfrm>
            <a:off x="2366850" y="284300"/>
            <a:ext cx="4410300" cy="7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1C5370"/>
                </a:solidFill>
                <a:latin typeface="Roboto Medium"/>
                <a:ea typeface="Roboto Medium"/>
                <a:cs typeface="Roboto Medium"/>
                <a:sym typeface="Roboto Medium"/>
              </a:rPr>
              <a:t>Algorithm Publication Tool</a:t>
            </a:r>
            <a:endParaRPr sz="2500">
              <a:solidFill>
                <a:srgbClr val="1C537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60" name="Google Shape;160;p34"/>
          <p:cNvSpPr txBox="1"/>
          <p:nvPr/>
        </p:nvSpPr>
        <p:spPr>
          <a:xfrm>
            <a:off x="1051725" y="951200"/>
            <a:ext cx="7136700" cy="12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667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APT streamlines ATBD authoring, reviewing, and publishing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Provides user friendly tools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Facilitates the governance process and ensures document maintenance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Provides a public, centralized discovery repository for ATBDs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1" name="Google Shape;16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9400" y="2193519"/>
            <a:ext cx="5241354" cy="2497833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2" name="Google Shape;162;p34"/>
          <p:cNvSpPr txBox="1"/>
          <p:nvPr/>
        </p:nvSpPr>
        <p:spPr>
          <a:xfrm>
            <a:off x="7506900" y="2466425"/>
            <a:ext cx="16371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1C5370"/>
                </a:solidFill>
                <a:latin typeface="Roboto"/>
                <a:ea typeface="Roboto"/>
                <a:cs typeface="Roboto"/>
                <a:sym typeface="Roboto"/>
              </a:rPr>
              <a:t>APT is one place to create, find, and access ATBDs</a:t>
            </a:r>
            <a:endParaRPr b="1">
              <a:solidFill>
                <a:srgbClr val="1C537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5"/>
          <p:cNvSpPr txBox="1"/>
          <p:nvPr/>
        </p:nvSpPr>
        <p:spPr>
          <a:xfrm>
            <a:off x="949775" y="1040950"/>
            <a:ext cx="6740400" cy="31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Option 1: Create ATBD using APT user interface</a:t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Entire ATBD creation process within APT (draft, review, and publish)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Write, edit, update ATBDs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Track comment threads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Version control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Option 2: Create ATBD using provided template</a:t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Template options include Google Docs, Microsoft Word, LaTeX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Complete template and upload PDF to APT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Provide required metadata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ATBD can be reviewed externally or within APT user interface after upload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2" marL="1041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Download </a:t>
            </a: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templates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8" name="Google Shape;168;p35"/>
          <p:cNvSpPr txBox="1"/>
          <p:nvPr/>
        </p:nvSpPr>
        <p:spPr>
          <a:xfrm>
            <a:off x="837450" y="126000"/>
            <a:ext cx="7469100" cy="4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1C5370"/>
                </a:solidFill>
                <a:latin typeface="Roboto Medium"/>
                <a:ea typeface="Roboto Medium"/>
                <a:cs typeface="Roboto Medium"/>
                <a:sym typeface="Roboto Medium"/>
              </a:rPr>
              <a:t>APT User Workflows</a:t>
            </a:r>
            <a:endParaRPr sz="2500">
              <a:solidFill>
                <a:srgbClr val="1C537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6"/>
          <p:cNvSpPr txBox="1"/>
          <p:nvPr/>
        </p:nvSpPr>
        <p:spPr>
          <a:xfrm>
            <a:off x="837450" y="33800"/>
            <a:ext cx="7469100" cy="4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1C5370"/>
                </a:solidFill>
                <a:latin typeface="Roboto Medium"/>
                <a:ea typeface="Roboto Medium"/>
                <a:cs typeface="Roboto Medium"/>
                <a:sym typeface="Roboto Medium"/>
              </a:rPr>
              <a:t>Use APT to Create ATBDs</a:t>
            </a:r>
            <a:endParaRPr sz="2500">
              <a:solidFill>
                <a:srgbClr val="1C537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74" name="Google Shape;174;p36"/>
          <p:cNvPicPr preferRelativeResize="0"/>
          <p:nvPr/>
        </p:nvPicPr>
        <p:blipFill rotWithShape="1">
          <a:blip r:embed="rId3">
            <a:alphaModFix amt="33000"/>
          </a:blip>
          <a:srcRect b="0" l="59889" r="526" t="0"/>
          <a:stretch/>
        </p:blipFill>
        <p:spPr>
          <a:xfrm>
            <a:off x="3851400" y="1252900"/>
            <a:ext cx="1612201" cy="221342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5" name="Google Shape;175;p36"/>
          <p:cNvCxnSpPr>
            <a:stCxn id="176" idx="0"/>
            <a:endCxn id="177" idx="2"/>
          </p:cNvCxnSpPr>
          <p:nvPr/>
        </p:nvCxnSpPr>
        <p:spPr>
          <a:xfrm flipH="1" rot="5400000">
            <a:off x="3735150" y="2719340"/>
            <a:ext cx="409800" cy="1568700"/>
          </a:xfrm>
          <a:prstGeom prst="bentConnector3">
            <a:avLst>
              <a:gd fmla="val 50011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78" name="Google Shape;178;p36"/>
          <p:cNvCxnSpPr>
            <a:stCxn id="179" idx="0"/>
            <a:endCxn id="180" idx="2"/>
          </p:cNvCxnSpPr>
          <p:nvPr/>
        </p:nvCxnSpPr>
        <p:spPr>
          <a:xfrm rot="-5400000">
            <a:off x="3731467" y="519890"/>
            <a:ext cx="350100" cy="1501800"/>
          </a:xfrm>
          <a:prstGeom prst="bentConnector3">
            <a:avLst>
              <a:gd fmla="val 49999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81" name="Google Shape;181;p36"/>
          <p:cNvCxnSpPr>
            <a:stCxn id="182" idx="2"/>
            <a:endCxn id="176" idx="0"/>
          </p:cNvCxnSpPr>
          <p:nvPr/>
        </p:nvCxnSpPr>
        <p:spPr>
          <a:xfrm rot="5400000">
            <a:off x="5270733" y="2720625"/>
            <a:ext cx="441600" cy="1534200"/>
          </a:xfrm>
          <a:prstGeom prst="bentConnector3">
            <a:avLst>
              <a:gd fmla="val 50007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80" name="Google Shape;180;p36"/>
          <p:cNvSpPr txBox="1"/>
          <p:nvPr/>
        </p:nvSpPr>
        <p:spPr>
          <a:xfrm>
            <a:off x="3888450" y="626250"/>
            <a:ext cx="1538100" cy="469500"/>
          </a:xfrm>
          <a:prstGeom prst="rect">
            <a:avLst/>
          </a:prstGeom>
          <a:solidFill>
            <a:srgbClr val="0B5394"/>
          </a:solidFill>
          <a:ln cap="flat" cmpd="sng" w="19050">
            <a:solidFill>
              <a:srgbClr val="155B5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APT</a:t>
            </a:r>
            <a:endParaRPr b="1"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9" name="Google Shape;179;p36"/>
          <p:cNvSpPr txBox="1"/>
          <p:nvPr/>
        </p:nvSpPr>
        <p:spPr>
          <a:xfrm>
            <a:off x="2288617" y="1445840"/>
            <a:ext cx="1734000" cy="495900"/>
          </a:xfrm>
          <a:prstGeom prst="rect">
            <a:avLst/>
          </a:prstGeom>
          <a:solidFill>
            <a:srgbClr val="3D85C6"/>
          </a:solidFill>
          <a:ln cap="flat" cmpd="sng" w="19050">
            <a:solidFill>
              <a:srgbClr val="1D7E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525" lIns="91525" spcFirstLastPara="1" rIns="91525" wrap="square" tIns="915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Authoring and Publishing Environment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6" name="Google Shape;176;p36"/>
          <p:cNvSpPr txBox="1"/>
          <p:nvPr/>
        </p:nvSpPr>
        <p:spPr>
          <a:xfrm>
            <a:off x="3918300" y="3708590"/>
            <a:ext cx="1612200" cy="475200"/>
          </a:xfrm>
          <a:prstGeom prst="rect">
            <a:avLst/>
          </a:prstGeom>
          <a:solidFill>
            <a:srgbClr val="3D85C6"/>
          </a:solidFill>
          <a:ln cap="flat" cmpd="sng" w="19050">
            <a:solidFill>
              <a:srgbClr val="1D7E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525" lIns="91525" spcFirstLastPara="1" rIns="91525" wrap="square" tIns="915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ATBD PDF Document Repository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3" name="Google Shape;183;p36"/>
          <p:cNvSpPr txBox="1"/>
          <p:nvPr/>
        </p:nvSpPr>
        <p:spPr>
          <a:xfrm>
            <a:off x="5859500" y="4337450"/>
            <a:ext cx="2557200" cy="757200"/>
          </a:xfrm>
          <a:prstGeom prst="rect">
            <a:avLst/>
          </a:prstGeom>
          <a:solidFill>
            <a:srgbClr val="CFE2F3"/>
          </a:solidFill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525" lIns="91525" spcFirstLastPara="1" rIns="91525" wrap="square" tIns="91525">
            <a:noAutofit/>
          </a:bodyPr>
          <a:lstStyle/>
          <a:p>
            <a:pPr indent="-158750" lvl="0" marL="2159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Search, Discover, Download ATBDs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158750" lvl="0" marL="2159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Obtain ATBD Citations and DOIs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158750" lvl="0" marL="2159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Connect Related Data in CMR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p36"/>
          <p:cNvSpPr txBox="1"/>
          <p:nvPr/>
        </p:nvSpPr>
        <p:spPr>
          <a:xfrm>
            <a:off x="2083133" y="2070497"/>
            <a:ext cx="2145000" cy="1228200"/>
          </a:xfrm>
          <a:prstGeom prst="rect">
            <a:avLst/>
          </a:prstGeom>
          <a:solidFill>
            <a:srgbClr val="CFE2F3"/>
          </a:solidFill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525" lIns="91525" spcFirstLastPara="1" rIns="91525" wrap="square" tIns="91525">
            <a:noAutofit/>
          </a:bodyPr>
          <a:lstStyle/>
          <a:p>
            <a:pPr indent="-158750" lvl="0" marL="1778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Write, Edit, Update ATBDs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158750" lvl="0" marL="1778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Permit Coauthors to Edit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158750" lvl="0" marL="1778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Track Comment Threads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158750" lvl="0" marL="1778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Automatic Version Control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158750" lvl="0" marL="1778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View Document Metrics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158750" lvl="0" marL="1778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Generate Journal-ready PDF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4" name="Google Shape;184;p36"/>
          <p:cNvSpPr txBox="1"/>
          <p:nvPr/>
        </p:nvSpPr>
        <p:spPr>
          <a:xfrm>
            <a:off x="554617" y="3416169"/>
            <a:ext cx="1734000" cy="495900"/>
          </a:xfrm>
          <a:prstGeom prst="rect">
            <a:avLst/>
          </a:prstGeom>
          <a:solidFill>
            <a:srgbClr val="3D85C6"/>
          </a:solidFill>
          <a:ln cap="flat" cmpd="sng" w="19050">
            <a:solidFill>
              <a:srgbClr val="1D7E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525" lIns="91525" spcFirstLastPara="1" rIns="91525" wrap="square" tIns="915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Governance Process Dashboard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2" name="Google Shape;182;p36"/>
          <p:cNvSpPr txBox="1"/>
          <p:nvPr/>
        </p:nvSpPr>
        <p:spPr>
          <a:xfrm>
            <a:off x="5157633" y="2219325"/>
            <a:ext cx="2202000" cy="1047600"/>
          </a:xfrm>
          <a:prstGeom prst="rect">
            <a:avLst/>
          </a:prstGeom>
          <a:solidFill>
            <a:srgbClr val="CFE2F3"/>
          </a:solidFill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525" lIns="91525" spcFirstLastPara="1" rIns="91525" wrap="square" tIns="91525">
            <a:noAutofit/>
          </a:bodyPr>
          <a:lstStyle/>
          <a:p>
            <a:pPr indent="-158750" lvl="0" marL="2159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Choose Template for Use in Editing Tool of Choice (e.g., Google Doc; Word; LaTeX)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158750" lvl="0" marL="215900" rtl="0" algn="l">
              <a:spcBef>
                <a:spcPts val="0"/>
              </a:spcBef>
              <a:spcAft>
                <a:spcPts val="100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Upload PDF; Use Form to Provide Required Metadata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5" name="Google Shape;185;p36"/>
          <p:cNvCxnSpPr>
            <a:stCxn id="180" idx="2"/>
            <a:endCxn id="186" idx="0"/>
          </p:cNvCxnSpPr>
          <p:nvPr/>
        </p:nvCxnSpPr>
        <p:spPr>
          <a:xfrm flipH="1" rot="-5400000">
            <a:off x="5255850" y="497400"/>
            <a:ext cx="404400" cy="1601100"/>
          </a:xfrm>
          <a:prstGeom prst="bentConnector3">
            <a:avLst>
              <a:gd fmla="val 49989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6" name="Google Shape;186;p36"/>
          <p:cNvSpPr txBox="1"/>
          <p:nvPr/>
        </p:nvSpPr>
        <p:spPr>
          <a:xfrm>
            <a:off x="5452533" y="1500059"/>
            <a:ext cx="1612200" cy="441600"/>
          </a:xfrm>
          <a:prstGeom prst="rect">
            <a:avLst/>
          </a:prstGeom>
          <a:solidFill>
            <a:srgbClr val="3D85C6"/>
          </a:solidFill>
          <a:ln cap="flat" cmpd="sng" w="19050">
            <a:solidFill>
              <a:srgbClr val="1D7E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ATBD Templates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7" name="Google Shape;187;p36"/>
          <p:cNvSpPr txBox="1"/>
          <p:nvPr/>
        </p:nvSpPr>
        <p:spPr>
          <a:xfrm>
            <a:off x="554633" y="4041543"/>
            <a:ext cx="2729400" cy="916200"/>
          </a:xfrm>
          <a:prstGeom prst="rect">
            <a:avLst/>
          </a:prstGeom>
          <a:solidFill>
            <a:srgbClr val="CFE2F3"/>
          </a:solidFill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525" lIns="91525" spcFirstLastPara="1" rIns="91525" wrap="square" tIns="91525">
            <a:noAutofit/>
          </a:bodyPr>
          <a:lstStyle/>
          <a:p>
            <a:pPr indent="-158750" lvl="0" marL="2159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Track Authoring and Review Process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158750" lvl="0" marL="2159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Track ATBD Updates 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158750" lvl="0" marL="2159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Curator Support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158750" lvl="0" marL="2159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Track and View Metrics</a:t>
            </a:r>
            <a:endParaRPr sz="11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8" name="Google Shape;188;p36"/>
          <p:cNvCxnSpPr>
            <a:stCxn id="177" idx="1"/>
            <a:endCxn id="184" idx="0"/>
          </p:cNvCxnSpPr>
          <p:nvPr/>
        </p:nvCxnSpPr>
        <p:spPr>
          <a:xfrm flipH="1">
            <a:off x="1421633" y="2684597"/>
            <a:ext cx="661500" cy="731700"/>
          </a:xfrm>
          <a:prstGeom prst="bentConnector2">
            <a:avLst/>
          </a:prstGeom>
          <a:noFill/>
          <a:ln cap="flat" cmpd="sng" w="38100">
            <a:solidFill>
              <a:srgbClr val="595959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89" name="Google Shape;189;p36"/>
          <p:cNvCxnSpPr>
            <a:endCxn id="176" idx="2"/>
          </p:cNvCxnSpPr>
          <p:nvPr/>
        </p:nvCxnSpPr>
        <p:spPr>
          <a:xfrm rot="10800000">
            <a:off x="4724400" y="4183790"/>
            <a:ext cx="353700" cy="35880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190" name="Google Shape;190;p36"/>
          <p:cNvCxnSpPr>
            <a:stCxn id="191" idx="1"/>
            <a:endCxn id="176" idx="3"/>
          </p:cNvCxnSpPr>
          <p:nvPr/>
        </p:nvCxnSpPr>
        <p:spPr>
          <a:xfrm flipH="1">
            <a:off x="5530500" y="3864759"/>
            <a:ext cx="767100" cy="8130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triangle"/>
            <a:tailEnd len="med" w="med" type="none"/>
          </a:ln>
        </p:spPr>
      </p:cxnSp>
      <p:pic>
        <p:nvPicPr>
          <p:cNvPr id="191" name="Google Shape;191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97600" y="3633853"/>
            <a:ext cx="808921" cy="461813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2" name="Google Shape;192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31450" y="4274661"/>
            <a:ext cx="720095" cy="720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7"/>
          <p:cNvSpPr txBox="1"/>
          <p:nvPr/>
        </p:nvSpPr>
        <p:spPr>
          <a:xfrm>
            <a:off x="304800" y="720200"/>
            <a:ext cx="8534400" cy="39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794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○"/>
            </a:pP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Uses a standardized ATBD template </a:t>
            </a:r>
            <a:endParaRPr b="1" sz="17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2" marL="1041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Improves expectations of ATBD authors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2" marL="1041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Enhances consistency in ATBD production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2" marL="1041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Standardization of content allows for optimal storage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9400" lvl="1" marL="68580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○"/>
            </a:pP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APT rich text editor</a:t>
            </a:r>
            <a:endParaRPr b="1" sz="17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2" marL="1041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Easily insert tables, figures, equations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94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○"/>
            </a:pP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ATBD content is stored as metadata, making this information readily available </a:t>
            </a:r>
            <a:endParaRPr b="1" sz="17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2" marL="1041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Machine readable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66700" lvl="2" marL="1041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Interoperable with other tools and services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9400" lvl="1" marL="68580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○"/>
            </a:pP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Communication capability is built into both the development and review process</a:t>
            </a:r>
            <a:endParaRPr b="1" sz="17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2" marL="104140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Comment threads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6858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685800" rtl="0" algn="l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8" name="Google Shape;198;p37"/>
          <p:cNvSpPr txBox="1"/>
          <p:nvPr/>
        </p:nvSpPr>
        <p:spPr>
          <a:xfrm>
            <a:off x="837450" y="126000"/>
            <a:ext cx="7469100" cy="4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1C5370"/>
                </a:solidFill>
                <a:latin typeface="Roboto Medium"/>
                <a:ea typeface="Roboto Medium"/>
                <a:cs typeface="Roboto Medium"/>
                <a:sym typeface="Roboto Medium"/>
              </a:rPr>
              <a:t>Key APT Features</a:t>
            </a:r>
            <a:endParaRPr sz="2500">
              <a:solidFill>
                <a:srgbClr val="1C537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8"/>
          <p:cNvSpPr txBox="1"/>
          <p:nvPr/>
        </p:nvSpPr>
        <p:spPr>
          <a:xfrm>
            <a:off x="304800" y="864788"/>
            <a:ext cx="5342700" cy="37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4130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Researchers and scientists can begin using APT now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41300" lvl="1" marL="68580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Each APT author or reviewer must apply for an account first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41300" lvl="1" marL="68580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Authors can choose to use </a:t>
            </a:r>
            <a:r>
              <a:rPr b="1"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the APT environment or a template</a:t>
            </a: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for creating their ATBD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41300" lvl="1" marL="68580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MFA is used to validate authors and reviewers and to ensure only scientists write ATBDs in the environment 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41300" lvl="1" marL="68580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APT authoring environment has some limitations: 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2" marL="1041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only 1 author per section at a time allowed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2" marL="10414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 autosave, users are prompted to save their work as they go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54000" lvl="2" marL="10414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APT has had full cross-browser testing, but full use will inherently identify new issues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685800" rtl="0" algn="l">
              <a:lnSpc>
                <a:spcPct val="115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4" name="Google Shape;204;p38"/>
          <p:cNvSpPr txBox="1"/>
          <p:nvPr/>
        </p:nvSpPr>
        <p:spPr>
          <a:xfrm>
            <a:off x="837450" y="126000"/>
            <a:ext cx="7469100" cy="4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1C5370"/>
                </a:solidFill>
                <a:latin typeface="Roboto Medium"/>
                <a:ea typeface="Roboto Medium"/>
                <a:cs typeface="Roboto Medium"/>
                <a:sym typeface="Roboto Medium"/>
              </a:rPr>
              <a:t>How to Use APT</a:t>
            </a:r>
            <a:endParaRPr sz="2500">
              <a:solidFill>
                <a:srgbClr val="1C537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205" name="Google Shape;205;p38"/>
          <p:cNvPicPr preferRelativeResize="0"/>
          <p:nvPr/>
        </p:nvPicPr>
        <p:blipFill rotWithShape="1">
          <a:blip r:embed="rId3">
            <a:alphaModFix/>
          </a:blip>
          <a:srcRect b="1810" l="59129" r="5588" t="9889"/>
          <a:stretch/>
        </p:blipFill>
        <p:spPr>
          <a:xfrm>
            <a:off x="5989225" y="860875"/>
            <a:ext cx="3016424" cy="378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