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7"/>
  </p:notesMasterIdLst>
  <p:sldIdLst>
    <p:sldId id="29189" r:id="rId3"/>
    <p:sldId id="427" r:id="rId4"/>
    <p:sldId id="29196" r:id="rId5"/>
    <p:sldId id="29198" r:id="rId6"/>
    <p:sldId id="426" r:id="rId7"/>
    <p:sldId id="401" r:id="rId8"/>
    <p:sldId id="259" r:id="rId9"/>
    <p:sldId id="263" r:id="rId10"/>
    <p:sldId id="408" r:id="rId11"/>
    <p:sldId id="430" r:id="rId12"/>
    <p:sldId id="265" r:id="rId13"/>
    <p:sldId id="379" r:id="rId14"/>
    <p:sldId id="29188" r:id="rId15"/>
    <p:sldId id="2918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91AC1B-0889-0732-881D-1377CAFEFECE}" name="Soto Ramos, Inia M. (GSFC-616.0)[MORGAN STATE UNIV.]" initials="SU" userId="S::isotoram@ndc.nasa.gov::b27fe408-2a98-4755-a084-1880240c72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oto Ramos, Inia M. (GSFC-616.0)[USRA]" initials="S(" lastIdx="2" clrIdx="0">
    <p:extLst>
      <p:ext uri="{19B8F6BF-5375-455C-9EA6-DF929625EA0E}">
        <p15:presenceInfo xmlns:p15="http://schemas.microsoft.com/office/powerpoint/2012/main" userId="S::isotoram@ndc.nasa.gov::b27fe408-2a98-4755-a084-1880240c72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FD70A5-6533-4D28-09D5-86C35ABDE793}" v="265" dt="2023-05-04T18:58:43.922"/>
    <p1510:client id="{60744EB3-F722-0842-90B9-EE986337C0D0}" v="79" dt="2023-05-05T03:36:57.472"/>
    <p1510:client id="{656A56C3-E6C9-A499-9C2A-57A8388AAC8C}" v="154" dt="2023-05-05T13:49:44.318"/>
    <p1510:client id="{76607559-B413-11B5-1116-73ED4A95460E}" v="5" dt="2023-05-04T16:24:36.1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21"/>
    <p:restoredTop sz="94672"/>
  </p:normalViewPr>
  <p:slideViewPr>
    <p:cSldViewPr snapToGrid="0">
      <p:cViewPr varScale="1">
        <p:scale>
          <a:sx n="134" d="100"/>
          <a:sy n="134" d="100"/>
        </p:scale>
        <p:origin x="17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49"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150"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151"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152" name="PlaceHolder 5"/>
          <p:cNvSpPr>
            <a:spLocks noGrp="1"/>
          </p:cNvSpPr>
          <p:nvPr>
            <p:ph type="sldNum"/>
          </p:nvPr>
        </p:nvSpPr>
        <p:spPr>
          <a:xfrm>
            <a:off x="4399200" y="9555480"/>
            <a:ext cx="3372840" cy="502560"/>
          </a:xfrm>
          <a:prstGeom prst="rect">
            <a:avLst/>
          </a:prstGeom>
        </p:spPr>
        <p:txBody>
          <a:bodyPr lIns="0" tIns="0" rIns="0" bIns="0" anchor="b"/>
          <a:lstStyle/>
          <a:p>
            <a:pPr algn="r"/>
            <a:fld id="{E9AEC08B-09A5-44BD-A709-8B08BD7DDF4D}"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CustomShape 1"/>
          <p:cNvSpPr/>
          <p:nvPr/>
        </p:nvSpPr>
        <p:spPr>
          <a:xfrm>
            <a:off x="3886200" y="8686800"/>
            <a:ext cx="2969280" cy="45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C5F992E-E4C0-4379-A873-233FB67876E7}" type="slidenum">
              <a:rPr lang="en-US" sz="1200" b="0" strike="noStrike" spc="-1">
                <a:solidFill>
                  <a:srgbClr val="000000"/>
                </a:solidFill>
                <a:uFill>
                  <a:solidFill>
                    <a:srgbClr val="FFFFFF"/>
                  </a:solidFill>
                </a:uFill>
                <a:latin typeface="Arial"/>
                <a:ea typeface="Arial"/>
              </a:rPr>
              <a:t>1</a:t>
            </a:fld>
            <a:endParaRPr lang="en-US" sz="1800" b="0" strike="noStrike" spc="-1">
              <a:solidFill>
                <a:srgbClr val="000000"/>
              </a:solidFill>
              <a:uFill>
                <a:solidFill>
                  <a:srgbClr val="FFFFFF"/>
                </a:solidFill>
              </a:uFill>
              <a:latin typeface="Arial"/>
            </a:endParaRPr>
          </a:p>
        </p:txBody>
      </p:sp>
      <p:sp>
        <p:nvSpPr>
          <p:cNvPr id="281" name="PlaceHolder 2"/>
          <p:cNvSpPr>
            <a:spLocks noGrp="1"/>
          </p:cNvSpPr>
          <p:nvPr>
            <p:ph type="body"/>
          </p:nvPr>
        </p:nvSpPr>
        <p:spPr>
          <a:xfrm>
            <a:off x="914400" y="4343400"/>
            <a:ext cx="5026680" cy="4112280"/>
          </a:xfrm>
          <a:prstGeom prst="rect">
            <a:avLst/>
          </a:prstGeom>
        </p:spPr>
        <p:txBody>
          <a:bodyPr lIns="0" tIns="0" rIns="0" bIns="0"/>
          <a:lstStyle/>
          <a:p>
            <a:endParaRPr lang="en-US" sz="2000"/>
          </a:p>
          <a:p>
            <a:endParaRPr lang="en-US" sz="20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785253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What do you like? What could we do better? </a:t>
            </a:r>
          </a:p>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12</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65417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Presentation covers with news, recent updates, and plans relevant to familiar users. My hope is to facilitate conversation - almost all the time is for conversation.</a:t>
            </a:r>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2</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203671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3</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515367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4</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77790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Extended team also includes several other close collaborators, including analysis and QA/QC provided by members of the Field Support Group</a:t>
            </a:r>
          </a:p>
          <a:p>
            <a:r>
              <a:rPr lang="en-US" dirty="0"/>
              <a:t>Collaboration with Violeta </a:t>
            </a:r>
            <a:r>
              <a:rPr lang="en-US" dirty="0" err="1"/>
              <a:t>Sanjuan</a:t>
            </a:r>
            <a:r>
              <a:rPr lang="en-US" dirty="0"/>
              <a:t> </a:t>
            </a:r>
            <a:r>
              <a:rPr lang="en-US" dirty="0" err="1"/>
              <a:t>Calzado</a:t>
            </a:r>
            <a:r>
              <a:rPr lang="en-US" dirty="0"/>
              <a:t> who is leading efforts to produce a new version of the NOMAD algorithm dataset</a:t>
            </a:r>
          </a:p>
          <a:p>
            <a:r>
              <a:rPr lang="en-US" dirty="0"/>
              <a:t>Various other OBPG scientists and developers who are assisting with validation and other projects</a:t>
            </a:r>
          </a:p>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5</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66324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a:t>Dataset submissions go through multiple review cycles, and I wanted to share some of how that works so that data submitters are informed. There’s the upfront back and forth between submitters and the SeaBASS data manager. That’s where the majority of format issues are solved.</a:t>
            </a:r>
          </a:p>
          <a:p>
            <a:pPr marL="0" lvl="0" indent="0">
              <a:spcBef>
                <a:spcPts val="0"/>
              </a:spcBef>
              <a:spcAft>
                <a:spcPts val="0"/>
              </a:spcAft>
              <a:buNone/>
            </a:pPr>
            <a:endParaRPr lang="en-US" dirty="0"/>
          </a:p>
          <a:p>
            <a:pPr marL="0" lvl="0" indent="0">
              <a:spcBef>
                <a:spcPts val="0"/>
              </a:spcBef>
              <a:spcAft>
                <a:spcPts val="0"/>
              </a:spcAft>
              <a:buNone/>
            </a:pPr>
            <a:r>
              <a:rPr lang="en-US" dirty="0"/>
              <a:t>After submission, we recheck the data formats, make sure the submission and types of documentation appear complete, and perform basic checks (mainly locations), then dataset is archived and available to the public.</a:t>
            </a:r>
          </a:p>
          <a:p>
            <a:pPr marL="0" lvl="0" indent="0">
              <a:spcBef>
                <a:spcPts val="0"/>
              </a:spcBef>
              <a:spcAft>
                <a:spcPts val="0"/>
              </a:spcAft>
              <a:buNone/>
            </a:pPr>
            <a:br>
              <a:rPr lang="en-US" dirty="0"/>
            </a:br>
            <a:r>
              <a:rPr lang="en-US" dirty="0"/>
              <a:t>Submissions are then divided by measurement types and assigned to a relevant subject matter experts (field support group). They internally reviews submissions, taking a deeper look at data and documentation. QA/QC is performed for types of measurements that can be used standard ocean color satellite validation. </a:t>
            </a:r>
            <a:br>
              <a:rPr lang="en-US" dirty="0"/>
            </a:br>
            <a:br>
              <a:rPr lang="en-US" dirty="0"/>
            </a:br>
            <a:r>
              <a:rPr lang="en-US" dirty="0"/>
              <a:t>Those are labeled for their suitability in further validation processing. However, if there are questions about datasets, anything major is missing or flagged, they pass that info back to our data manager, who might reach out to you to ask for clarification, or to discuss if any portions of the dataset might need to be resubmitted for an update</a:t>
            </a:r>
          </a:p>
          <a:p>
            <a:pPr marL="0" lvl="0" indent="0">
              <a:spcBef>
                <a:spcPts val="0"/>
              </a:spcBef>
              <a:spcAft>
                <a:spcPts val="0"/>
              </a:spcAft>
              <a:buNone/>
            </a:pPr>
            <a:endParaRPr lang="en-US" dirty="0"/>
          </a:p>
          <a:p>
            <a:pPr marL="0" lvl="0" indent="0">
              <a:spcBef>
                <a:spcPts val="0"/>
              </a:spcBef>
              <a:spcAft>
                <a:spcPts val="0"/>
              </a:spcAft>
              <a:buNone/>
            </a:pPr>
            <a:endParaRPr lang="en-US" dirty="0"/>
          </a:p>
          <a:p>
            <a:pPr marL="0" lvl="0" indent="0">
              <a:spcBef>
                <a:spcPts val="0"/>
              </a:spcBef>
              <a:spcAft>
                <a:spcPts val="0"/>
              </a:spcAft>
              <a:buNone/>
            </a:pPr>
            <a:r>
              <a:rPr lang="en-US" dirty="0"/>
              <a:t>Data are then passed to analysts for validation processing. We’ve spent a lot of time this past year building up the software and workflows for these processes</a:t>
            </a:r>
          </a:p>
          <a:p>
            <a:pPr marL="0" lvl="0" indent="0">
              <a:spcBef>
                <a:spcPts val="0"/>
              </a:spcBef>
              <a:spcAft>
                <a:spcPts val="0"/>
              </a:spcAft>
              <a:buNone/>
            </a:pPr>
            <a:endParaRPr lang="en-US" dirty="0"/>
          </a:p>
          <a:p>
            <a:pPr marL="0" lvl="0" indent="0">
              <a:spcBef>
                <a:spcPts val="0"/>
              </a:spcBef>
              <a:spcAft>
                <a:spcPts val="0"/>
              </a:spcAft>
              <a:buNone/>
            </a:pPr>
            <a:endParaRPr dirty="0"/>
          </a:p>
        </p:txBody>
      </p:sp>
      <p:sp>
        <p:nvSpPr>
          <p:cNvPr id="153" name="Shape 15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10072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dirty="0">
                <a:solidFill>
                  <a:schemeClr val="dk1"/>
                </a:solidFill>
              </a:rPr>
              <a:t>EXPORTS closeout</a:t>
            </a:r>
          </a:p>
          <a:p>
            <a:pPr marL="342900" indent="-342900">
              <a:buFont typeface="Arial" panose="020B0604020202020204" pitchFamily="34" charset="0"/>
              <a:buChar char="•"/>
            </a:pPr>
            <a:r>
              <a:rPr lang="en-US" dirty="0">
                <a:solidFill>
                  <a:schemeClr val="dk1"/>
                </a:solidFill>
              </a:rPr>
              <a:t>Many PIs resubmitted datasets. Transitioning </a:t>
            </a:r>
            <a:r>
              <a:rPr lang="en-US" dirty="0" err="1">
                <a:solidFill>
                  <a:schemeClr val="dk1"/>
                </a:solidFill>
              </a:rPr>
              <a:t>Pis</a:t>
            </a:r>
            <a:r>
              <a:rPr lang="en-US" dirty="0">
                <a:solidFill>
                  <a:schemeClr val="dk1"/>
                </a:solidFill>
              </a:rPr>
              <a:t> (e.g., torch passing, e.g., GNATS), or housekeeping due to recent attention, or voluntarily updating their datasets to add additional metadata or intermediary data (</a:t>
            </a:r>
            <a:r>
              <a:rPr lang="en-US" dirty="0"/>
              <a:t>USF –SFMBON)</a:t>
            </a:r>
            <a:endParaRPr lang="en-US" dirty="0">
              <a:solidFill>
                <a:schemeClr val="dk1"/>
              </a:solidFill>
            </a:endParaRP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7</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898025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Data submissions can’t be accepted if they are missing required types of data or metadata (</a:t>
            </a:r>
            <a:r>
              <a:rPr lang="en-US" dirty="0" err="1"/>
              <a:t>e.g</a:t>
            </a:r>
            <a:r>
              <a:rPr lang="en-US" dirty="0"/>
              <a:t>,. Absorbance measurements should be part of spectrophotometric datasets). NASA requirements built upon community protocols – metadata &amp; measurements needed for data traceability, reproducibility, and uncertainties. Please review these ahead of time!</a:t>
            </a:r>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34964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 significant amount of effort going into PACE preparations, particularly getting ready for PACE Validation. New and updated data, code, workflows (and refreshing, working through backlog of older datasets for validation will be releasing those later this year)</a:t>
            </a:r>
            <a:endParaRPr lang="en-US" dirty="0"/>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We have a team working to update SeaBASS Validation web-based tools used to analyze match-ups, and for comparing different processing or algorithm versions. </a:t>
            </a:r>
          </a:p>
          <a:p>
            <a:pPr marL="0" marR="0">
              <a:spcBef>
                <a:spcPts val="0"/>
              </a:spcBef>
              <a:spcAft>
                <a:spcPts val="0"/>
              </a:spcAft>
            </a:pPr>
            <a:r>
              <a:rPr lang="en-US" sz="1200" dirty="0">
                <a:effectLst/>
                <a:latin typeface="Calibri" panose="020F0502020204030204" pitchFamily="34" charset="0"/>
              </a:rPr>
              <a:t>Putting staff in place for QA/QC --&gt; calculate validation products &amp; intermediate tracing --&gt; run validation</a:t>
            </a:r>
          </a:p>
          <a:p>
            <a:pPr marL="0" marR="0">
              <a:spcBef>
                <a:spcPts val="0"/>
              </a:spcBef>
              <a:spcAft>
                <a:spcPts val="0"/>
              </a:spcAft>
            </a:pPr>
            <a:endParaRPr lang="en-US" sz="1200" dirty="0">
              <a:effectLst/>
              <a:latin typeface="Calibri" panose="020F0502020204030204" pitchFamily="34" charset="0"/>
            </a:endParaRPr>
          </a:p>
          <a:p>
            <a:pPr marL="0" marR="0">
              <a:spcBef>
                <a:spcPts val="0"/>
              </a:spcBef>
              <a:spcAft>
                <a:spcPts val="0"/>
              </a:spcAft>
            </a:pPr>
            <a:r>
              <a:rPr lang="en-US" sz="1200" dirty="0">
                <a:effectLst/>
                <a:latin typeface="Calibri" panose="020F0502020204030204" pitchFamily="34" charset="0"/>
              </a:rPr>
              <a:t>We're on the cusp of readiness, for PACE-OCI but also other missions. </a:t>
            </a:r>
          </a:p>
          <a:p>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p:nvPr>
        </p:nvSpPr>
        <p:spPr/>
        <p:txBody>
          <a:bodyPr/>
          <a:lstStyle/>
          <a:p>
            <a:pPr algn="r"/>
            <a:fld id="{E9AEC08B-09A5-44BD-A709-8B08BD7DDF4D}" type="slidenum">
              <a:rPr lang="en-US" sz="1400" b="0" strike="noStrike" spc="-1" smtClean="0">
                <a:solidFill>
                  <a:srgbClr val="000000"/>
                </a:solidFill>
                <a:uFill>
                  <a:solidFill>
                    <a:srgbClr val="FFFFFF"/>
                  </a:solidFill>
                </a:uFill>
                <a:latin typeface="Times New Roman"/>
              </a:rPr>
              <a:t>10</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263098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5"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6"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9"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0"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1"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3"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4"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5" name="Picture 34"/>
          <p:cNvPicPr/>
          <p:nvPr/>
        </p:nvPicPr>
        <p:blipFill>
          <a:blip r:embed="rId2"/>
          <a:stretch/>
        </p:blipFill>
        <p:spPr>
          <a:xfrm>
            <a:off x="2079000" y="1604520"/>
            <a:ext cx="4984920" cy="3977280"/>
          </a:xfrm>
          <a:prstGeom prst="rect">
            <a:avLst/>
          </a:prstGeom>
          <a:ln>
            <a:noFill/>
          </a:ln>
        </p:spPr>
      </p:pic>
      <p:pic>
        <p:nvPicPr>
          <p:cNvPr id="36" name="Picture 35"/>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E12AE-BD90-0048-862D-A1A0864F74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145ACD-5CA3-0848-9C96-2BA4DFD0F3D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8675D6-A5EE-1045-B792-4D394D0CC900}"/>
              </a:ext>
            </a:extLst>
          </p:cNvPr>
          <p:cNvSpPr>
            <a:spLocks noGrp="1"/>
          </p:cNvSpPr>
          <p:nvPr>
            <p:ph type="dt" sz="half" idx="10"/>
          </p:nvPr>
        </p:nvSpPr>
        <p:spPr/>
        <p:txBody>
          <a:bodyPr/>
          <a:lstStyle/>
          <a:p>
            <a:fld id="{3BB267D7-0879-F44F-9BD5-212308E58536}" type="datetimeFigureOut">
              <a:rPr lang="en-US" smtClean="0"/>
              <a:t>5/29/24</a:t>
            </a:fld>
            <a:endParaRPr lang="en-US"/>
          </a:p>
        </p:txBody>
      </p:sp>
      <p:sp>
        <p:nvSpPr>
          <p:cNvPr id="5" name="Footer Placeholder 4">
            <a:extLst>
              <a:ext uri="{FF2B5EF4-FFF2-40B4-BE49-F238E27FC236}">
                <a16:creationId xmlns:a16="http://schemas.microsoft.com/office/drawing/2014/main" id="{1E67C5E6-F48A-854D-9C6D-2D6CAE6520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EBCB64-CD4B-D748-8941-D369FF0F238A}"/>
              </a:ext>
            </a:extLst>
          </p:cNvPr>
          <p:cNvSpPr>
            <a:spLocks noGrp="1"/>
          </p:cNvSpPr>
          <p:nvPr>
            <p:ph type="sldNum" sz="quarter" idx="12"/>
          </p:nvPr>
        </p:nvSpPr>
        <p:spPr/>
        <p:txBody>
          <a:bodyPr/>
          <a:lstStyle/>
          <a:p>
            <a:fld id="{558E12DE-5DE0-9C4A-9E20-5C28A711247E}" type="slidenum">
              <a:rPr lang="en-US" smtClean="0"/>
              <a:t>‹#›</a:t>
            </a:fld>
            <a:endParaRPr lang="en-US"/>
          </a:p>
        </p:txBody>
      </p:sp>
    </p:spTree>
    <p:extLst>
      <p:ext uri="{BB962C8B-B14F-4D97-AF65-F5344CB8AC3E}">
        <p14:creationId xmlns:p14="http://schemas.microsoft.com/office/powerpoint/2010/main" val="4169688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1AB2A-47DE-B041-9BEF-499EE2AAA8F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79D331F-EB06-C448-A5EB-B77DF7310BB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CDD028EB-C7CB-DD40-81CB-555760A8A03E}"/>
              </a:ext>
            </a:extLst>
          </p:cNvPr>
          <p:cNvSpPr>
            <a:spLocks noGrp="1"/>
          </p:cNvSpPr>
          <p:nvPr>
            <p:ph type="dt" sz="half" idx="10"/>
          </p:nvPr>
        </p:nvSpPr>
        <p:spPr/>
        <p:txBody>
          <a:bodyPr/>
          <a:lstStyle/>
          <a:p>
            <a:fld id="{3BB267D7-0879-F44F-9BD5-212308E58536}" type="datetimeFigureOut">
              <a:rPr lang="en-US" smtClean="0"/>
              <a:t>5/29/24</a:t>
            </a:fld>
            <a:endParaRPr lang="en-US"/>
          </a:p>
        </p:txBody>
      </p:sp>
      <p:sp>
        <p:nvSpPr>
          <p:cNvPr id="5" name="Footer Placeholder 4">
            <a:extLst>
              <a:ext uri="{FF2B5EF4-FFF2-40B4-BE49-F238E27FC236}">
                <a16:creationId xmlns:a16="http://schemas.microsoft.com/office/drawing/2014/main" id="{0F2BAA89-ED75-B841-B455-F6B2F5B5B9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C2D70-1690-E74F-B44F-575FC6063A36}"/>
              </a:ext>
            </a:extLst>
          </p:cNvPr>
          <p:cNvSpPr>
            <a:spLocks noGrp="1"/>
          </p:cNvSpPr>
          <p:nvPr>
            <p:ph type="sldNum" sz="quarter" idx="12"/>
          </p:nvPr>
        </p:nvSpPr>
        <p:spPr/>
        <p:txBody>
          <a:bodyPr/>
          <a:lstStyle/>
          <a:p>
            <a:fld id="{558E12DE-5DE0-9C4A-9E20-5C28A711247E}" type="slidenum">
              <a:rPr lang="en-US" smtClean="0"/>
              <a:t>‹#›</a:t>
            </a:fld>
            <a:endParaRPr lang="en-US"/>
          </a:p>
        </p:txBody>
      </p:sp>
    </p:spTree>
    <p:extLst>
      <p:ext uri="{BB962C8B-B14F-4D97-AF65-F5344CB8AC3E}">
        <p14:creationId xmlns:p14="http://schemas.microsoft.com/office/powerpoint/2010/main" val="2121061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1"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2"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8"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1"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72" name="Picture 71"/>
          <p:cNvPicPr/>
          <p:nvPr/>
        </p:nvPicPr>
        <p:blipFill>
          <a:blip r:embed="rId2"/>
          <a:stretch/>
        </p:blipFill>
        <p:spPr>
          <a:xfrm>
            <a:off x="2079000" y="1604520"/>
            <a:ext cx="4984920" cy="3977280"/>
          </a:xfrm>
          <a:prstGeom prst="rect">
            <a:avLst/>
          </a:prstGeom>
          <a:ln>
            <a:noFill/>
          </a:ln>
        </p:spPr>
      </p:pic>
      <p:pic>
        <p:nvPicPr>
          <p:cNvPr id="73" name="Picture 72"/>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1AB2A-47DE-B041-9BEF-499EE2AAA8F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79D331F-EB06-C448-A5EB-B77DF7310BB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CDD028EB-C7CB-DD40-81CB-555760A8A03E}"/>
              </a:ext>
            </a:extLst>
          </p:cNvPr>
          <p:cNvSpPr>
            <a:spLocks noGrp="1"/>
          </p:cNvSpPr>
          <p:nvPr>
            <p:ph type="dt" sz="half" idx="10"/>
          </p:nvPr>
        </p:nvSpPr>
        <p:spPr/>
        <p:txBody>
          <a:bodyPr/>
          <a:lstStyle/>
          <a:p>
            <a:fld id="{3BB267D7-0879-F44F-9BD5-212308E58536}" type="datetimeFigureOut">
              <a:rPr lang="en-US" smtClean="0"/>
              <a:t>5/29/24</a:t>
            </a:fld>
            <a:endParaRPr lang="en-US"/>
          </a:p>
        </p:txBody>
      </p:sp>
      <p:sp>
        <p:nvSpPr>
          <p:cNvPr id="5" name="Footer Placeholder 4">
            <a:extLst>
              <a:ext uri="{FF2B5EF4-FFF2-40B4-BE49-F238E27FC236}">
                <a16:creationId xmlns:a16="http://schemas.microsoft.com/office/drawing/2014/main" id="{0F2BAA89-ED75-B841-B455-F6B2F5B5B9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C2D70-1690-E74F-B44F-575FC6063A36}"/>
              </a:ext>
            </a:extLst>
          </p:cNvPr>
          <p:cNvSpPr>
            <a:spLocks noGrp="1"/>
          </p:cNvSpPr>
          <p:nvPr>
            <p:ph type="sldNum" sz="quarter" idx="12"/>
          </p:nvPr>
        </p:nvSpPr>
        <p:spPr/>
        <p:txBody>
          <a:bodyPr/>
          <a:lstStyle/>
          <a:p>
            <a:fld id="{558E12DE-5DE0-9C4A-9E20-5C28A711247E}" type="slidenum">
              <a:rPr lang="en-US" smtClean="0"/>
              <a:t>‹#›</a:t>
            </a:fld>
            <a:endParaRPr lang="en-US"/>
          </a:p>
        </p:txBody>
      </p:sp>
    </p:spTree>
    <p:extLst>
      <p:ext uri="{BB962C8B-B14F-4D97-AF65-F5344CB8AC3E}">
        <p14:creationId xmlns:p14="http://schemas.microsoft.com/office/powerpoint/2010/main" val="304575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8"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9"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1"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2"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3"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CustomShape 1"/>
          <p:cNvSpPr/>
          <p:nvPr/>
        </p:nvSpPr>
        <p:spPr>
          <a:xfrm>
            <a:off x="52560" y="54000"/>
            <a:ext cx="9024120" cy="6725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sp>
      <p:sp>
        <p:nvSpPr>
          <p:cNvPr id="4"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2" name="PlaceHolder 3"/>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9" r:id="rId13"/>
    <p:sldLayoutId id="214748369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 name="CustomShape 1"/>
          <p:cNvSpPr/>
          <p:nvPr/>
        </p:nvSpPr>
        <p:spPr>
          <a:xfrm>
            <a:off x="52560" y="54000"/>
            <a:ext cx="9024120" cy="6725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sp>
      <p:sp>
        <p:nvSpPr>
          <p:cNvPr id="38"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9" name="PlaceHolder 3"/>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8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27.png"/><Relationship Id="rId12" Type="http://schemas.openxmlformats.org/officeDocument/2006/relationships/image" Target="../media/image9.svg"/><Relationship Id="rId2" Type="http://schemas.openxmlformats.org/officeDocument/2006/relationships/image" Target="../media/image15.png"/><Relationship Id="rId16" Type="http://schemas.openxmlformats.org/officeDocument/2006/relationships/image" Target="../media/image13.svg"/><Relationship Id="rId1" Type="http://schemas.openxmlformats.org/officeDocument/2006/relationships/slideLayout" Target="../slideLayouts/slideLayout13.xml"/><Relationship Id="rId6" Type="http://schemas.openxmlformats.org/officeDocument/2006/relationships/image" Target="../media/image7.svg"/><Relationship Id="rId11" Type="http://schemas.openxmlformats.org/officeDocument/2006/relationships/image" Target="../media/image8.png"/><Relationship Id="rId5" Type="http://schemas.openxmlformats.org/officeDocument/2006/relationships/image" Target="../media/image6.png"/><Relationship Id="rId15" Type="http://schemas.openxmlformats.org/officeDocument/2006/relationships/image" Target="../media/image12.png"/><Relationship Id="rId10" Type="http://schemas.openxmlformats.org/officeDocument/2006/relationships/image" Target="../media/image5.svg"/><Relationship Id="rId4" Type="http://schemas.openxmlformats.org/officeDocument/2006/relationships/image" Target="../media/image3.svg"/><Relationship Id="rId9" Type="http://schemas.openxmlformats.org/officeDocument/2006/relationships/image" Target="../media/image4.png"/><Relationship Id="rId14" Type="http://schemas.openxmlformats.org/officeDocument/2006/relationships/image" Target="../media/image11.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6.jpg"/><Relationship Id="rId7" Type="http://schemas.openxmlformats.org/officeDocument/2006/relationships/image" Target="../media/image7.sv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8.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22.svg"/><Relationship Id="rId11" Type="http://schemas.openxmlformats.org/officeDocument/2006/relationships/image" Target="../media/image15.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png"/><Relationship Id="rId9"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59B05B1-853B-014C-B565-FD262550BACF}"/>
              </a:ext>
            </a:extLst>
          </p:cNvPr>
          <p:cNvSpPr txBox="1"/>
          <p:nvPr/>
        </p:nvSpPr>
        <p:spPr>
          <a:xfrm>
            <a:off x="147718" y="233157"/>
            <a:ext cx="8780414" cy="1731243"/>
          </a:xfrm>
          <a:prstGeom prst="rect">
            <a:avLst/>
          </a:prstGeom>
          <a:noFill/>
        </p:spPr>
        <p:txBody>
          <a:bodyPr wrap="square" lIns="91440" tIns="45720" rIns="91440" bIns="45720" rtlCol="0" anchor="t">
            <a:spAutoFit/>
          </a:bodyPr>
          <a:lstStyle/>
          <a:p>
            <a:pPr algn="ctr"/>
            <a:r>
              <a:rPr lang="en-US" sz="4800" dirty="0">
                <a:solidFill>
                  <a:srgbClr val="0070C0"/>
                </a:solidFill>
                <a:ea typeface="+mn-lt"/>
                <a:cs typeface="+mn-lt"/>
              </a:rPr>
              <a:t>SeaBASS Discussion</a:t>
            </a:r>
            <a:endParaRPr lang="en-US" sz="4800" dirty="0">
              <a:solidFill>
                <a:srgbClr val="0070C0"/>
              </a:solidFill>
              <a:ea typeface="+mn-lt"/>
              <a:cs typeface="Calibri"/>
            </a:endParaRPr>
          </a:p>
          <a:p>
            <a:pPr algn="ctr"/>
            <a:endParaRPr lang="en-US" sz="1050" dirty="0">
              <a:solidFill>
                <a:schemeClr val="dk1"/>
              </a:solidFill>
            </a:endParaRPr>
          </a:p>
          <a:p>
            <a:pPr algn="ctr"/>
            <a:r>
              <a:rPr lang="en-US" sz="2800" dirty="0">
                <a:solidFill>
                  <a:srgbClr val="0070C0"/>
                </a:solidFill>
                <a:ea typeface="+mn-lt"/>
                <a:cs typeface="+mn-lt"/>
              </a:rPr>
              <a:t>UWG Meeting </a:t>
            </a:r>
            <a:endParaRPr lang="en-US" sz="2800" dirty="0">
              <a:solidFill>
                <a:srgbClr val="0070C0"/>
              </a:solidFill>
              <a:ea typeface="+mn-lt"/>
              <a:cs typeface="Calibri"/>
            </a:endParaRPr>
          </a:p>
          <a:p>
            <a:pPr algn="ctr"/>
            <a:r>
              <a:rPr lang="en-US" sz="2000" dirty="0">
                <a:solidFill>
                  <a:srgbClr val="0070C0"/>
                </a:solidFill>
                <a:cs typeface="Calibri"/>
              </a:rPr>
              <a:t>May 29, 2024</a:t>
            </a:r>
          </a:p>
        </p:txBody>
      </p:sp>
      <p:sp>
        <p:nvSpPr>
          <p:cNvPr id="2" name="TextBox 1">
            <a:extLst>
              <a:ext uri="{FF2B5EF4-FFF2-40B4-BE49-F238E27FC236}">
                <a16:creationId xmlns:a16="http://schemas.microsoft.com/office/drawing/2014/main" id="{B6BB6C0B-2A1C-F9C5-577B-A3AC4F1E57F1}"/>
              </a:ext>
            </a:extLst>
          </p:cNvPr>
          <p:cNvSpPr txBox="1"/>
          <p:nvPr/>
        </p:nvSpPr>
        <p:spPr>
          <a:xfrm>
            <a:off x="4003742" y="2891405"/>
            <a:ext cx="1932281" cy="738664"/>
          </a:xfrm>
          <a:prstGeom prst="rect">
            <a:avLst/>
          </a:prstGeom>
          <a:noFill/>
        </p:spPr>
        <p:txBody>
          <a:bodyPr wrap="square">
            <a:spAutoFit/>
          </a:bodyPr>
          <a:lstStyle/>
          <a:p>
            <a:pPr marL="285750" indent="-194310">
              <a:buFont typeface="Arial" panose="020B0604020202020204" pitchFamily="34" charset="0"/>
              <a:buChar char="•"/>
            </a:pPr>
            <a:r>
              <a:rPr lang="en-US" sz="1400" b="1" dirty="0">
                <a:solidFill>
                  <a:srgbClr val="0070C0"/>
                </a:solidFill>
                <a:cs typeface="Calibri" panose="020F0502020204030204"/>
              </a:rPr>
              <a:t>Data Archive</a:t>
            </a:r>
            <a:endParaRPr lang="en-US" sz="1400" dirty="0">
              <a:solidFill>
                <a:srgbClr val="0070C0"/>
              </a:solidFill>
              <a:ea typeface="+mn-lt"/>
              <a:cs typeface="+mn-lt"/>
            </a:endParaRPr>
          </a:p>
          <a:p>
            <a:pPr marL="285750" indent="-194310">
              <a:buFont typeface="Arial" panose="020B0604020202020204" pitchFamily="34" charset="0"/>
              <a:buChar char="•"/>
            </a:pPr>
            <a:r>
              <a:rPr lang="en-US" sz="1400" b="1" dirty="0">
                <a:solidFill>
                  <a:srgbClr val="0070C0"/>
                </a:solidFill>
                <a:cs typeface="Calibri" panose="020F0502020204030204"/>
              </a:rPr>
              <a:t>Data Format (.sb)</a:t>
            </a:r>
          </a:p>
          <a:p>
            <a:pPr marL="285750" indent="-194310">
              <a:buFont typeface="Arial" panose="020B0604020202020204" pitchFamily="34" charset="0"/>
              <a:buChar char="•"/>
            </a:pPr>
            <a:r>
              <a:rPr lang="en-US" sz="1400" b="1" dirty="0">
                <a:solidFill>
                  <a:srgbClr val="0070C0"/>
                </a:solidFill>
                <a:ea typeface="+mn-lt"/>
                <a:cs typeface="+mn-lt"/>
              </a:rPr>
              <a:t>Services &amp; Tools</a:t>
            </a:r>
            <a:endParaRPr lang="en-US" sz="1400" dirty="0">
              <a:solidFill>
                <a:srgbClr val="0070C0"/>
              </a:solidFill>
              <a:cs typeface="Calibri" panose="020F0502020204030204"/>
            </a:endParaRPr>
          </a:p>
        </p:txBody>
      </p:sp>
      <p:sp>
        <p:nvSpPr>
          <p:cNvPr id="3" name="Right Arrow 2">
            <a:extLst>
              <a:ext uri="{FF2B5EF4-FFF2-40B4-BE49-F238E27FC236}">
                <a16:creationId xmlns:a16="http://schemas.microsoft.com/office/drawing/2014/main" id="{2FE26018-0C20-1FD1-7E49-699469D804F2}"/>
              </a:ext>
            </a:extLst>
          </p:cNvPr>
          <p:cNvSpPr/>
          <p:nvPr/>
        </p:nvSpPr>
        <p:spPr>
          <a:xfrm>
            <a:off x="2940845" y="4645979"/>
            <a:ext cx="551964" cy="380411"/>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Computer outline">
            <a:extLst>
              <a:ext uri="{FF2B5EF4-FFF2-40B4-BE49-F238E27FC236}">
                <a16:creationId xmlns:a16="http://schemas.microsoft.com/office/drawing/2014/main" id="{390D9F16-CA43-AB56-3411-42D6E689B8C9}"/>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3659254" y="3388625"/>
            <a:ext cx="481168" cy="1400428"/>
          </a:xfrm>
          <a:prstGeom prst="rect">
            <a:avLst/>
          </a:prstGeom>
        </p:spPr>
      </p:pic>
      <p:pic>
        <p:nvPicPr>
          <p:cNvPr id="5" name="Graphic 4" descr="Programmer female with solid fill">
            <a:extLst>
              <a:ext uri="{FF2B5EF4-FFF2-40B4-BE49-F238E27FC236}">
                <a16:creationId xmlns:a16="http://schemas.microsoft.com/office/drawing/2014/main" id="{0C15E210-EC25-4585-A78A-676A9227392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603911" y="5280811"/>
            <a:ext cx="914400" cy="914400"/>
          </a:xfrm>
          <a:prstGeom prst="rect">
            <a:avLst/>
          </a:prstGeom>
        </p:spPr>
      </p:pic>
      <p:sp>
        <p:nvSpPr>
          <p:cNvPr id="6" name="Freeform 5">
            <a:extLst>
              <a:ext uri="{FF2B5EF4-FFF2-40B4-BE49-F238E27FC236}">
                <a16:creationId xmlns:a16="http://schemas.microsoft.com/office/drawing/2014/main" id="{43DB310D-EBF2-671E-A114-E11097554E07}"/>
              </a:ext>
            </a:extLst>
          </p:cNvPr>
          <p:cNvSpPr/>
          <p:nvPr/>
        </p:nvSpPr>
        <p:spPr>
          <a:xfrm flipH="1">
            <a:off x="3427549" y="2945897"/>
            <a:ext cx="587067" cy="724100"/>
          </a:xfrm>
          <a:custGeom>
            <a:avLst/>
            <a:gdLst>
              <a:gd name="connsiteX0" fmla="*/ 527917 w 587067"/>
              <a:gd name="connsiteY0" fmla="*/ 457200 h 724100"/>
              <a:gd name="connsiteX1" fmla="*/ 528012 w 587067"/>
              <a:gd name="connsiteY1" fmla="*/ 457200 h 724100"/>
              <a:gd name="connsiteX2" fmla="*/ 528012 w 587067"/>
              <a:gd name="connsiteY2" fmla="*/ 103422 h 724100"/>
              <a:gd name="connsiteX3" fmla="*/ 555407 w 587067"/>
              <a:gd name="connsiteY3" fmla="*/ 57150 h 724100"/>
              <a:gd name="connsiteX4" fmla="*/ 509135 w 587067"/>
              <a:gd name="connsiteY4" fmla="*/ 29755 h 724100"/>
              <a:gd name="connsiteX5" fmla="*/ 481740 w 587067"/>
              <a:gd name="connsiteY5" fmla="*/ 57150 h 724100"/>
              <a:gd name="connsiteX6" fmla="*/ 127962 w 587067"/>
              <a:gd name="connsiteY6" fmla="*/ 57150 h 724100"/>
              <a:gd name="connsiteX7" fmla="*/ 70812 w 587067"/>
              <a:gd name="connsiteY7" fmla="*/ 0 h 724100"/>
              <a:gd name="connsiteX8" fmla="*/ 55372 w 587067"/>
              <a:gd name="connsiteY8" fmla="*/ 333375 h 724100"/>
              <a:gd name="connsiteX9" fmla="*/ 123695 w 587067"/>
              <a:gd name="connsiteY9" fmla="*/ 435874 h 724100"/>
              <a:gd name="connsiteX10" fmla="*/ 1775 w 587067"/>
              <a:gd name="connsiteY10" fmla="*/ 697030 h 724100"/>
              <a:gd name="connsiteX11" fmla="*/ 11034 w 587067"/>
              <a:gd name="connsiteY11" fmla="*/ 722329 h 724100"/>
              <a:gd name="connsiteX12" fmla="*/ 19091 w 587067"/>
              <a:gd name="connsiteY12" fmla="*/ 724100 h 724100"/>
              <a:gd name="connsiteX13" fmla="*/ 255883 w 587067"/>
              <a:gd name="connsiteY13" fmla="*/ 724100 h 724100"/>
              <a:gd name="connsiteX14" fmla="*/ 274930 w 587067"/>
              <a:gd name="connsiteY14" fmla="*/ 705047 h 724100"/>
              <a:gd name="connsiteX15" fmla="*/ 273142 w 587067"/>
              <a:gd name="connsiteY15" fmla="*/ 696992 h 724100"/>
              <a:gd name="connsiteX16" fmla="*/ 171996 w 587067"/>
              <a:gd name="connsiteY16" fmla="*/ 480260 h 724100"/>
              <a:gd name="connsiteX17" fmla="*/ 259255 w 587067"/>
              <a:gd name="connsiteY17" fmla="*/ 532838 h 724100"/>
              <a:gd name="connsiteX18" fmla="*/ 405140 w 587067"/>
              <a:gd name="connsiteY18" fmla="*/ 562175 h 724100"/>
              <a:gd name="connsiteX19" fmla="*/ 410083 w 587067"/>
              <a:gd name="connsiteY19" fmla="*/ 562175 h 724100"/>
              <a:gd name="connsiteX20" fmla="*/ 587067 w 587067"/>
              <a:gd name="connsiteY20" fmla="*/ 516407 h 724100"/>
              <a:gd name="connsiteX21" fmla="*/ 334655 w 587067"/>
              <a:gd name="connsiteY21" fmla="*/ 263938 h 724100"/>
              <a:gd name="connsiteX22" fmla="*/ 499256 w 587067"/>
              <a:gd name="connsiteY22" fmla="*/ 99384 h 724100"/>
              <a:gd name="connsiteX23" fmla="*/ 508962 w 587067"/>
              <a:gd name="connsiteY23" fmla="*/ 103422 h 724100"/>
              <a:gd name="connsiteX24" fmla="*/ 508962 w 587067"/>
              <a:gd name="connsiteY24" fmla="*/ 438245 h 724100"/>
              <a:gd name="connsiteX25" fmla="*/ 518487 w 587067"/>
              <a:gd name="connsiteY25" fmla="*/ 47625 h 724100"/>
              <a:gd name="connsiteX26" fmla="*/ 537537 w 587067"/>
              <a:gd name="connsiteY26" fmla="*/ 66675 h 724100"/>
              <a:gd name="connsiteX27" fmla="*/ 518487 w 587067"/>
              <a:gd name="connsiteY27" fmla="*/ 85725 h 724100"/>
              <a:gd name="connsiteX28" fmla="*/ 499437 w 587067"/>
              <a:gd name="connsiteY28" fmla="*/ 66675 h 724100"/>
              <a:gd name="connsiteX29" fmla="*/ 518487 w 587067"/>
              <a:gd name="connsiteY29" fmla="*/ 47625 h 724100"/>
              <a:gd name="connsiteX30" fmla="*/ 481740 w 587067"/>
              <a:gd name="connsiteY30" fmla="*/ 76200 h 724100"/>
              <a:gd name="connsiteX31" fmla="*/ 485788 w 587067"/>
              <a:gd name="connsiteY31" fmla="*/ 85925 h 724100"/>
              <a:gd name="connsiteX32" fmla="*/ 321224 w 587067"/>
              <a:gd name="connsiteY32" fmla="*/ 250469 h 724100"/>
              <a:gd name="connsiteX33" fmla="*/ 147012 w 587067"/>
              <a:gd name="connsiteY33" fmla="*/ 76200 h 724100"/>
              <a:gd name="connsiteX34" fmla="*/ 183607 w 587067"/>
              <a:gd name="connsiteY34" fmla="*/ 550202 h 724100"/>
              <a:gd name="connsiteX35" fmla="*/ 137487 w 587067"/>
              <a:gd name="connsiteY35" fmla="*/ 596332 h 724100"/>
              <a:gd name="connsiteX36" fmla="*/ 91358 w 587067"/>
              <a:gd name="connsiteY36" fmla="*/ 550202 h 724100"/>
              <a:gd name="connsiteX37" fmla="*/ 137401 w 587067"/>
              <a:gd name="connsiteY37" fmla="*/ 451533 h 724100"/>
              <a:gd name="connsiteX38" fmla="*/ 137529 w 587067"/>
              <a:gd name="connsiteY38" fmla="*/ 451489 h 724100"/>
              <a:gd name="connsiteX39" fmla="*/ 137573 w 587067"/>
              <a:gd name="connsiteY39" fmla="*/ 451533 h 724100"/>
              <a:gd name="connsiteX40" fmla="*/ 82785 w 587067"/>
              <a:gd name="connsiteY40" fmla="*/ 568566 h 724100"/>
              <a:gd name="connsiteX41" fmla="*/ 124019 w 587067"/>
              <a:gd name="connsiteY41" fmla="*/ 609800 h 724100"/>
              <a:gd name="connsiteX42" fmla="*/ 28769 w 587067"/>
              <a:gd name="connsiteY42" fmla="*/ 705050 h 724100"/>
              <a:gd name="connsiteX43" fmla="*/ 19244 w 587067"/>
              <a:gd name="connsiteY43" fmla="*/ 705050 h 724100"/>
              <a:gd name="connsiteX44" fmla="*/ 19153 w 587067"/>
              <a:gd name="connsiteY44" fmla="*/ 704969 h 724100"/>
              <a:gd name="connsiteX45" fmla="*/ 19168 w 587067"/>
              <a:gd name="connsiteY45" fmla="*/ 704917 h 724100"/>
              <a:gd name="connsiteX46" fmla="*/ 137487 w 587067"/>
              <a:gd name="connsiteY46" fmla="*/ 623268 h 724100"/>
              <a:gd name="connsiteX47" fmla="*/ 219107 w 587067"/>
              <a:gd name="connsiteY47" fmla="*/ 704888 h 724100"/>
              <a:gd name="connsiteX48" fmla="*/ 219106 w 587067"/>
              <a:gd name="connsiteY48" fmla="*/ 705022 h 724100"/>
              <a:gd name="connsiteX49" fmla="*/ 219040 w 587067"/>
              <a:gd name="connsiteY49" fmla="*/ 705050 h 724100"/>
              <a:gd name="connsiteX50" fmla="*/ 55934 w 587067"/>
              <a:gd name="connsiteY50" fmla="*/ 705050 h 724100"/>
              <a:gd name="connsiteX51" fmla="*/ 55840 w 587067"/>
              <a:gd name="connsiteY51" fmla="*/ 704954 h 724100"/>
              <a:gd name="connsiteX52" fmla="*/ 55867 w 587067"/>
              <a:gd name="connsiteY52" fmla="*/ 704888 h 724100"/>
              <a:gd name="connsiteX53" fmla="*/ 246206 w 587067"/>
              <a:gd name="connsiteY53" fmla="*/ 705050 h 724100"/>
              <a:gd name="connsiteX54" fmla="*/ 150956 w 587067"/>
              <a:gd name="connsiteY54" fmla="*/ 609800 h 724100"/>
              <a:gd name="connsiteX55" fmla="*/ 192189 w 587067"/>
              <a:gd name="connsiteY55" fmla="*/ 568566 h 724100"/>
              <a:gd name="connsiteX56" fmla="*/ 255816 w 587067"/>
              <a:gd name="connsiteY56" fmla="*/ 704917 h 724100"/>
              <a:gd name="connsiteX57" fmla="*/ 255792 w 587067"/>
              <a:gd name="connsiteY57" fmla="*/ 705036 h 724100"/>
              <a:gd name="connsiteX58" fmla="*/ 255740 w 587067"/>
              <a:gd name="connsiteY58" fmla="*/ 705050 h 724100"/>
              <a:gd name="connsiteX59" fmla="*/ 405140 w 587067"/>
              <a:gd name="connsiteY59" fmla="*/ 543125 h 724100"/>
              <a:gd name="connsiteX60" fmla="*/ 266532 w 587067"/>
              <a:gd name="connsiteY60" fmla="*/ 515283 h 724100"/>
              <a:gd name="connsiteX61" fmla="*/ 170120 w 587067"/>
              <a:gd name="connsiteY61" fmla="*/ 453885 h 724100"/>
              <a:gd name="connsiteX62" fmla="*/ 163748 w 587067"/>
              <a:gd name="connsiteY62" fmla="*/ 448266 h 724100"/>
              <a:gd name="connsiteX63" fmla="*/ 72860 w 587067"/>
              <a:gd name="connsiteY63" fmla="*/ 325765 h 724100"/>
              <a:gd name="connsiteX64" fmla="*/ 75937 w 587067"/>
              <a:gd name="connsiteY64" fmla="*/ 32061 h 724100"/>
              <a:gd name="connsiteX65" fmla="*/ 554758 w 587067"/>
              <a:gd name="connsiteY65" fmla="*/ 510997 h 724100"/>
              <a:gd name="connsiteX66" fmla="*/ 410112 w 587067"/>
              <a:gd name="connsiteY66" fmla="*/ 543125 h 724100"/>
              <a:gd name="connsiteX67" fmla="*/ 405140 w 587067"/>
              <a:gd name="connsiteY67" fmla="*/ 543125 h 7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87067" h="724100">
                <a:moveTo>
                  <a:pt x="527917" y="457200"/>
                </a:moveTo>
                <a:lnTo>
                  <a:pt x="528012" y="457200"/>
                </a:lnTo>
                <a:lnTo>
                  <a:pt x="528012" y="103422"/>
                </a:lnTo>
                <a:cubicBezTo>
                  <a:pt x="548355" y="98209"/>
                  <a:pt x="560620" y="77493"/>
                  <a:pt x="555407" y="57150"/>
                </a:cubicBezTo>
                <a:cubicBezTo>
                  <a:pt x="550194" y="36807"/>
                  <a:pt x="529477" y="24542"/>
                  <a:pt x="509135" y="29755"/>
                </a:cubicBezTo>
                <a:cubicBezTo>
                  <a:pt x="495687" y="33201"/>
                  <a:pt x="485186" y="43703"/>
                  <a:pt x="481740" y="57150"/>
                </a:cubicBezTo>
                <a:lnTo>
                  <a:pt x="127962" y="57150"/>
                </a:lnTo>
                <a:lnTo>
                  <a:pt x="70812" y="0"/>
                </a:lnTo>
                <a:cubicBezTo>
                  <a:pt x="14531" y="102799"/>
                  <a:pt x="8834" y="225815"/>
                  <a:pt x="55372" y="333375"/>
                </a:cubicBezTo>
                <a:cubicBezTo>
                  <a:pt x="72053" y="371232"/>
                  <a:pt x="95170" y="405912"/>
                  <a:pt x="123695" y="435874"/>
                </a:cubicBezTo>
                <a:lnTo>
                  <a:pt x="1775" y="697030"/>
                </a:lnTo>
                <a:cubicBezTo>
                  <a:pt x="-2654" y="706573"/>
                  <a:pt x="1491" y="717900"/>
                  <a:pt x="11034" y="722329"/>
                </a:cubicBezTo>
                <a:cubicBezTo>
                  <a:pt x="13558" y="723501"/>
                  <a:pt x="16308" y="724106"/>
                  <a:pt x="19091" y="724100"/>
                </a:cubicBezTo>
                <a:lnTo>
                  <a:pt x="255883" y="724100"/>
                </a:lnTo>
                <a:cubicBezTo>
                  <a:pt x="266404" y="724099"/>
                  <a:pt x="274932" y="715569"/>
                  <a:pt x="274930" y="705047"/>
                </a:cubicBezTo>
                <a:cubicBezTo>
                  <a:pt x="274930" y="702264"/>
                  <a:pt x="274320" y="699514"/>
                  <a:pt x="273142" y="696992"/>
                </a:cubicBezTo>
                <a:lnTo>
                  <a:pt x="171996" y="480260"/>
                </a:lnTo>
                <a:cubicBezTo>
                  <a:pt x="198440" y="501839"/>
                  <a:pt x="227820" y="519542"/>
                  <a:pt x="259255" y="532838"/>
                </a:cubicBezTo>
                <a:cubicBezTo>
                  <a:pt x="305471" y="552148"/>
                  <a:pt x="355052" y="562119"/>
                  <a:pt x="405140" y="562175"/>
                </a:cubicBezTo>
                <a:cubicBezTo>
                  <a:pt x="406788" y="562175"/>
                  <a:pt x="408435" y="562175"/>
                  <a:pt x="410083" y="562175"/>
                </a:cubicBezTo>
                <a:cubicBezTo>
                  <a:pt x="471921" y="561537"/>
                  <a:pt x="532672" y="545827"/>
                  <a:pt x="587067" y="516407"/>
                </a:cubicBezTo>
                <a:close/>
                <a:moveTo>
                  <a:pt x="334655" y="263938"/>
                </a:moveTo>
                <a:lnTo>
                  <a:pt x="499256" y="99384"/>
                </a:lnTo>
                <a:cubicBezTo>
                  <a:pt x="502286" y="101178"/>
                  <a:pt x="505554" y="102538"/>
                  <a:pt x="508962" y="103422"/>
                </a:cubicBezTo>
                <a:lnTo>
                  <a:pt x="508962" y="438245"/>
                </a:lnTo>
                <a:close/>
                <a:moveTo>
                  <a:pt x="518487" y="47625"/>
                </a:moveTo>
                <a:cubicBezTo>
                  <a:pt x="529009" y="47625"/>
                  <a:pt x="537537" y="56154"/>
                  <a:pt x="537537" y="66675"/>
                </a:cubicBezTo>
                <a:cubicBezTo>
                  <a:pt x="537537" y="77196"/>
                  <a:pt x="529009" y="85725"/>
                  <a:pt x="518487" y="85725"/>
                </a:cubicBezTo>
                <a:cubicBezTo>
                  <a:pt x="507966" y="85725"/>
                  <a:pt x="499437" y="77196"/>
                  <a:pt x="499437" y="66675"/>
                </a:cubicBezTo>
                <a:cubicBezTo>
                  <a:pt x="499437" y="56154"/>
                  <a:pt x="507966" y="47625"/>
                  <a:pt x="518487" y="47625"/>
                </a:cubicBezTo>
                <a:close/>
                <a:moveTo>
                  <a:pt x="481740" y="76200"/>
                </a:moveTo>
                <a:cubicBezTo>
                  <a:pt x="482623" y="79617"/>
                  <a:pt x="483986" y="82891"/>
                  <a:pt x="485788" y="85925"/>
                </a:cubicBezTo>
                <a:lnTo>
                  <a:pt x="321224" y="250469"/>
                </a:lnTo>
                <a:lnTo>
                  <a:pt x="147012" y="76200"/>
                </a:lnTo>
                <a:close/>
                <a:moveTo>
                  <a:pt x="183607" y="550202"/>
                </a:moveTo>
                <a:lnTo>
                  <a:pt x="137487" y="596332"/>
                </a:lnTo>
                <a:lnTo>
                  <a:pt x="91358" y="550202"/>
                </a:lnTo>
                <a:lnTo>
                  <a:pt x="137401" y="451533"/>
                </a:lnTo>
                <a:cubicBezTo>
                  <a:pt x="137424" y="451485"/>
                  <a:pt x="137481" y="451465"/>
                  <a:pt x="137529" y="451489"/>
                </a:cubicBezTo>
                <a:cubicBezTo>
                  <a:pt x="137548" y="451497"/>
                  <a:pt x="137563" y="451514"/>
                  <a:pt x="137573" y="451533"/>
                </a:cubicBezTo>
                <a:close/>
                <a:moveTo>
                  <a:pt x="82785" y="568566"/>
                </a:moveTo>
                <a:lnTo>
                  <a:pt x="124019" y="609800"/>
                </a:lnTo>
                <a:lnTo>
                  <a:pt x="28769" y="705050"/>
                </a:lnTo>
                <a:lnTo>
                  <a:pt x="19244" y="705050"/>
                </a:lnTo>
                <a:cubicBezTo>
                  <a:pt x="19196" y="705053"/>
                  <a:pt x="19156" y="705017"/>
                  <a:pt x="19153" y="704969"/>
                </a:cubicBezTo>
                <a:cubicBezTo>
                  <a:pt x="19152" y="704951"/>
                  <a:pt x="19157" y="704932"/>
                  <a:pt x="19168" y="704917"/>
                </a:cubicBezTo>
                <a:close/>
                <a:moveTo>
                  <a:pt x="137487" y="623268"/>
                </a:moveTo>
                <a:lnTo>
                  <a:pt x="219107" y="704888"/>
                </a:lnTo>
                <a:cubicBezTo>
                  <a:pt x="219144" y="704925"/>
                  <a:pt x="219143" y="704986"/>
                  <a:pt x="219106" y="705022"/>
                </a:cubicBezTo>
                <a:cubicBezTo>
                  <a:pt x="219088" y="705040"/>
                  <a:pt x="219065" y="705050"/>
                  <a:pt x="219040" y="705050"/>
                </a:cubicBezTo>
                <a:lnTo>
                  <a:pt x="55934" y="705050"/>
                </a:lnTo>
                <a:cubicBezTo>
                  <a:pt x="55882" y="705049"/>
                  <a:pt x="55840" y="705006"/>
                  <a:pt x="55840" y="704954"/>
                </a:cubicBezTo>
                <a:cubicBezTo>
                  <a:pt x="55841" y="704929"/>
                  <a:pt x="55850" y="704905"/>
                  <a:pt x="55867" y="704888"/>
                </a:cubicBezTo>
                <a:close/>
                <a:moveTo>
                  <a:pt x="246206" y="705050"/>
                </a:moveTo>
                <a:lnTo>
                  <a:pt x="150956" y="609800"/>
                </a:lnTo>
                <a:lnTo>
                  <a:pt x="192189" y="568566"/>
                </a:lnTo>
                <a:lnTo>
                  <a:pt x="255816" y="704917"/>
                </a:lnTo>
                <a:cubicBezTo>
                  <a:pt x="255843" y="704956"/>
                  <a:pt x="255832" y="705009"/>
                  <a:pt x="255792" y="705036"/>
                </a:cubicBezTo>
                <a:cubicBezTo>
                  <a:pt x="255777" y="705046"/>
                  <a:pt x="255759" y="705051"/>
                  <a:pt x="255740" y="705050"/>
                </a:cubicBezTo>
                <a:close/>
                <a:moveTo>
                  <a:pt x="405140" y="543125"/>
                </a:moveTo>
                <a:cubicBezTo>
                  <a:pt x="357550" y="543110"/>
                  <a:pt x="310436" y="533646"/>
                  <a:pt x="266532" y="515283"/>
                </a:cubicBezTo>
                <a:cubicBezTo>
                  <a:pt x="231235" y="500263"/>
                  <a:pt x="198660" y="479517"/>
                  <a:pt x="170120" y="453885"/>
                </a:cubicBezTo>
                <a:lnTo>
                  <a:pt x="163748" y="448266"/>
                </a:lnTo>
                <a:cubicBezTo>
                  <a:pt x="124773" y="414649"/>
                  <a:pt x="93733" y="372812"/>
                  <a:pt x="72860" y="325765"/>
                </a:cubicBezTo>
                <a:cubicBezTo>
                  <a:pt x="32266" y="231841"/>
                  <a:pt x="33385" y="125114"/>
                  <a:pt x="75937" y="32061"/>
                </a:cubicBezTo>
                <a:lnTo>
                  <a:pt x="554758" y="510997"/>
                </a:lnTo>
                <a:cubicBezTo>
                  <a:pt x="509375" y="531866"/>
                  <a:pt x="460063" y="542818"/>
                  <a:pt x="410112" y="543125"/>
                </a:cubicBezTo>
                <a:cubicBezTo>
                  <a:pt x="408559" y="543125"/>
                  <a:pt x="407045" y="543125"/>
                  <a:pt x="405140" y="543125"/>
                </a:cubicBezTo>
                <a:close/>
              </a:path>
            </a:pathLst>
          </a:custGeom>
          <a:solidFill>
            <a:srgbClr val="000000"/>
          </a:solidFill>
          <a:ln w="9525" cap="flat">
            <a:noFill/>
            <a:prstDash val="solid"/>
            <a:miter/>
          </a:ln>
        </p:spPr>
        <p:txBody>
          <a:bodyPr rtlCol="0" anchor="ctr"/>
          <a:lstStyle/>
          <a:p>
            <a:endParaRPr lang="en-US"/>
          </a:p>
        </p:txBody>
      </p:sp>
      <p:pic>
        <p:nvPicPr>
          <p:cNvPr id="8" name="Graphic 7" descr="Internet with solid fill">
            <a:extLst>
              <a:ext uri="{FF2B5EF4-FFF2-40B4-BE49-F238E27FC236}">
                <a16:creationId xmlns:a16="http://schemas.microsoft.com/office/drawing/2014/main" id="{6047F1E5-956D-8221-7B1E-67E9E821F48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36671" y="3737015"/>
            <a:ext cx="914400" cy="914400"/>
          </a:xfrm>
          <a:prstGeom prst="rect">
            <a:avLst/>
          </a:prstGeom>
        </p:spPr>
      </p:pic>
      <p:pic>
        <p:nvPicPr>
          <p:cNvPr id="9" name="Graphic 8" descr="Programmer female outline">
            <a:extLst>
              <a:ext uri="{FF2B5EF4-FFF2-40B4-BE49-F238E27FC236}">
                <a16:creationId xmlns:a16="http://schemas.microsoft.com/office/drawing/2014/main" id="{5E110CE3-EC47-DCDA-369D-DF13515755B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027073" y="5263538"/>
            <a:ext cx="914400" cy="914400"/>
          </a:xfrm>
          <a:prstGeom prst="rect">
            <a:avLst/>
          </a:prstGeom>
        </p:spPr>
      </p:pic>
      <p:pic>
        <p:nvPicPr>
          <p:cNvPr id="10" name="Graphic 9" descr="Programmer male with solid fill">
            <a:extLst>
              <a:ext uri="{FF2B5EF4-FFF2-40B4-BE49-F238E27FC236}">
                <a16:creationId xmlns:a16="http://schemas.microsoft.com/office/drawing/2014/main" id="{87F65598-E2B8-0483-1E5D-394B0349377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444549" y="5309865"/>
            <a:ext cx="914400" cy="914400"/>
          </a:xfrm>
          <a:prstGeom prst="rect">
            <a:avLst/>
          </a:prstGeom>
        </p:spPr>
      </p:pic>
      <p:pic>
        <p:nvPicPr>
          <p:cNvPr id="11" name="Graphic 10" descr="Programmer male outline">
            <a:extLst>
              <a:ext uri="{FF2B5EF4-FFF2-40B4-BE49-F238E27FC236}">
                <a16:creationId xmlns:a16="http://schemas.microsoft.com/office/drawing/2014/main" id="{322CB2B6-44D7-A387-DA8D-DB902EBBD63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969883" y="5243886"/>
            <a:ext cx="914400" cy="914400"/>
          </a:xfrm>
          <a:prstGeom prst="rect">
            <a:avLst/>
          </a:prstGeom>
        </p:spPr>
      </p:pic>
      <p:pic>
        <p:nvPicPr>
          <p:cNvPr id="12" name="Graphic 11" descr="Computer outline">
            <a:extLst>
              <a:ext uri="{FF2B5EF4-FFF2-40B4-BE49-F238E27FC236}">
                <a16:creationId xmlns:a16="http://schemas.microsoft.com/office/drawing/2014/main" id="{939B8022-7973-FAD8-5867-3A9D6B317B78}"/>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4060052" y="3399142"/>
            <a:ext cx="481168" cy="1400428"/>
          </a:xfrm>
          <a:prstGeom prst="rect">
            <a:avLst/>
          </a:prstGeom>
        </p:spPr>
      </p:pic>
      <p:pic>
        <p:nvPicPr>
          <p:cNvPr id="13" name="Graphic 12" descr="Computer outline">
            <a:extLst>
              <a:ext uri="{FF2B5EF4-FFF2-40B4-BE49-F238E27FC236}">
                <a16:creationId xmlns:a16="http://schemas.microsoft.com/office/drawing/2014/main" id="{6558E242-89FB-3A1F-FE91-AAEFD21A9720}"/>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4456965" y="3399142"/>
            <a:ext cx="481168" cy="1400428"/>
          </a:xfrm>
          <a:prstGeom prst="rect">
            <a:avLst/>
          </a:prstGeom>
        </p:spPr>
      </p:pic>
      <p:sp>
        <p:nvSpPr>
          <p:cNvPr id="14" name="Right Arrow 13">
            <a:extLst>
              <a:ext uri="{FF2B5EF4-FFF2-40B4-BE49-F238E27FC236}">
                <a16:creationId xmlns:a16="http://schemas.microsoft.com/office/drawing/2014/main" id="{8612C567-49A4-23F4-CD17-85959F266D05}"/>
              </a:ext>
            </a:extLst>
          </p:cNvPr>
          <p:cNvSpPr/>
          <p:nvPr/>
        </p:nvSpPr>
        <p:spPr>
          <a:xfrm rot="5400000">
            <a:off x="4305879" y="4784688"/>
            <a:ext cx="622602" cy="362050"/>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CD39899D-38FA-8537-F9E3-BBDC60BEC7E6}"/>
              </a:ext>
            </a:extLst>
          </p:cNvPr>
          <p:cNvSpPr/>
          <p:nvPr/>
        </p:nvSpPr>
        <p:spPr>
          <a:xfrm>
            <a:off x="3375321" y="2787702"/>
            <a:ext cx="2520443" cy="17961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A02EC69-C6D5-EA09-3B36-AC1CE68CDCCC}"/>
              </a:ext>
            </a:extLst>
          </p:cNvPr>
          <p:cNvSpPr txBox="1"/>
          <p:nvPr/>
        </p:nvSpPr>
        <p:spPr>
          <a:xfrm>
            <a:off x="3272056" y="6375047"/>
            <a:ext cx="184244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a:latin typeface="Arial"/>
              <a:cs typeface="Arial"/>
            </a:endParaRPr>
          </a:p>
        </p:txBody>
      </p:sp>
      <p:sp>
        <p:nvSpPr>
          <p:cNvPr id="17" name="TextBox 16">
            <a:extLst>
              <a:ext uri="{FF2B5EF4-FFF2-40B4-BE49-F238E27FC236}">
                <a16:creationId xmlns:a16="http://schemas.microsoft.com/office/drawing/2014/main" id="{8DDD9DA0-49BA-714B-C739-AFAA0E43A96F}"/>
              </a:ext>
            </a:extLst>
          </p:cNvPr>
          <p:cNvSpPr txBox="1"/>
          <p:nvPr/>
        </p:nvSpPr>
        <p:spPr>
          <a:xfrm>
            <a:off x="3717345" y="6312900"/>
            <a:ext cx="2133347" cy="307777"/>
          </a:xfrm>
          <a:prstGeom prst="rect">
            <a:avLst/>
          </a:prstGeom>
          <a:noFill/>
        </p:spPr>
        <p:txBody>
          <a:bodyPr wrap="square" lIns="91440" tIns="45720" rIns="91440" bIns="45720" anchor="t">
            <a:spAutoFit/>
          </a:bodyPr>
          <a:lstStyle/>
          <a:p>
            <a:r>
              <a:rPr lang="en-US" sz="1400" b="1">
                <a:solidFill>
                  <a:srgbClr val="000000"/>
                </a:solidFill>
                <a:cs typeface="Calibri" panose="020F0502020204030204"/>
              </a:rPr>
              <a:t>Data Publicly Available</a:t>
            </a:r>
            <a:endParaRPr lang="en-US" sz="1400">
              <a:solidFill>
                <a:srgbClr val="000000"/>
              </a:solidFill>
              <a:ea typeface="+mn-lt"/>
              <a:cs typeface="+mn-lt"/>
            </a:endParaRPr>
          </a:p>
        </p:txBody>
      </p:sp>
      <p:sp>
        <p:nvSpPr>
          <p:cNvPr id="18" name="Right Arrow 47">
            <a:extLst>
              <a:ext uri="{FF2B5EF4-FFF2-40B4-BE49-F238E27FC236}">
                <a16:creationId xmlns:a16="http://schemas.microsoft.com/office/drawing/2014/main" id="{5748D1AB-BB7B-7ABB-A119-DECD01C192C4}"/>
              </a:ext>
            </a:extLst>
          </p:cNvPr>
          <p:cNvSpPr/>
          <p:nvPr/>
        </p:nvSpPr>
        <p:spPr>
          <a:xfrm>
            <a:off x="5720526" y="4604768"/>
            <a:ext cx="551964" cy="371230"/>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91FBA15-4161-FC24-FC2C-5B6F96375FBB}"/>
              </a:ext>
            </a:extLst>
          </p:cNvPr>
          <p:cNvSpPr txBox="1"/>
          <p:nvPr/>
        </p:nvSpPr>
        <p:spPr>
          <a:xfrm>
            <a:off x="6774525" y="3145550"/>
            <a:ext cx="1839564" cy="307777"/>
          </a:xfrm>
          <a:prstGeom prst="rect">
            <a:avLst/>
          </a:prstGeom>
          <a:noFill/>
        </p:spPr>
        <p:txBody>
          <a:bodyPr wrap="square" lIns="91440" tIns="45720" rIns="91440" bIns="45720" anchor="t">
            <a:spAutoFit/>
          </a:bodyPr>
          <a:lstStyle/>
          <a:p>
            <a:pPr algn="ctr"/>
            <a:r>
              <a:rPr lang="en-US" sz="1400" b="1">
                <a:solidFill>
                  <a:srgbClr val="000000"/>
                </a:solidFill>
                <a:cs typeface="Calibri" panose="020F0502020204030204"/>
              </a:rPr>
              <a:t>Satellite Validation</a:t>
            </a:r>
            <a:endParaRPr lang="en-US" sz="1400">
              <a:solidFill>
                <a:srgbClr val="000000"/>
              </a:solidFill>
              <a:cs typeface="Arial"/>
            </a:endParaRPr>
          </a:p>
        </p:txBody>
      </p:sp>
      <p:pic>
        <p:nvPicPr>
          <p:cNvPr id="20" name="Picture 19">
            <a:extLst>
              <a:ext uri="{FF2B5EF4-FFF2-40B4-BE49-F238E27FC236}">
                <a16:creationId xmlns:a16="http://schemas.microsoft.com/office/drawing/2014/main" id="{20EE2E75-FE4C-40E9-201D-61E1BD619285}"/>
              </a:ext>
            </a:extLst>
          </p:cNvPr>
          <p:cNvPicPr>
            <a:picLocks noChangeAspect="1"/>
          </p:cNvPicPr>
          <p:nvPr/>
        </p:nvPicPr>
        <p:blipFill>
          <a:blip r:embed="rId15"/>
          <a:stretch>
            <a:fillRect/>
          </a:stretch>
        </p:blipFill>
        <p:spPr>
          <a:xfrm>
            <a:off x="6392331" y="3549576"/>
            <a:ext cx="2603951" cy="2499988"/>
          </a:xfrm>
          <a:prstGeom prst="rect">
            <a:avLst/>
          </a:prstGeom>
        </p:spPr>
      </p:pic>
      <p:pic>
        <p:nvPicPr>
          <p:cNvPr id="21" name="Picture 20">
            <a:extLst>
              <a:ext uri="{FF2B5EF4-FFF2-40B4-BE49-F238E27FC236}">
                <a16:creationId xmlns:a16="http://schemas.microsoft.com/office/drawing/2014/main" id="{3C7C5469-E1B1-66AF-42DB-F9448C4C1280}"/>
              </a:ext>
            </a:extLst>
          </p:cNvPr>
          <p:cNvPicPr>
            <a:picLocks noChangeAspect="1"/>
          </p:cNvPicPr>
          <p:nvPr/>
        </p:nvPicPr>
        <p:blipFill>
          <a:blip r:embed="rId16"/>
          <a:stretch>
            <a:fillRect/>
          </a:stretch>
        </p:blipFill>
        <p:spPr>
          <a:xfrm>
            <a:off x="356187" y="2922584"/>
            <a:ext cx="2967676" cy="3732938"/>
          </a:xfrm>
          <a:prstGeom prst="rect">
            <a:avLst/>
          </a:prstGeom>
        </p:spPr>
      </p:pic>
      <p:sp>
        <p:nvSpPr>
          <p:cNvPr id="23" name="TextBox 22">
            <a:extLst>
              <a:ext uri="{FF2B5EF4-FFF2-40B4-BE49-F238E27FC236}">
                <a16:creationId xmlns:a16="http://schemas.microsoft.com/office/drawing/2014/main" id="{0A039650-8368-DDE8-9234-49B76C1FA740}"/>
              </a:ext>
            </a:extLst>
          </p:cNvPr>
          <p:cNvSpPr txBox="1"/>
          <p:nvPr/>
        </p:nvSpPr>
        <p:spPr>
          <a:xfrm>
            <a:off x="3892353" y="2372205"/>
            <a:ext cx="1359294" cy="369332"/>
          </a:xfrm>
          <a:prstGeom prst="rect">
            <a:avLst/>
          </a:prstGeom>
          <a:noFill/>
        </p:spPr>
        <p:txBody>
          <a:bodyPr wrap="square">
            <a:spAutoFit/>
          </a:bodyPr>
          <a:lstStyle/>
          <a:p>
            <a:pPr marL="91440"/>
            <a:r>
              <a:rPr lang="en-US" sz="1800" b="1" dirty="0">
                <a:solidFill>
                  <a:srgbClr val="0070C0"/>
                </a:solidFill>
                <a:cs typeface="Calibri" panose="020F0502020204030204"/>
              </a:rPr>
              <a:t>SeaBASS</a:t>
            </a:r>
            <a:endParaRPr lang="en-US" sz="1800" dirty="0">
              <a:solidFill>
                <a:srgbClr val="0070C0"/>
              </a:solidFill>
              <a:ea typeface="+mn-lt"/>
              <a:cs typeface="+mn-lt"/>
            </a:endParaRPr>
          </a:p>
        </p:txBody>
      </p:sp>
    </p:spTree>
    <p:extLst>
      <p:ext uri="{BB962C8B-B14F-4D97-AF65-F5344CB8AC3E}">
        <p14:creationId xmlns:p14="http://schemas.microsoft.com/office/powerpoint/2010/main" val="301808138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stomShape 2">
            <a:extLst>
              <a:ext uri="{FF2B5EF4-FFF2-40B4-BE49-F238E27FC236}">
                <a16:creationId xmlns:a16="http://schemas.microsoft.com/office/drawing/2014/main" id="{CBAB5075-3810-1D4E-963F-7D2C903CA66F}"/>
              </a:ext>
            </a:extLst>
          </p:cNvPr>
          <p:cNvSpPr/>
          <p:nvPr/>
        </p:nvSpPr>
        <p:spPr>
          <a:xfrm>
            <a:off x="192060" y="395664"/>
            <a:ext cx="8759880" cy="5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dirty="0">
                <a:solidFill>
                  <a:srgbClr val="0070C0"/>
                </a:solidFill>
                <a:uFill>
                  <a:solidFill>
                    <a:srgbClr val="FFFFFF"/>
                  </a:solidFill>
                </a:uFill>
                <a:latin typeface="Arial"/>
                <a:ea typeface="Arial"/>
              </a:rPr>
              <a:t>Validation Updates (Systems, Workflows, Data)</a:t>
            </a:r>
            <a:endParaRPr lang="en-US" sz="1800" b="0" strike="noStrike" spc="-1" dirty="0">
              <a:solidFill>
                <a:srgbClr val="000000"/>
              </a:solidFill>
              <a:uFill>
                <a:solidFill>
                  <a:srgbClr val="FFFFFF"/>
                </a:solidFill>
              </a:uFill>
              <a:latin typeface="Arial"/>
            </a:endParaRPr>
          </a:p>
        </p:txBody>
      </p:sp>
      <p:sp>
        <p:nvSpPr>
          <p:cNvPr id="2" name="TextBox 1">
            <a:extLst>
              <a:ext uri="{FF2B5EF4-FFF2-40B4-BE49-F238E27FC236}">
                <a16:creationId xmlns:a16="http://schemas.microsoft.com/office/drawing/2014/main" id="{BD60CA98-8229-984E-3490-901184C804B3}"/>
              </a:ext>
            </a:extLst>
          </p:cNvPr>
          <p:cNvSpPr txBox="1"/>
          <p:nvPr/>
        </p:nvSpPr>
        <p:spPr>
          <a:xfrm>
            <a:off x="333829" y="1006215"/>
            <a:ext cx="8360591" cy="4524315"/>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US" dirty="0"/>
              <a:t>General Workflow Updates</a:t>
            </a:r>
          </a:p>
          <a:p>
            <a:pPr marL="742950" lvl="1" indent="-285750">
              <a:buFont typeface="Arial" panose="020B0604020202020204" pitchFamily="34" charset="0"/>
              <a:buChar char="•"/>
            </a:pPr>
            <a:r>
              <a:rPr lang="en-US" dirty="0"/>
              <a:t>Build &amp; improve internal workflows (</a:t>
            </a:r>
            <a:r>
              <a:rPr lang="en-US" dirty="0" err="1"/>
              <a:t>Proj</a:t>
            </a:r>
            <a:r>
              <a:rPr lang="en-US" dirty="0"/>
              <a:t>. Management, other software) </a:t>
            </a:r>
          </a:p>
          <a:p>
            <a:pPr marL="742950" lvl="1" indent="-285750">
              <a:buFont typeface="Arial" panose="020B0604020202020204" pitchFamily="34" charset="0"/>
              <a:buChar char="•"/>
            </a:pPr>
            <a:r>
              <a:rPr lang="en-US" dirty="0"/>
              <a:t>Address match-up backlog (for other OC sensors)</a:t>
            </a:r>
          </a:p>
          <a:p>
            <a:pPr marL="742950" lvl="1" indent="-285750">
              <a:buFont typeface="Arial" panose="020B0604020202020204" pitchFamily="34" charset="0"/>
              <a:buChar char="•"/>
            </a:pPr>
            <a:r>
              <a:rPr lang="en-US" dirty="0"/>
              <a:t>Goal: quick turn-around from submissions to validation</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Other external data sources</a:t>
            </a:r>
          </a:p>
          <a:p>
            <a:pPr marL="742950" lvl="1" indent="-285750">
              <a:buFont typeface="Arial" panose="020B0604020202020204" pitchFamily="34" charset="0"/>
              <a:buChar char="•"/>
            </a:pPr>
            <a:r>
              <a:rPr lang="en-US" dirty="0"/>
              <a:t>AERONET-OC (V4, Level 1.5)</a:t>
            </a:r>
          </a:p>
          <a:p>
            <a:pPr marL="742950" lvl="1" indent="-285750">
              <a:buFont typeface="Arial" panose="020B0604020202020204" pitchFamily="34" charset="0"/>
              <a:buChar char="•"/>
            </a:pPr>
            <a:r>
              <a:rPr lang="en-US" dirty="0"/>
              <a:t>WATERHYPERNET</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PACE-driven validation developments include:</a:t>
            </a:r>
          </a:p>
          <a:p>
            <a:pPr marL="742950" lvl="1" indent="-285750">
              <a:buFont typeface="Arial" panose="020B0604020202020204" pitchFamily="34" charset="0"/>
              <a:buChar char="•"/>
            </a:pPr>
            <a:r>
              <a:rPr lang="en-US" dirty="0"/>
              <a:t>Near Real Time validation</a:t>
            </a:r>
          </a:p>
          <a:p>
            <a:pPr marL="742950" lvl="1" indent="-285750">
              <a:buFont typeface="Arial" panose="020B0604020202020204" pitchFamily="34" charset="0"/>
              <a:buChar char="•"/>
            </a:pPr>
            <a:r>
              <a:rPr lang="en-US" dirty="0"/>
              <a:t>Improving statistical metrics</a:t>
            </a:r>
          </a:p>
          <a:p>
            <a:pPr marL="742950" lvl="1" indent="-285750">
              <a:buFont typeface="Arial" panose="020B0604020202020204" pitchFamily="34" charset="0"/>
              <a:buChar char="•"/>
            </a:pPr>
            <a:r>
              <a:rPr lang="en-US" dirty="0"/>
              <a:t>Incorporating uncertainties</a:t>
            </a:r>
          </a:p>
          <a:p>
            <a:pPr marL="742950" lvl="1" indent="-285750">
              <a:buFont typeface="Arial" panose="020B0604020202020204" pitchFamily="34" charset="0"/>
              <a:buChar char="•"/>
            </a:pPr>
            <a:r>
              <a:rPr lang="en-US" dirty="0"/>
              <a:t>Hyperspectral data</a:t>
            </a:r>
          </a:p>
          <a:p>
            <a:pPr marL="742950" lvl="1" indent="-285750">
              <a:buFont typeface="Arial" panose="020B0604020202020204" pitchFamily="34" charset="0"/>
              <a:buChar char="•"/>
            </a:pPr>
            <a:r>
              <a:rPr lang="en-US" dirty="0"/>
              <a:t>New products/algorithms</a:t>
            </a:r>
          </a:p>
          <a:p>
            <a:pPr marL="742950" lvl="1" indent="-285750">
              <a:buFont typeface="Arial" panose="020B0604020202020204" pitchFamily="34" charset="0"/>
              <a:buChar char="•"/>
            </a:pPr>
            <a:r>
              <a:rPr lang="en-US" dirty="0"/>
              <a:t>Dataset Versioning</a:t>
            </a:r>
          </a:p>
        </p:txBody>
      </p:sp>
      <p:pic>
        <p:nvPicPr>
          <p:cNvPr id="6" name="Picture 5">
            <a:extLst>
              <a:ext uri="{FF2B5EF4-FFF2-40B4-BE49-F238E27FC236}">
                <a16:creationId xmlns:a16="http://schemas.microsoft.com/office/drawing/2014/main" id="{57F0A574-F574-7032-8920-FF79B7E60C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34527" y="4490783"/>
            <a:ext cx="4617413" cy="2239117"/>
          </a:xfrm>
          <a:prstGeom prst="rect">
            <a:avLst/>
          </a:prstGeom>
        </p:spPr>
      </p:pic>
    </p:spTree>
    <p:extLst>
      <p:ext uri="{BB962C8B-B14F-4D97-AF65-F5344CB8AC3E}">
        <p14:creationId xmlns:p14="http://schemas.microsoft.com/office/powerpoint/2010/main" val="410926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3" end="1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4" end="1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CustomShape 2"/>
          <p:cNvSpPr/>
          <p:nvPr/>
        </p:nvSpPr>
        <p:spPr>
          <a:xfrm>
            <a:off x="165240" y="169200"/>
            <a:ext cx="8887320" cy="112257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800" b="1" strike="noStrike" spc="-1" dirty="0">
                <a:solidFill>
                  <a:srgbClr val="0070C0"/>
                </a:solidFill>
                <a:uFill>
                  <a:solidFill>
                    <a:srgbClr val="FFFFFF"/>
                  </a:solidFill>
                </a:uFill>
                <a:latin typeface="Arial"/>
                <a:ea typeface="Arial"/>
              </a:rPr>
              <a:t>SeaBASS software tools: news</a:t>
            </a:r>
          </a:p>
          <a:p>
            <a:pPr algn="ctr">
              <a:lnSpc>
                <a:spcPct val="100000"/>
              </a:lnSpc>
            </a:pPr>
            <a:endParaRPr lang="en-US" sz="1800" b="0" strike="noStrike" spc="-1" dirty="0">
              <a:solidFill>
                <a:srgbClr val="000000"/>
              </a:solidFill>
              <a:uFill>
                <a:solidFill>
                  <a:srgbClr val="FFFFFF"/>
                </a:solidFill>
              </a:uFill>
              <a:latin typeface="Arial"/>
            </a:endParaRPr>
          </a:p>
          <a:p>
            <a:pPr algn="ctr">
              <a:lnSpc>
                <a:spcPct val="100000"/>
              </a:lnSpc>
            </a:pPr>
            <a:r>
              <a:rPr lang="en-US" sz="1800" b="0" strike="noStrike" spc="-1" dirty="0">
                <a:solidFill>
                  <a:srgbClr val="000000"/>
                </a:solidFill>
                <a:uFill>
                  <a:solidFill>
                    <a:srgbClr val="FFFFFF"/>
                  </a:solidFill>
                </a:uFill>
                <a:latin typeface="Arial"/>
              </a:rPr>
              <a:t>https://</a:t>
            </a:r>
            <a:r>
              <a:rPr lang="en-US" sz="1800" b="0" strike="noStrike" spc="-1" dirty="0" err="1">
                <a:solidFill>
                  <a:srgbClr val="000000"/>
                </a:solidFill>
                <a:uFill>
                  <a:solidFill>
                    <a:srgbClr val="FFFFFF"/>
                  </a:solidFill>
                </a:uFill>
                <a:latin typeface="Arial"/>
              </a:rPr>
              <a:t>seabass.gsfc.nasa.gov</a:t>
            </a:r>
            <a:r>
              <a:rPr lang="en-US" sz="1800" b="0" strike="noStrike" spc="-1" dirty="0">
                <a:solidFill>
                  <a:srgbClr val="000000"/>
                </a:solidFill>
                <a:uFill>
                  <a:solidFill>
                    <a:srgbClr val="FFFFFF"/>
                  </a:solidFill>
                </a:uFill>
                <a:latin typeface="Arial"/>
              </a:rPr>
              <a:t>/wiki/</a:t>
            </a:r>
            <a:r>
              <a:rPr lang="en-US" sz="1800" b="0" strike="noStrike" spc="-1" dirty="0" err="1">
                <a:solidFill>
                  <a:srgbClr val="000000"/>
                </a:solidFill>
                <a:uFill>
                  <a:solidFill>
                    <a:srgbClr val="FFFFFF"/>
                  </a:solidFill>
                </a:uFill>
                <a:latin typeface="Arial"/>
              </a:rPr>
              <a:t>seabass_tools</a:t>
            </a:r>
            <a:endParaRPr lang="en-US" sz="1800" b="0" strike="noStrike" spc="-1" dirty="0">
              <a:solidFill>
                <a:srgbClr val="000000"/>
              </a:solidFill>
              <a:uFill>
                <a:solidFill>
                  <a:srgbClr val="FFFFFF"/>
                </a:solidFill>
              </a:uFill>
              <a:latin typeface="Arial"/>
            </a:endParaRPr>
          </a:p>
        </p:txBody>
      </p:sp>
      <p:sp>
        <p:nvSpPr>
          <p:cNvPr id="236" name="CustomShape 3"/>
          <p:cNvSpPr/>
          <p:nvPr/>
        </p:nvSpPr>
        <p:spPr>
          <a:xfrm>
            <a:off x="279360" y="916111"/>
            <a:ext cx="8422560" cy="459000"/>
          </a:xfrm>
          <a:prstGeom prst="rect">
            <a:avLst/>
          </a:prstGeom>
          <a:noFill/>
          <a:ln>
            <a:noFill/>
          </a:ln>
        </p:spPr>
        <p:style>
          <a:lnRef idx="0">
            <a:scrgbClr r="0" g="0" b="0"/>
          </a:lnRef>
          <a:fillRef idx="0">
            <a:scrgbClr r="0" g="0" b="0"/>
          </a:fillRef>
          <a:effectRef idx="0">
            <a:scrgbClr r="0" g="0" b="0"/>
          </a:effectRef>
          <a:fontRef idx="minor"/>
        </p:style>
        <p:txBody>
          <a:bodyPr/>
          <a:lstStyle/>
          <a:p>
            <a:endParaRPr lang="en-US" dirty="0"/>
          </a:p>
        </p:txBody>
      </p:sp>
      <p:sp>
        <p:nvSpPr>
          <p:cNvPr id="237" name="CustomShape 4"/>
          <p:cNvSpPr/>
          <p:nvPr/>
        </p:nvSpPr>
        <p:spPr>
          <a:xfrm>
            <a:off x="295920" y="2303134"/>
            <a:ext cx="8389440" cy="43856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2000" b="1" strike="noStrike" spc="-1" dirty="0">
                <a:solidFill>
                  <a:srgbClr val="000000"/>
                </a:solidFill>
                <a:uFill>
                  <a:solidFill>
                    <a:srgbClr val="FFFFFF"/>
                  </a:solidFill>
                </a:uFill>
                <a:latin typeface="Arial"/>
                <a:ea typeface="DejaVu Sans"/>
              </a:rPr>
              <a:t>FCHECK .sb Format Checker</a:t>
            </a:r>
            <a:r>
              <a:rPr lang="en-US" sz="2000" b="0" strike="noStrike" spc="-1" dirty="0">
                <a:solidFill>
                  <a:srgbClr val="000000"/>
                </a:solidFill>
                <a:uFill>
                  <a:solidFill>
                    <a:srgbClr val="FFFFFF"/>
                  </a:solidFill>
                </a:uFill>
                <a:latin typeface="Arial"/>
                <a:ea typeface="DejaVu Sans"/>
              </a:rPr>
              <a:t> </a:t>
            </a:r>
            <a:endParaRPr lang="en-US" sz="1800" b="0" strike="noStrike" spc="-1" dirty="0">
              <a:solidFill>
                <a:srgbClr val="000000"/>
              </a:solidFill>
              <a:uFill>
                <a:solidFill>
                  <a:srgbClr val="FFFFFF"/>
                </a:solidFill>
              </a:uFill>
              <a:latin typeface="Arial"/>
            </a:endParaRPr>
          </a:p>
          <a:p>
            <a:pPr marL="342900" indent="-342900">
              <a:buFont typeface="Arial" panose="020B0604020202020204" pitchFamily="34" charset="0"/>
              <a:buChar char="•"/>
            </a:pPr>
            <a:r>
              <a:rPr lang="en-US" sz="2000" spc="-1" dirty="0">
                <a:solidFill>
                  <a:srgbClr val="000000"/>
                </a:solidFill>
                <a:uFill>
                  <a:solidFill>
                    <a:srgbClr val="FFFFFF"/>
                  </a:solidFill>
                </a:uFill>
                <a:latin typeface="Arial"/>
              </a:rPr>
              <a:t>Frequent updates (new metadata headers and fields)</a:t>
            </a:r>
            <a:endParaRPr lang="en-US" sz="1800" b="0" strike="noStrike" spc="-1" dirty="0">
              <a:solidFill>
                <a:srgbClr val="000000"/>
              </a:solidFill>
              <a:uFill>
                <a:solidFill>
                  <a:srgbClr val="FFFFFF"/>
                </a:solidFill>
              </a:uFill>
              <a:latin typeface="Arial"/>
            </a:endParaRPr>
          </a:p>
          <a:p>
            <a:endParaRPr lang="en-US" sz="1800" b="0" strike="noStrike" spc="-1" dirty="0">
              <a:solidFill>
                <a:srgbClr val="000000"/>
              </a:solidFill>
              <a:uFill>
                <a:solidFill>
                  <a:srgbClr val="FFFFFF"/>
                </a:solidFill>
              </a:uFill>
              <a:latin typeface="Arial"/>
            </a:endParaRPr>
          </a:p>
          <a:p>
            <a:r>
              <a:rPr lang="en-US" sz="2000" b="1" strike="noStrike" spc="-1" dirty="0">
                <a:solidFill>
                  <a:srgbClr val="000000"/>
                </a:solidFill>
                <a:uFill>
                  <a:solidFill>
                    <a:srgbClr val="FFFFFF"/>
                  </a:solidFill>
                </a:uFill>
                <a:latin typeface="Arial"/>
                <a:ea typeface="DejaVu Sans"/>
              </a:rPr>
              <a:t>File Converters</a:t>
            </a:r>
            <a:endParaRPr lang="en-US" sz="2000" spc="-1" dirty="0">
              <a:solidFill>
                <a:srgbClr val="000000"/>
              </a:solidFill>
              <a:uFill>
                <a:solidFill>
                  <a:srgbClr val="FFFFFF"/>
                </a:solidFill>
              </a:uFill>
              <a:latin typeface="Arial"/>
              <a:ea typeface="DejaVu Sans"/>
            </a:endParaRPr>
          </a:p>
          <a:p>
            <a:pPr marL="285750" indent="-285750">
              <a:buFont typeface="Arial" panose="020B0604020202020204" pitchFamily="34" charset="0"/>
              <a:buChar char="•"/>
            </a:pPr>
            <a:r>
              <a:rPr lang="en-US" sz="1800" strike="noStrike" spc="-1" dirty="0">
                <a:solidFill>
                  <a:srgbClr val="000000"/>
                </a:solidFill>
                <a:uFill>
                  <a:solidFill>
                    <a:srgbClr val="FFFFFF"/>
                  </a:solidFill>
                </a:uFill>
                <a:latin typeface="Arial"/>
              </a:rPr>
              <a:t>HPLC Submission assistance (Excel-to-SeaBASS format)</a:t>
            </a:r>
          </a:p>
          <a:p>
            <a:endParaRPr lang="en-US" sz="1800" b="0" strike="noStrike" spc="-1" dirty="0">
              <a:solidFill>
                <a:srgbClr val="000000"/>
              </a:solidFill>
              <a:uFill>
                <a:solidFill>
                  <a:srgbClr val="FFFFFF"/>
                </a:solidFill>
              </a:uFill>
              <a:latin typeface="Arial"/>
            </a:endParaRPr>
          </a:p>
          <a:p>
            <a:r>
              <a:rPr lang="en-US" sz="2000" b="1" strike="noStrike" spc="-1" dirty="0">
                <a:solidFill>
                  <a:srgbClr val="000000"/>
                </a:solidFill>
                <a:uFill>
                  <a:solidFill>
                    <a:srgbClr val="FFFFFF"/>
                  </a:solidFill>
                </a:uFill>
                <a:latin typeface="Arial"/>
                <a:ea typeface="DejaVu Sans"/>
              </a:rPr>
              <a:t>Stand-alone Satellite Match-up Tools (Python)</a:t>
            </a:r>
            <a:endParaRPr lang="en-US" sz="2000" spc="-1" dirty="0">
              <a:solidFill>
                <a:srgbClr val="000000"/>
              </a:solidFill>
              <a:uFill>
                <a:solidFill>
                  <a:srgbClr val="FFFFFF"/>
                </a:solidFill>
              </a:uFill>
              <a:latin typeface="Arial"/>
              <a:ea typeface="DejaVu Sans"/>
            </a:endParaRPr>
          </a:p>
          <a:p>
            <a:pPr marL="342900" indent="-342900">
              <a:buFont typeface="Arial" panose="020B0604020202020204" pitchFamily="34" charset="0"/>
              <a:buChar char="•"/>
            </a:pPr>
            <a:r>
              <a:rPr lang="en-US" sz="2000" spc="-1" dirty="0">
                <a:solidFill>
                  <a:srgbClr val="000000"/>
                </a:solidFill>
                <a:uFill>
                  <a:solidFill>
                    <a:srgbClr val="FFFFFF"/>
                  </a:solidFill>
                </a:uFill>
                <a:latin typeface="Arial"/>
                <a:ea typeface="DejaVu Sans"/>
              </a:rPr>
              <a:t>Soon: update to fetch OCI data from NASA CMR</a:t>
            </a:r>
          </a:p>
          <a:p>
            <a:endParaRPr lang="en-US" sz="2000" b="0" strike="noStrike" spc="-1" dirty="0">
              <a:solidFill>
                <a:srgbClr val="000000"/>
              </a:solidFill>
              <a:uFill>
                <a:solidFill>
                  <a:srgbClr val="FFFFFF"/>
                </a:solidFill>
              </a:uFill>
              <a:latin typeface="Arial"/>
            </a:endParaRPr>
          </a:p>
          <a:p>
            <a:r>
              <a:rPr lang="en-US" sz="2000" b="1" spc="-1" dirty="0">
                <a:solidFill>
                  <a:srgbClr val="000000"/>
                </a:solidFill>
                <a:uFill>
                  <a:solidFill>
                    <a:srgbClr val="FFFFFF"/>
                  </a:solidFill>
                </a:uFill>
                <a:latin typeface="Arial"/>
              </a:rPr>
              <a:t>Awaiting public release</a:t>
            </a:r>
          </a:p>
          <a:p>
            <a:pPr marL="342900" indent="-342900">
              <a:buFont typeface="Arial" panose="020B0604020202020204" pitchFamily="34" charset="0"/>
              <a:buChar char="•"/>
            </a:pPr>
            <a:r>
              <a:rPr lang="en-US" sz="2000" strike="noStrike" spc="-1" dirty="0">
                <a:solidFill>
                  <a:srgbClr val="000000"/>
                </a:solidFill>
                <a:uFill>
                  <a:solidFill>
                    <a:srgbClr val="FFFFFF"/>
                  </a:solidFill>
                </a:uFill>
                <a:latin typeface="Arial"/>
              </a:rPr>
              <a:t>AOP Profile Analysis (“VSB”)</a:t>
            </a:r>
          </a:p>
          <a:p>
            <a:endParaRPr lang="en-US" sz="2000" b="1" spc="-1" dirty="0">
              <a:solidFill>
                <a:srgbClr val="000000"/>
              </a:solidFill>
              <a:uFill>
                <a:solidFill>
                  <a:srgbClr val="FFFFFF"/>
                </a:solidFill>
              </a:uFill>
              <a:latin typeface="Arial"/>
            </a:endParaRPr>
          </a:p>
        </p:txBody>
      </p:sp>
      <p:pic>
        <p:nvPicPr>
          <p:cNvPr id="2" name="Picture 1">
            <a:extLst>
              <a:ext uri="{FF2B5EF4-FFF2-40B4-BE49-F238E27FC236}">
                <a16:creationId xmlns:a16="http://schemas.microsoft.com/office/drawing/2014/main" id="{23560EB7-BAD9-F8D9-8A16-47B934C71B7D}"/>
              </a:ext>
            </a:extLst>
          </p:cNvPr>
          <p:cNvPicPr>
            <a:picLocks noChangeAspect="1"/>
          </p:cNvPicPr>
          <p:nvPr/>
        </p:nvPicPr>
        <p:blipFill>
          <a:blip r:embed="rId2"/>
          <a:stretch>
            <a:fillRect/>
          </a:stretch>
        </p:blipFill>
        <p:spPr>
          <a:xfrm>
            <a:off x="7298337" y="730485"/>
            <a:ext cx="1387023" cy="1387023"/>
          </a:xfrm>
          <a:prstGeom prst="rect">
            <a:avLst/>
          </a:prstGeom>
        </p:spPr>
      </p:pic>
      <p:pic>
        <p:nvPicPr>
          <p:cNvPr id="3" name="Picture 2">
            <a:extLst>
              <a:ext uri="{FF2B5EF4-FFF2-40B4-BE49-F238E27FC236}">
                <a16:creationId xmlns:a16="http://schemas.microsoft.com/office/drawing/2014/main" id="{8B542056-3890-CB99-3CAB-BED3DDB6B4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9331" y="4704201"/>
            <a:ext cx="2636029" cy="1842529"/>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unnamed (1).jpg">
            <a:extLst>
              <a:ext uri="{FF2B5EF4-FFF2-40B4-BE49-F238E27FC236}">
                <a16:creationId xmlns:a16="http://schemas.microsoft.com/office/drawing/2014/main" id="{EAA48B41-A551-4E24-AE65-E702DDAF3F39}"/>
              </a:ext>
            </a:extLst>
          </p:cNvPr>
          <p:cNvPicPr>
            <a:picLocks noChangeAspect="1"/>
          </p:cNvPicPr>
          <p:nvPr/>
        </p:nvPicPr>
        <p:blipFill rotWithShape="1">
          <a:blip r:embed="rId3">
            <a:extLst>
              <a:ext uri="{28A0092B-C50C-407E-A947-70E740481C1C}">
                <a14:useLocalDpi xmlns:a14="http://schemas.microsoft.com/office/drawing/2010/main"/>
              </a:ext>
            </a:extLst>
          </a:blip>
          <a:srcRect l="662" r="809"/>
          <a:stretch/>
        </p:blipFill>
        <p:spPr>
          <a:xfrm>
            <a:off x="60527" y="857251"/>
            <a:ext cx="9009524" cy="5143499"/>
          </a:xfrm>
          <a:prstGeom prst="rect">
            <a:avLst/>
          </a:prstGeom>
        </p:spPr>
      </p:pic>
      <p:sp>
        <p:nvSpPr>
          <p:cNvPr id="2" name="Title 1">
            <a:extLst>
              <a:ext uri="{FF2B5EF4-FFF2-40B4-BE49-F238E27FC236}">
                <a16:creationId xmlns:a16="http://schemas.microsoft.com/office/drawing/2014/main" id="{4D77190A-2C34-5F40-8B84-A8C2D854E178}"/>
              </a:ext>
            </a:extLst>
          </p:cNvPr>
          <p:cNvSpPr>
            <a:spLocks noGrp="1"/>
          </p:cNvSpPr>
          <p:nvPr>
            <p:ph type="title"/>
          </p:nvPr>
        </p:nvSpPr>
        <p:spPr>
          <a:xfrm>
            <a:off x="1553029" y="2613660"/>
            <a:ext cx="6262913" cy="503840"/>
          </a:xfrm>
        </p:spPr>
        <p:txBody>
          <a:bodyPr vert="horz" lIns="68580" tIns="34290" rIns="68580" bIns="34290" rtlCol="0" anchor="b">
            <a:normAutofit fontScale="90000"/>
          </a:bodyPr>
          <a:lstStyle/>
          <a:p>
            <a:pPr algn="ctr"/>
            <a:r>
              <a:rPr lang="en-US" sz="3000" dirty="0">
                <a:solidFill>
                  <a:schemeClr val="bg1"/>
                </a:solidFill>
              </a:rPr>
              <a:t>Questions, Comments, Suggestions?</a:t>
            </a:r>
          </a:p>
        </p:txBody>
      </p:sp>
    </p:spTree>
    <p:extLst>
      <p:ext uri="{BB962C8B-B14F-4D97-AF65-F5344CB8AC3E}">
        <p14:creationId xmlns:p14="http://schemas.microsoft.com/office/powerpoint/2010/main" val="2821799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38C60-242F-9F50-6429-8C68ADCEDFCC}"/>
              </a:ext>
            </a:extLst>
          </p:cNvPr>
          <p:cNvSpPr>
            <a:spLocks noGrp="1"/>
          </p:cNvSpPr>
          <p:nvPr>
            <p:ph type="title"/>
          </p:nvPr>
        </p:nvSpPr>
        <p:spPr/>
        <p:txBody>
          <a:bodyPr/>
          <a:lstStyle/>
          <a:p>
            <a:r>
              <a:rPr lang="en-US" dirty="0"/>
              <a:t>Extra Miscellaneous slides</a:t>
            </a:r>
          </a:p>
        </p:txBody>
      </p:sp>
    </p:spTree>
    <p:extLst>
      <p:ext uri="{BB962C8B-B14F-4D97-AF65-F5344CB8AC3E}">
        <p14:creationId xmlns:p14="http://schemas.microsoft.com/office/powerpoint/2010/main" val="861447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2457D15-E76D-42D9-9490-E41D56E02A7A}"/>
              </a:ext>
            </a:extLst>
          </p:cNvPr>
          <p:cNvSpPr>
            <a:spLocks noGrp="1"/>
          </p:cNvSpPr>
          <p:nvPr>
            <p:ph type="sldNum" sz="quarter" idx="12"/>
          </p:nvPr>
        </p:nvSpPr>
        <p:spPr/>
        <p:txBody>
          <a:bodyPr/>
          <a:lstStyle/>
          <a:p>
            <a:fld id="{F897CCBA-8CC1-8346-9B34-9E279309D96F}" type="slidenum">
              <a:rPr lang="en-US" smtClean="0"/>
              <a:t>14</a:t>
            </a:fld>
            <a:endParaRPr lang="en-US"/>
          </a:p>
        </p:txBody>
      </p:sp>
      <p:sp>
        <p:nvSpPr>
          <p:cNvPr id="6" name="Right Arrow 5">
            <a:extLst>
              <a:ext uri="{FF2B5EF4-FFF2-40B4-BE49-F238E27FC236}">
                <a16:creationId xmlns:a16="http://schemas.microsoft.com/office/drawing/2014/main" id="{B770045B-6C6B-4632-ADA7-4C593B1BE28B}"/>
              </a:ext>
            </a:extLst>
          </p:cNvPr>
          <p:cNvSpPr/>
          <p:nvPr/>
        </p:nvSpPr>
        <p:spPr>
          <a:xfrm>
            <a:off x="2912010" y="2664131"/>
            <a:ext cx="413973" cy="285308"/>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B3EB2946-8605-553A-95C6-9A0E0F35D8F9}"/>
              </a:ext>
            </a:extLst>
          </p:cNvPr>
          <p:cNvSpPr txBox="1"/>
          <p:nvPr/>
        </p:nvSpPr>
        <p:spPr>
          <a:xfrm>
            <a:off x="5550532" y="7868584"/>
            <a:ext cx="1381835" cy="20774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endParaRPr lang="en-US" sz="900">
              <a:latin typeface="Arial"/>
              <a:cs typeface="Arial"/>
            </a:endParaRPr>
          </a:p>
        </p:txBody>
      </p:sp>
      <p:grpSp>
        <p:nvGrpSpPr>
          <p:cNvPr id="36" name="Group 35">
            <a:extLst>
              <a:ext uri="{FF2B5EF4-FFF2-40B4-BE49-F238E27FC236}">
                <a16:creationId xmlns:a16="http://schemas.microsoft.com/office/drawing/2014/main" id="{C46E497F-5976-FB19-7CDC-F90C27B83F9D}"/>
              </a:ext>
            </a:extLst>
          </p:cNvPr>
          <p:cNvGrpSpPr/>
          <p:nvPr/>
        </p:nvGrpSpPr>
        <p:grpSpPr>
          <a:xfrm>
            <a:off x="373711" y="1058464"/>
            <a:ext cx="2455137" cy="4778455"/>
            <a:chOff x="1295" y="1511124"/>
            <a:chExt cx="3273515" cy="6371271"/>
          </a:xfrm>
        </p:grpSpPr>
        <p:sp>
          <p:nvSpPr>
            <p:cNvPr id="33" name="Rounded Rectangle 32">
              <a:extLst>
                <a:ext uri="{FF2B5EF4-FFF2-40B4-BE49-F238E27FC236}">
                  <a16:creationId xmlns:a16="http://schemas.microsoft.com/office/drawing/2014/main" id="{17369DE5-5D46-6147-C0B0-444BC1BD6676}"/>
                </a:ext>
              </a:extLst>
            </p:cNvPr>
            <p:cNvSpPr/>
            <p:nvPr/>
          </p:nvSpPr>
          <p:spPr>
            <a:xfrm>
              <a:off x="1295" y="1511124"/>
              <a:ext cx="3273515" cy="6371271"/>
            </a:xfrm>
            <a:prstGeom prst="roundRect">
              <a:avLst>
                <a:gd name="adj" fmla="val 511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9" name="Picture 18">
              <a:extLst>
                <a:ext uri="{FF2B5EF4-FFF2-40B4-BE49-F238E27FC236}">
                  <a16:creationId xmlns:a16="http://schemas.microsoft.com/office/drawing/2014/main" id="{07EF2D4C-F588-A779-A88D-A43E47509DD9}"/>
                </a:ext>
              </a:extLst>
            </p:cNvPr>
            <p:cNvPicPr>
              <a:picLocks noChangeAspect="1"/>
            </p:cNvPicPr>
            <p:nvPr/>
          </p:nvPicPr>
          <p:blipFill>
            <a:blip r:embed="rId2"/>
            <a:stretch>
              <a:fillRect/>
            </a:stretch>
          </p:blipFill>
          <p:spPr>
            <a:xfrm>
              <a:off x="346442" y="2089221"/>
              <a:ext cx="2636431" cy="3316276"/>
            </a:xfrm>
            <a:prstGeom prst="rect">
              <a:avLst/>
            </a:prstGeom>
          </p:spPr>
        </p:pic>
        <p:sp>
          <p:nvSpPr>
            <p:cNvPr id="29" name="TextBox 28">
              <a:extLst>
                <a:ext uri="{FF2B5EF4-FFF2-40B4-BE49-F238E27FC236}">
                  <a16:creationId xmlns:a16="http://schemas.microsoft.com/office/drawing/2014/main" id="{41DB53C3-AA4C-BD23-DAE7-C6189E52D49C}"/>
                </a:ext>
              </a:extLst>
            </p:cNvPr>
            <p:cNvSpPr txBox="1"/>
            <p:nvPr/>
          </p:nvSpPr>
          <p:spPr>
            <a:xfrm>
              <a:off x="387397" y="1629548"/>
              <a:ext cx="2636431" cy="400109"/>
            </a:xfrm>
            <a:prstGeom prst="rect">
              <a:avLst/>
            </a:prstGeom>
            <a:noFill/>
          </p:spPr>
          <p:txBody>
            <a:bodyPr wrap="square" lIns="68580" tIns="34290" rIns="68580" bIns="34290" anchor="t">
              <a:spAutoFit/>
            </a:bodyPr>
            <a:lstStyle/>
            <a:p>
              <a:pPr algn="ctr"/>
              <a:r>
                <a:rPr lang="en-US" sz="1500" b="1" dirty="0">
                  <a:solidFill>
                    <a:srgbClr val="000000"/>
                  </a:solidFill>
                  <a:cs typeface="Calibri" panose="020F0502020204030204"/>
                </a:rPr>
                <a:t>Data collection</a:t>
              </a:r>
              <a:endParaRPr lang="en-US" sz="1500" dirty="0">
                <a:solidFill>
                  <a:srgbClr val="000000"/>
                </a:solidFill>
                <a:ea typeface="+mn-lt"/>
                <a:cs typeface="+mn-lt"/>
              </a:endParaRPr>
            </a:p>
          </p:txBody>
        </p:sp>
        <p:sp>
          <p:nvSpPr>
            <p:cNvPr id="30" name="TextBox 29">
              <a:extLst>
                <a:ext uri="{FF2B5EF4-FFF2-40B4-BE49-F238E27FC236}">
                  <a16:creationId xmlns:a16="http://schemas.microsoft.com/office/drawing/2014/main" id="{45BEED90-F395-0669-B228-EF1210865829}"/>
                </a:ext>
              </a:extLst>
            </p:cNvPr>
            <p:cNvSpPr txBox="1"/>
            <p:nvPr/>
          </p:nvSpPr>
          <p:spPr>
            <a:xfrm>
              <a:off x="27186" y="5072039"/>
              <a:ext cx="3221732" cy="2708432"/>
            </a:xfrm>
            <a:prstGeom prst="rect">
              <a:avLst/>
            </a:prstGeom>
            <a:solidFill>
              <a:schemeClr val="bg1"/>
            </a:solidFill>
          </p:spPr>
          <p:txBody>
            <a:bodyPr wrap="square">
              <a:spAutoFit/>
            </a:bodyPr>
            <a:lstStyle/>
            <a:p>
              <a:r>
                <a:rPr lang="en-US" sz="1400" b="1" dirty="0">
                  <a:cs typeface="Calibri"/>
                </a:rPr>
                <a:t>Data Sources include:</a:t>
              </a:r>
            </a:p>
            <a:p>
              <a:pPr marL="128588" indent="-128588">
                <a:buFont typeface="Arial"/>
                <a:buChar char="•"/>
              </a:pPr>
              <a:r>
                <a:rPr lang="en-US" sz="1400" dirty="0">
                  <a:cs typeface="Calibri"/>
                </a:rPr>
                <a:t>OBB funded PIs</a:t>
              </a:r>
            </a:p>
            <a:p>
              <a:pPr marL="128588" indent="-128588">
                <a:buFont typeface="Arial"/>
                <a:buChar char="•"/>
              </a:pPr>
              <a:r>
                <a:rPr lang="en-US" sz="1400" dirty="0">
                  <a:cs typeface="Calibri"/>
                </a:rPr>
                <a:t>PACE Validation Science Team (PVST)</a:t>
              </a:r>
            </a:p>
            <a:p>
              <a:pPr marL="128588" indent="-128588">
                <a:buFont typeface="Arial"/>
                <a:buChar char="•"/>
              </a:pPr>
              <a:r>
                <a:rPr lang="en-US" sz="1400" dirty="0">
                  <a:cs typeface="Calibri"/>
                </a:rPr>
                <a:t>Voluntary data Submissions</a:t>
              </a:r>
            </a:p>
            <a:p>
              <a:pPr marL="128588" indent="-128588">
                <a:buFont typeface="Arial"/>
                <a:buChar char="•"/>
              </a:pPr>
              <a:r>
                <a:rPr lang="en-US" sz="1400" dirty="0">
                  <a:cs typeface="Calibri"/>
                </a:rPr>
                <a:t>Field support group</a:t>
              </a:r>
            </a:p>
            <a:p>
              <a:pPr marL="128588" indent="-128588">
                <a:buFont typeface="Arial"/>
                <a:buChar char="•"/>
              </a:pPr>
              <a:r>
                <a:rPr lang="en-US" sz="1400" dirty="0">
                  <a:cs typeface="Calibri"/>
                </a:rPr>
                <a:t>External, </a:t>
              </a:r>
              <a:r>
                <a:rPr lang="en-US" sz="1400" dirty="0" err="1">
                  <a:cs typeface="Calibri"/>
                </a:rPr>
                <a:t>e.g.,AERONET</a:t>
              </a:r>
              <a:r>
                <a:rPr lang="en-US" sz="1400" dirty="0">
                  <a:cs typeface="Calibri"/>
                </a:rPr>
                <a:t>-OC</a:t>
              </a:r>
            </a:p>
          </p:txBody>
        </p:sp>
      </p:grpSp>
      <p:grpSp>
        <p:nvGrpSpPr>
          <p:cNvPr id="41" name="Group 40">
            <a:extLst>
              <a:ext uri="{FF2B5EF4-FFF2-40B4-BE49-F238E27FC236}">
                <a16:creationId xmlns:a16="http://schemas.microsoft.com/office/drawing/2014/main" id="{D07278B8-0E62-FC85-B6EE-7F60CD6E529B}"/>
              </a:ext>
            </a:extLst>
          </p:cNvPr>
          <p:cNvGrpSpPr/>
          <p:nvPr/>
        </p:nvGrpSpPr>
        <p:grpSpPr>
          <a:xfrm>
            <a:off x="3420693" y="1058465"/>
            <a:ext cx="2290496" cy="4778453"/>
            <a:chOff x="4059862" y="1690468"/>
            <a:chExt cx="3053994" cy="6371270"/>
          </a:xfrm>
        </p:grpSpPr>
        <p:sp>
          <p:nvSpPr>
            <p:cNvPr id="35" name="Rounded Rectangle 34">
              <a:extLst>
                <a:ext uri="{FF2B5EF4-FFF2-40B4-BE49-F238E27FC236}">
                  <a16:creationId xmlns:a16="http://schemas.microsoft.com/office/drawing/2014/main" id="{B2D14494-2235-415E-1482-07E29CC9E652}"/>
                </a:ext>
              </a:extLst>
            </p:cNvPr>
            <p:cNvSpPr/>
            <p:nvPr/>
          </p:nvSpPr>
          <p:spPr>
            <a:xfrm>
              <a:off x="4059862" y="1690468"/>
              <a:ext cx="3053994" cy="6371270"/>
            </a:xfrm>
            <a:prstGeom prst="roundRect">
              <a:avLst>
                <a:gd name="adj" fmla="val 511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40" name="Group 39">
              <a:extLst>
                <a:ext uri="{FF2B5EF4-FFF2-40B4-BE49-F238E27FC236}">
                  <a16:creationId xmlns:a16="http://schemas.microsoft.com/office/drawing/2014/main" id="{FD961726-B4BB-5D47-D9D9-2E631AB94F2B}"/>
                </a:ext>
              </a:extLst>
            </p:cNvPr>
            <p:cNvGrpSpPr/>
            <p:nvPr/>
          </p:nvGrpSpPr>
          <p:grpSpPr>
            <a:xfrm>
              <a:off x="4122494" y="1806696"/>
              <a:ext cx="2991361" cy="3223871"/>
              <a:chOff x="4122494" y="1806696"/>
              <a:chExt cx="2991361" cy="3223871"/>
            </a:xfrm>
          </p:grpSpPr>
          <p:grpSp>
            <p:nvGrpSpPr>
              <p:cNvPr id="32" name="Group 31">
                <a:extLst>
                  <a:ext uri="{FF2B5EF4-FFF2-40B4-BE49-F238E27FC236}">
                    <a16:creationId xmlns:a16="http://schemas.microsoft.com/office/drawing/2014/main" id="{7E2A5F44-7D7F-FA7F-2C19-B3E6A575F60E}"/>
                  </a:ext>
                </a:extLst>
              </p:cNvPr>
              <p:cNvGrpSpPr/>
              <p:nvPr/>
            </p:nvGrpSpPr>
            <p:grpSpPr>
              <a:xfrm>
                <a:off x="4365628" y="2773244"/>
                <a:ext cx="2423522" cy="1853673"/>
                <a:chOff x="3682612" y="1969821"/>
                <a:chExt cx="2423522" cy="1853673"/>
              </a:xfrm>
            </p:grpSpPr>
            <p:pic>
              <p:nvPicPr>
                <p:cNvPr id="7" name="Graphic 6" descr="Computer outline">
                  <a:extLst>
                    <a:ext uri="{FF2B5EF4-FFF2-40B4-BE49-F238E27FC236}">
                      <a16:creationId xmlns:a16="http://schemas.microsoft.com/office/drawing/2014/main" id="{9D8FD8CE-FFBC-1AD5-4522-6BD13F34D396}"/>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3914317" y="2412549"/>
                  <a:ext cx="481168" cy="1400428"/>
                </a:xfrm>
                <a:prstGeom prst="rect">
                  <a:avLst/>
                </a:prstGeom>
              </p:spPr>
            </p:pic>
            <p:sp>
              <p:nvSpPr>
                <p:cNvPr id="9" name="Freeform 8">
                  <a:extLst>
                    <a:ext uri="{FF2B5EF4-FFF2-40B4-BE49-F238E27FC236}">
                      <a16:creationId xmlns:a16="http://schemas.microsoft.com/office/drawing/2014/main" id="{DA3F1318-EEE5-0F89-CA84-2E2A6A373DFF}"/>
                    </a:ext>
                  </a:extLst>
                </p:cNvPr>
                <p:cNvSpPr/>
                <p:nvPr/>
              </p:nvSpPr>
              <p:spPr>
                <a:xfrm flipH="1">
                  <a:off x="3682612" y="1969821"/>
                  <a:ext cx="587067" cy="724100"/>
                </a:xfrm>
                <a:custGeom>
                  <a:avLst/>
                  <a:gdLst>
                    <a:gd name="connsiteX0" fmla="*/ 527917 w 587067"/>
                    <a:gd name="connsiteY0" fmla="*/ 457200 h 724100"/>
                    <a:gd name="connsiteX1" fmla="*/ 528012 w 587067"/>
                    <a:gd name="connsiteY1" fmla="*/ 457200 h 724100"/>
                    <a:gd name="connsiteX2" fmla="*/ 528012 w 587067"/>
                    <a:gd name="connsiteY2" fmla="*/ 103422 h 724100"/>
                    <a:gd name="connsiteX3" fmla="*/ 555407 w 587067"/>
                    <a:gd name="connsiteY3" fmla="*/ 57150 h 724100"/>
                    <a:gd name="connsiteX4" fmla="*/ 509135 w 587067"/>
                    <a:gd name="connsiteY4" fmla="*/ 29755 h 724100"/>
                    <a:gd name="connsiteX5" fmla="*/ 481740 w 587067"/>
                    <a:gd name="connsiteY5" fmla="*/ 57150 h 724100"/>
                    <a:gd name="connsiteX6" fmla="*/ 127962 w 587067"/>
                    <a:gd name="connsiteY6" fmla="*/ 57150 h 724100"/>
                    <a:gd name="connsiteX7" fmla="*/ 70812 w 587067"/>
                    <a:gd name="connsiteY7" fmla="*/ 0 h 724100"/>
                    <a:gd name="connsiteX8" fmla="*/ 55372 w 587067"/>
                    <a:gd name="connsiteY8" fmla="*/ 333375 h 724100"/>
                    <a:gd name="connsiteX9" fmla="*/ 123695 w 587067"/>
                    <a:gd name="connsiteY9" fmla="*/ 435874 h 724100"/>
                    <a:gd name="connsiteX10" fmla="*/ 1775 w 587067"/>
                    <a:gd name="connsiteY10" fmla="*/ 697030 h 724100"/>
                    <a:gd name="connsiteX11" fmla="*/ 11034 w 587067"/>
                    <a:gd name="connsiteY11" fmla="*/ 722329 h 724100"/>
                    <a:gd name="connsiteX12" fmla="*/ 19091 w 587067"/>
                    <a:gd name="connsiteY12" fmla="*/ 724100 h 724100"/>
                    <a:gd name="connsiteX13" fmla="*/ 255883 w 587067"/>
                    <a:gd name="connsiteY13" fmla="*/ 724100 h 724100"/>
                    <a:gd name="connsiteX14" fmla="*/ 274930 w 587067"/>
                    <a:gd name="connsiteY14" fmla="*/ 705047 h 724100"/>
                    <a:gd name="connsiteX15" fmla="*/ 273142 w 587067"/>
                    <a:gd name="connsiteY15" fmla="*/ 696992 h 724100"/>
                    <a:gd name="connsiteX16" fmla="*/ 171996 w 587067"/>
                    <a:gd name="connsiteY16" fmla="*/ 480260 h 724100"/>
                    <a:gd name="connsiteX17" fmla="*/ 259255 w 587067"/>
                    <a:gd name="connsiteY17" fmla="*/ 532838 h 724100"/>
                    <a:gd name="connsiteX18" fmla="*/ 405140 w 587067"/>
                    <a:gd name="connsiteY18" fmla="*/ 562175 h 724100"/>
                    <a:gd name="connsiteX19" fmla="*/ 410083 w 587067"/>
                    <a:gd name="connsiteY19" fmla="*/ 562175 h 724100"/>
                    <a:gd name="connsiteX20" fmla="*/ 587067 w 587067"/>
                    <a:gd name="connsiteY20" fmla="*/ 516407 h 724100"/>
                    <a:gd name="connsiteX21" fmla="*/ 334655 w 587067"/>
                    <a:gd name="connsiteY21" fmla="*/ 263938 h 724100"/>
                    <a:gd name="connsiteX22" fmla="*/ 499256 w 587067"/>
                    <a:gd name="connsiteY22" fmla="*/ 99384 h 724100"/>
                    <a:gd name="connsiteX23" fmla="*/ 508962 w 587067"/>
                    <a:gd name="connsiteY23" fmla="*/ 103422 h 724100"/>
                    <a:gd name="connsiteX24" fmla="*/ 508962 w 587067"/>
                    <a:gd name="connsiteY24" fmla="*/ 438245 h 724100"/>
                    <a:gd name="connsiteX25" fmla="*/ 518487 w 587067"/>
                    <a:gd name="connsiteY25" fmla="*/ 47625 h 724100"/>
                    <a:gd name="connsiteX26" fmla="*/ 537537 w 587067"/>
                    <a:gd name="connsiteY26" fmla="*/ 66675 h 724100"/>
                    <a:gd name="connsiteX27" fmla="*/ 518487 w 587067"/>
                    <a:gd name="connsiteY27" fmla="*/ 85725 h 724100"/>
                    <a:gd name="connsiteX28" fmla="*/ 499437 w 587067"/>
                    <a:gd name="connsiteY28" fmla="*/ 66675 h 724100"/>
                    <a:gd name="connsiteX29" fmla="*/ 518487 w 587067"/>
                    <a:gd name="connsiteY29" fmla="*/ 47625 h 724100"/>
                    <a:gd name="connsiteX30" fmla="*/ 481740 w 587067"/>
                    <a:gd name="connsiteY30" fmla="*/ 76200 h 724100"/>
                    <a:gd name="connsiteX31" fmla="*/ 485788 w 587067"/>
                    <a:gd name="connsiteY31" fmla="*/ 85925 h 724100"/>
                    <a:gd name="connsiteX32" fmla="*/ 321224 w 587067"/>
                    <a:gd name="connsiteY32" fmla="*/ 250469 h 724100"/>
                    <a:gd name="connsiteX33" fmla="*/ 147012 w 587067"/>
                    <a:gd name="connsiteY33" fmla="*/ 76200 h 724100"/>
                    <a:gd name="connsiteX34" fmla="*/ 183607 w 587067"/>
                    <a:gd name="connsiteY34" fmla="*/ 550202 h 724100"/>
                    <a:gd name="connsiteX35" fmla="*/ 137487 w 587067"/>
                    <a:gd name="connsiteY35" fmla="*/ 596332 h 724100"/>
                    <a:gd name="connsiteX36" fmla="*/ 91358 w 587067"/>
                    <a:gd name="connsiteY36" fmla="*/ 550202 h 724100"/>
                    <a:gd name="connsiteX37" fmla="*/ 137401 w 587067"/>
                    <a:gd name="connsiteY37" fmla="*/ 451533 h 724100"/>
                    <a:gd name="connsiteX38" fmla="*/ 137529 w 587067"/>
                    <a:gd name="connsiteY38" fmla="*/ 451489 h 724100"/>
                    <a:gd name="connsiteX39" fmla="*/ 137573 w 587067"/>
                    <a:gd name="connsiteY39" fmla="*/ 451533 h 724100"/>
                    <a:gd name="connsiteX40" fmla="*/ 82785 w 587067"/>
                    <a:gd name="connsiteY40" fmla="*/ 568566 h 724100"/>
                    <a:gd name="connsiteX41" fmla="*/ 124019 w 587067"/>
                    <a:gd name="connsiteY41" fmla="*/ 609800 h 724100"/>
                    <a:gd name="connsiteX42" fmla="*/ 28769 w 587067"/>
                    <a:gd name="connsiteY42" fmla="*/ 705050 h 724100"/>
                    <a:gd name="connsiteX43" fmla="*/ 19244 w 587067"/>
                    <a:gd name="connsiteY43" fmla="*/ 705050 h 724100"/>
                    <a:gd name="connsiteX44" fmla="*/ 19153 w 587067"/>
                    <a:gd name="connsiteY44" fmla="*/ 704969 h 724100"/>
                    <a:gd name="connsiteX45" fmla="*/ 19168 w 587067"/>
                    <a:gd name="connsiteY45" fmla="*/ 704917 h 724100"/>
                    <a:gd name="connsiteX46" fmla="*/ 137487 w 587067"/>
                    <a:gd name="connsiteY46" fmla="*/ 623268 h 724100"/>
                    <a:gd name="connsiteX47" fmla="*/ 219107 w 587067"/>
                    <a:gd name="connsiteY47" fmla="*/ 704888 h 724100"/>
                    <a:gd name="connsiteX48" fmla="*/ 219106 w 587067"/>
                    <a:gd name="connsiteY48" fmla="*/ 705022 h 724100"/>
                    <a:gd name="connsiteX49" fmla="*/ 219040 w 587067"/>
                    <a:gd name="connsiteY49" fmla="*/ 705050 h 724100"/>
                    <a:gd name="connsiteX50" fmla="*/ 55934 w 587067"/>
                    <a:gd name="connsiteY50" fmla="*/ 705050 h 724100"/>
                    <a:gd name="connsiteX51" fmla="*/ 55840 w 587067"/>
                    <a:gd name="connsiteY51" fmla="*/ 704954 h 724100"/>
                    <a:gd name="connsiteX52" fmla="*/ 55867 w 587067"/>
                    <a:gd name="connsiteY52" fmla="*/ 704888 h 724100"/>
                    <a:gd name="connsiteX53" fmla="*/ 246206 w 587067"/>
                    <a:gd name="connsiteY53" fmla="*/ 705050 h 724100"/>
                    <a:gd name="connsiteX54" fmla="*/ 150956 w 587067"/>
                    <a:gd name="connsiteY54" fmla="*/ 609800 h 724100"/>
                    <a:gd name="connsiteX55" fmla="*/ 192189 w 587067"/>
                    <a:gd name="connsiteY55" fmla="*/ 568566 h 724100"/>
                    <a:gd name="connsiteX56" fmla="*/ 255816 w 587067"/>
                    <a:gd name="connsiteY56" fmla="*/ 704917 h 724100"/>
                    <a:gd name="connsiteX57" fmla="*/ 255792 w 587067"/>
                    <a:gd name="connsiteY57" fmla="*/ 705036 h 724100"/>
                    <a:gd name="connsiteX58" fmla="*/ 255740 w 587067"/>
                    <a:gd name="connsiteY58" fmla="*/ 705050 h 724100"/>
                    <a:gd name="connsiteX59" fmla="*/ 405140 w 587067"/>
                    <a:gd name="connsiteY59" fmla="*/ 543125 h 724100"/>
                    <a:gd name="connsiteX60" fmla="*/ 266532 w 587067"/>
                    <a:gd name="connsiteY60" fmla="*/ 515283 h 724100"/>
                    <a:gd name="connsiteX61" fmla="*/ 170120 w 587067"/>
                    <a:gd name="connsiteY61" fmla="*/ 453885 h 724100"/>
                    <a:gd name="connsiteX62" fmla="*/ 163748 w 587067"/>
                    <a:gd name="connsiteY62" fmla="*/ 448266 h 724100"/>
                    <a:gd name="connsiteX63" fmla="*/ 72860 w 587067"/>
                    <a:gd name="connsiteY63" fmla="*/ 325765 h 724100"/>
                    <a:gd name="connsiteX64" fmla="*/ 75937 w 587067"/>
                    <a:gd name="connsiteY64" fmla="*/ 32061 h 724100"/>
                    <a:gd name="connsiteX65" fmla="*/ 554758 w 587067"/>
                    <a:gd name="connsiteY65" fmla="*/ 510997 h 724100"/>
                    <a:gd name="connsiteX66" fmla="*/ 410112 w 587067"/>
                    <a:gd name="connsiteY66" fmla="*/ 543125 h 724100"/>
                    <a:gd name="connsiteX67" fmla="*/ 405140 w 587067"/>
                    <a:gd name="connsiteY67" fmla="*/ 543125 h 7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87067" h="724100">
                      <a:moveTo>
                        <a:pt x="527917" y="457200"/>
                      </a:moveTo>
                      <a:lnTo>
                        <a:pt x="528012" y="457200"/>
                      </a:lnTo>
                      <a:lnTo>
                        <a:pt x="528012" y="103422"/>
                      </a:lnTo>
                      <a:cubicBezTo>
                        <a:pt x="548355" y="98209"/>
                        <a:pt x="560620" y="77493"/>
                        <a:pt x="555407" y="57150"/>
                      </a:cubicBezTo>
                      <a:cubicBezTo>
                        <a:pt x="550194" y="36807"/>
                        <a:pt x="529477" y="24542"/>
                        <a:pt x="509135" y="29755"/>
                      </a:cubicBezTo>
                      <a:cubicBezTo>
                        <a:pt x="495687" y="33201"/>
                        <a:pt x="485186" y="43703"/>
                        <a:pt x="481740" y="57150"/>
                      </a:cubicBezTo>
                      <a:lnTo>
                        <a:pt x="127962" y="57150"/>
                      </a:lnTo>
                      <a:lnTo>
                        <a:pt x="70812" y="0"/>
                      </a:lnTo>
                      <a:cubicBezTo>
                        <a:pt x="14531" y="102799"/>
                        <a:pt x="8834" y="225815"/>
                        <a:pt x="55372" y="333375"/>
                      </a:cubicBezTo>
                      <a:cubicBezTo>
                        <a:pt x="72053" y="371232"/>
                        <a:pt x="95170" y="405912"/>
                        <a:pt x="123695" y="435874"/>
                      </a:cubicBezTo>
                      <a:lnTo>
                        <a:pt x="1775" y="697030"/>
                      </a:lnTo>
                      <a:cubicBezTo>
                        <a:pt x="-2654" y="706573"/>
                        <a:pt x="1491" y="717900"/>
                        <a:pt x="11034" y="722329"/>
                      </a:cubicBezTo>
                      <a:cubicBezTo>
                        <a:pt x="13558" y="723501"/>
                        <a:pt x="16308" y="724106"/>
                        <a:pt x="19091" y="724100"/>
                      </a:cubicBezTo>
                      <a:lnTo>
                        <a:pt x="255883" y="724100"/>
                      </a:lnTo>
                      <a:cubicBezTo>
                        <a:pt x="266404" y="724099"/>
                        <a:pt x="274932" y="715569"/>
                        <a:pt x="274930" y="705047"/>
                      </a:cubicBezTo>
                      <a:cubicBezTo>
                        <a:pt x="274930" y="702264"/>
                        <a:pt x="274320" y="699514"/>
                        <a:pt x="273142" y="696992"/>
                      </a:cubicBezTo>
                      <a:lnTo>
                        <a:pt x="171996" y="480260"/>
                      </a:lnTo>
                      <a:cubicBezTo>
                        <a:pt x="198440" y="501839"/>
                        <a:pt x="227820" y="519542"/>
                        <a:pt x="259255" y="532838"/>
                      </a:cubicBezTo>
                      <a:cubicBezTo>
                        <a:pt x="305471" y="552148"/>
                        <a:pt x="355052" y="562119"/>
                        <a:pt x="405140" y="562175"/>
                      </a:cubicBezTo>
                      <a:cubicBezTo>
                        <a:pt x="406788" y="562175"/>
                        <a:pt x="408435" y="562175"/>
                        <a:pt x="410083" y="562175"/>
                      </a:cubicBezTo>
                      <a:cubicBezTo>
                        <a:pt x="471921" y="561537"/>
                        <a:pt x="532672" y="545827"/>
                        <a:pt x="587067" y="516407"/>
                      </a:cubicBezTo>
                      <a:close/>
                      <a:moveTo>
                        <a:pt x="334655" y="263938"/>
                      </a:moveTo>
                      <a:lnTo>
                        <a:pt x="499256" y="99384"/>
                      </a:lnTo>
                      <a:cubicBezTo>
                        <a:pt x="502286" y="101178"/>
                        <a:pt x="505554" y="102538"/>
                        <a:pt x="508962" y="103422"/>
                      </a:cubicBezTo>
                      <a:lnTo>
                        <a:pt x="508962" y="438245"/>
                      </a:lnTo>
                      <a:close/>
                      <a:moveTo>
                        <a:pt x="518487" y="47625"/>
                      </a:moveTo>
                      <a:cubicBezTo>
                        <a:pt x="529009" y="47625"/>
                        <a:pt x="537537" y="56154"/>
                        <a:pt x="537537" y="66675"/>
                      </a:cubicBezTo>
                      <a:cubicBezTo>
                        <a:pt x="537537" y="77196"/>
                        <a:pt x="529009" y="85725"/>
                        <a:pt x="518487" y="85725"/>
                      </a:cubicBezTo>
                      <a:cubicBezTo>
                        <a:pt x="507966" y="85725"/>
                        <a:pt x="499437" y="77196"/>
                        <a:pt x="499437" y="66675"/>
                      </a:cubicBezTo>
                      <a:cubicBezTo>
                        <a:pt x="499437" y="56154"/>
                        <a:pt x="507966" y="47625"/>
                        <a:pt x="518487" y="47625"/>
                      </a:cubicBezTo>
                      <a:close/>
                      <a:moveTo>
                        <a:pt x="481740" y="76200"/>
                      </a:moveTo>
                      <a:cubicBezTo>
                        <a:pt x="482623" y="79617"/>
                        <a:pt x="483986" y="82891"/>
                        <a:pt x="485788" y="85925"/>
                      </a:cubicBezTo>
                      <a:lnTo>
                        <a:pt x="321224" y="250469"/>
                      </a:lnTo>
                      <a:lnTo>
                        <a:pt x="147012" y="76200"/>
                      </a:lnTo>
                      <a:close/>
                      <a:moveTo>
                        <a:pt x="183607" y="550202"/>
                      </a:moveTo>
                      <a:lnTo>
                        <a:pt x="137487" y="596332"/>
                      </a:lnTo>
                      <a:lnTo>
                        <a:pt x="91358" y="550202"/>
                      </a:lnTo>
                      <a:lnTo>
                        <a:pt x="137401" y="451533"/>
                      </a:lnTo>
                      <a:cubicBezTo>
                        <a:pt x="137424" y="451485"/>
                        <a:pt x="137481" y="451465"/>
                        <a:pt x="137529" y="451489"/>
                      </a:cubicBezTo>
                      <a:cubicBezTo>
                        <a:pt x="137548" y="451497"/>
                        <a:pt x="137563" y="451514"/>
                        <a:pt x="137573" y="451533"/>
                      </a:cubicBezTo>
                      <a:close/>
                      <a:moveTo>
                        <a:pt x="82785" y="568566"/>
                      </a:moveTo>
                      <a:lnTo>
                        <a:pt x="124019" y="609800"/>
                      </a:lnTo>
                      <a:lnTo>
                        <a:pt x="28769" y="705050"/>
                      </a:lnTo>
                      <a:lnTo>
                        <a:pt x="19244" y="705050"/>
                      </a:lnTo>
                      <a:cubicBezTo>
                        <a:pt x="19196" y="705053"/>
                        <a:pt x="19156" y="705017"/>
                        <a:pt x="19153" y="704969"/>
                      </a:cubicBezTo>
                      <a:cubicBezTo>
                        <a:pt x="19152" y="704951"/>
                        <a:pt x="19157" y="704932"/>
                        <a:pt x="19168" y="704917"/>
                      </a:cubicBezTo>
                      <a:close/>
                      <a:moveTo>
                        <a:pt x="137487" y="623268"/>
                      </a:moveTo>
                      <a:lnTo>
                        <a:pt x="219107" y="704888"/>
                      </a:lnTo>
                      <a:cubicBezTo>
                        <a:pt x="219144" y="704925"/>
                        <a:pt x="219143" y="704986"/>
                        <a:pt x="219106" y="705022"/>
                      </a:cubicBezTo>
                      <a:cubicBezTo>
                        <a:pt x="219088" y="705040"/>
                        <a:pt x="219065" y="705050"/>
                        <a:pt x="219040" y="705050"/>
                      </a:cubicBezTo>
                      <a:lnTo>
                        <a:pt x="55934" y="705050"/>
                      </a:lnTo>
                      <a:cubicBezTo>
                        <a:pt x="55882" y="705049"/>
                        <a:pt x="55840" y="705006"/>
                        <a:pt x="55840" y="704954"/>
                      </a:cubicBezTo>
                      <a:cubicBezTo>
                        <a:pt x="55841" y="704929"/>
                        <a:pt x="55850" y="704905"/>
                        <a:pt x="55867" y="704888"/>
                      </a:cubicBezTo>
                      <a:close/>
                      <a:moveTo>
                        <a:pt x="246206" y="705050"/>
                      </a:moveTo>
                      <a:lnTo>
                        <a:pt x="150956" y="609800"/>
                      </a:lnTo>
                      <a:lnTo>
                        <a:pt x="192189" y="568566"/>
                      </a:lnTo>
                      <a:lnTo>
                        <a:pt x="255816" y="704917"/>
                      </a:lnTo>
                      <a:cubicBezTo>
                        <a:pt x="255843" y="704956"/>
                        <a:pt x="255832" y="705009"/>
                        <a:pt x="255792" y="705036"/>
                      </a:cubicBezTo>
                      <a:cubicBezTo>
                        <a:pt x="255777" y="705046"/>
                        <a:pt x="255759" y="705051"/>
                        <a:pt x="255740" y="705050"/>
                      </a:cubicBezTo>
                      <a:close/>
                      <a:moveTo>
                        <a:pt x="405140" y="543125"/>
                      </a:moveTo>
                      <a:cubicBezTo>
                        <a:pt x="357550" y="543110"/>
                        <a:pt x="310436" y="533646"/>
                        <a:pt x="266532" y="515283"/>
                      </a:cubicBezTo>
                      <a:cubicBezTo>
                        <a:pt x="231235" y="500263"/>
                        <a:pt x="198660" y="479517"/>
                        <a:pt x="170120" y="453885"/>
                      </a:cubicBezTo>
                      <a:lnTo>
                        <a:pt x="163748" y="448266"/>
                      </a:lnTo>
                      <a:cubicBezTo>
                        <a:pt x="124773" y="414649"/>
                        <a:pt x="93733" y="372812"/>
                        <a:pt x="72860" y="325765"/>
                      </a:cubicBezTo>
                      <a:cubicBezTo>
                        <a:pt x="32266" y="231841"/>
                        <a:pt x="33385" y="125114"/>
                        <a:pt x="75937" y="32061"/>
                      </a:cubicBezTo>
                      <a:lnTo>
                        <a:pt x="554758" y="510997"/>
                      </a:lnTo>
                      <a:cubicBezTo>
                        <a:pt x="509375" y="531866"/>
                        <a:pt x="460063" y="542818"/>
                        <a:pt x="410112" y="543125"/>
                      </a:cubicBezTo>
                      <a:cubicBezTo>
                        <a:pt x="408559" y="543125"/>
                        <a:pt x="407045" y="543125"/>
                        <a:pt x="405140" y="543125"/>
                      </a:cubicBezTo>
                      <a:close/>
                    </a:path>
                  </a:pathLst>
                </a:custGeom>
                <a:solidFill>
                  <a:srgbClr val="000000"/>
                </a:solidFill>
                <a:ln w="9525" cap="flat">
                  <a:noFill/>
                  <a:prstDash val="solid"/>
                  <a:miter/>
                </a:ln>
              </p:spPr>
              <p:txBody>
                <a:bodyPr rtlCol="0" anchor="ctr"/>
                <a:lstStyle/>
                <a:p>
                  <a:endParaRPr lang="en-US" sz="1350"/>
                </a:p>
              </p:txBody>
            </p:sp>
            <p:pic>
              <p:nvPicPr>
                <p:cNvPr id="10" name="Graphic 9" descr="Internet with solid fill">
                  <a:extLst>
                    <a:ext uri="{FF2B5EF4-FFF2-40B4-BE49-F238E27FC236}">
                      <a16:creationId xmlns:a16="http://schemas.microsoft.com/office/drawing/2014/main" id="{9F9C13BF-87D4-0D97-7F77-E5956933FFB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191734" y="2760939"/>
                  <a:ext cx="914400" cy="914400"/>
                </a:xfrm>
                <a:prstGeom prst="rect">
                  <a:avLst/>
                </a:prstGeom>
              </p:spPr>
            </p:pic>
            <p:pic>
              <p:nvPicPr>
                <p:cNvPr id="14" name="Graphic 13" descr="Computer outline">
                  <a:extLst>
                    <a:ext uri="{FF2B5EF4-FFF2-40B4-BE49-F238E27FC236}">
                      <a16:creationId xmlns:a16="http://schemas.microsoft.com/office/drawing/2014/main" id="{3AF1DB2F-7BD5-2B33-4541-09E95B8F2CF7}"/>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4315115" y="2423066"/>
                  <a:ext cx="481168" cy="1400428"/>
                </a:xfrm>
                <a:prstGeom prst="rect">
                  <a:avLst/>
                </a:prstGeom>
              </p:spPr>
            </p:pic>
            <p:pic>
              <p:nvPicPr>
                <p:cNvPr id="15" name="Graphic 14" descr="Computer outline">
                  <a:extLst>
                    <a:ext uri="{FF2B5EF4-FFF2-40B4-BE49-F238E27FC236}">
                      <a16:creationId xmlns:a16="http://schemas.microsoft.com/office/drawing/2014/main" id="{37A4C7ED-3047-973E-C9F7-591B195F046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65641"/>
                <a:stretch/>
              </p:blipFill>
              <p:spPr>
                <a:xfrm flipH="1">
                  <a:off x="4712028" y="2423066"/>
                  <a:ext cx="481168" cy="1400428"/>
                </a:xfrm>
                <a:prstGeom prst="rect">
                  <a:avLst/>
                </a:prstGeom>
              </p:spPr>
            </p:pic>
          </p:grpSp>
          <p:sp>
            <p:nvSpPr>
              <p:cNvPr id="37" name="TextBox 36">
                <a:extLst>
                  <a:ext uri="{FF2B5EF4-FFF2-40B4-BE49-F238E27FC236}">
                    <a16:creationId xmlns:a16="http://schemas.microsoft.com/office/drawing/2014/main" id="{E1E14D95-F466-C6CB-61B6-7243CF26AA2D}"/>
                  </a:ext>
                </a:extLst>
              </p:cNvPr>
              <p:cNvSpPr txBox="1"/>
              <p:nvPr/>
            </p:nvSpPr>
            <p:spPr>
              <a:xfrm>
                <a:off x="4365629" y="1806696"/>
                <a:ext cx="2636430" cy="707886"/>
              </a:xfrm>
              <a:prstGeom prst="rect">
                <a:avLst/>
              </a:prstGeom>
              <a:noFill/>
            </p:spPr>
            <p:txBody>
              <a:bodyPr wrap="square" lIns="68580" tIns="34290" rIns="68580" bIns="34290" anchor="t">
                <a:spAutoFit/>
              </a:bodyPr>
              <a:lstStyle/>
              <a:p>
                <a:pPr algn="ctr"/>
                <a:r>
                  <a:rPr lang="en-US" sz="1500" b="1" dirty="0">
                    <a:solidFill>
                      <a:srgbClr val="000000"/>
                    </a:solidFill>
                    <a:cs typeface="Calibri" panose="020F0502020204030204"/>
                  </a:rPr>
                  <a:t>Data management, archival, QA/QC</a:t>
                </a:r>
                <a:endParaRPr lang="en-US" sz="1500" dirty="0">
                  <a:solidFill>
                    <a:srgbClr val="000000"/>
                  </a:solidFill>
                  <a:ea typeface="+mn-lt"/>
                  <a:cs typeface="+mn-lt"/>
                </a:endParaRPr>
              </a:p>
            </p:txBody>
          </p:sp>
          <p:sp>
            <p:nvSpPr>
              <p:cNvPr id="5" name="TextBox 4">
                <a:extLst>
                  <a:ext uri="{FF2B5EF4-FFF2-40B4-BE49-F238E27FC236}">
                    <a16:creationId xmlns:a16="http://schemas.microsoft.com/office/drawing/2014/main" id="{D52B8839-CF68-935B-D2FA-7C0E0FA354CD}"/>
                  </a:ext>
                </a:extLst>
              </p:cNvPr>
              <p:cNvSpPr txBox="1"/>
              <p:nvPr/>
            </p:nvSpPr>
            <p:spPr>
              <a:xfrm>
                <a:off x="4122494" y="4661235"/>
                <a:ext cx="2991361" cy="369332"/>
              </a:xfrm>
              <a:prstGeom prst="rect">
                <a:avLst/>
              </a:prstGeom>
              <a:noFill/>
            </p:spPr>
            <p:txBody>
              <a:bodyPr wrap="square">
                <a:spAutoFit/>
              </a:bodyPr>
              <a:lstStyle/>
              <a:p>
                <a:endParaRPr lang="en-US" sz="1200" dirty="0">
                  <a:cs typeface="Calibri" panose="020F0502020204030204"/>
                </a:endParaRPr>
              </a:p>
            </p:txBody>
          </p:sp>
        </p:grpSp>
      </p:grpSp>
      <p:sp>
        <p:nvSpPr>
          <p:cNvPr id="38" name="Rounded Rectangle 37">
            <a:extLst>
              <a:ext uri="{FF2B5EF4-FFF2-40B4-BE49-F238E27FC236}">
                <a16:creationId xmlns:a16="http://schemas.microsoft.com/office/drawing/2014/main" id="{E8CD3452-7D43-6C6D-B4A3-CABADF4CEAFD}"/>
              </a:ext>
            </a:extLst>
          </p:cNvPr>
          <p:cNvSpPr/>
          <p:nvPr/>
        </p:nvSpPr>
        <p:spPr>
          <a:xfrm>
            <a:off x="6303034" y="1065583"/>
            <a:ext cx="2290496" cy="4778452"/>
          </a:xfrm>
          <a:prstGeom prst="roundRect">
            <a:avLst>
              <a:gd name="adj" fmla="val 511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TextBox 41">
            <a:extLst>
              <a:ext uri="{FF2B5EF4-FFF2-40B4-BE49-F238E27FC236}">
                <a16:creationId xmlns:a16="http://schemas.microsoft.com/office/drawing/2014/main" id="{44470846-850C-7DF9-D72B-4849FC54E508}"/>
              </a:ext>
            </a:extLst>
          </p:cNvPr>
          <p:cNvSpPr txBox="1"/>
          <p:nvPr/>
        </p:nvSpPr>
        <p:spPr>
          <a:xfrm>
            <a:off x="6486287" y="1144615"/>
            <a:ext cx="1977323" cy="530915"/>
          </a:xfrm>
          <a:prstGeom prst="rect">
            <a:avLst/>
          </a:prstGeom>
          <a:noFill/>
        </p:spPr>
        <p:txBody>
          <a:bodyPr wrap="square" lIns="68580" tIns="34290" rIns="68580" bIns="34290" anchor="t">
            <a:spAutoFit/>
          </a:bodyPr>
          <a:lstStyle/>
          <a:p>
            <a:pPr algn="ctr"/>
            <a:r>
              <a:rPr lang="en-US" sz="1500" b="1" dirty="0">
                <a:solidFill>
                  <a:srgbClr val="000000"/>
                </a:solidFill>
                <a:cs typeface="Calibri" panose="020F0502020204030204"/>
              </a:rPr>
              <a:t>Additional services, analyses</a:t>
            </a:r>
            <a:endParaRPr lang="en-US" sz="1500" dirty="0">
              <a:solidFill>
                <a:srgbClr val="000000"/>
              </a:solidFill>
              <a:ea typeface="+mn-lt"/>
              <a:cs typeface="+mn-lt"/>
            </a:endParaRPr>
          </a:p>
        </p:txBody>
      </p:sp>
      <p:pic>
        <p:nvPicPr>
          <p:cNvPr id="28" name="Picture 27">
            <a:extLst>
              <a:ext uri="{FF2B5EF4-FFF2-40B4-BE49-F238E27FC236}">
                <a16:creationId xmlns:a16="http://schemas.microsoft.com/office/drawing/2014/main" id="{9552D27B-6B1C-8B7C-82DB-EECD7888045F}"/>
              </a:ext>
            </a:extLst>
          </p:cNvPr>
          <p:cNvPicPr>
            <a:picLocks noChangeAspect="1"/>
          </p:cNvPicPr>
          <p:nvPr/>
        </p:nvPicPr>
        <p:blipFill>
          <a:blip r:embed="rId7"/>
          <a:stretch>
            <a:fillRect/>
          </a:stretch>
        </p:blipFill>
        <p:spPr>
          <a:xfrm>
            <a:off x="6303034" y="1914959"/>
            <a:ext cx="2290496" cy="1793742"/>
          </a:xfrm>
          <a:prstGeom prst="rect">
            <a:avLst/>
          </a:prstGeom>
        </p:spPr>
      </p:pic>
      <p:pic>
        <p:nvPicPr>
          <p:cNvPr id="25" name="Picture 24">
            <a:extLst>
              <a:ext uri="{FF2B5EF4-FFF2-40B4-BE49-F238E27FC236}">
                <a16:creationId xmlns:a16="http://schemas.microsoft.com/office/drawing/2014/main" id="{638EC4F0-FEE7-6F28-7E50-3E26B53CC228}"/>
              </a:ext>
            </a:extLst>
          </p:cNvPr>
          <p:cNvPicPr>
            <a:picLocks noChangeAspect="1"/>
          </p:cNvPicPr>
          <p:nvPr/>
        </p:nvPicPr>
        <p:blipFill>
          <a:blip r:embed="rId8"/>
          <a:stretch>
            <a:fillRect/>
          </a:stretch>
        </p:blipFill>
        <p:spPr>
          <a:xfrm>
            <a:off x="4802885" y="3864008"/>
            <a:ext cx="687102" cy="687102"/>
          </a:xfrm>
          <a:prstGeom prst="rect">
            <a:avLst/>
          </a:prstGeom>
        </p:spPr>
      </p:pic>
      <p:sp>
        <p:nvSpPr>
          <p:cNvPr id="21" name="TextBox 20">
            <a:extLst>
              <a:ext uri="{FF2B5EF4-FFF2-40B4-BE49-F238E27FC236}">
                <a16:creationId xmlns:a16="http://schemas.microsoft.com/office/drawing/2014/main" id="{FF39EA32-80A5-26AC-AEA3-324C1D5E28FF}"/>
              </a:ext>
            </a:extLst>
          </p:cNvPr>
          <p:cNvSpPr txBox="1"/>
          <p:nvPr/>
        </p:nvSpPr>
        <p:spPr>
          <a:xfrm>
            <a:off x="3451789" y="4472247"/>
            <a:ext cx="2170456" cy="300082"/>
          </a:xfrm>
          <a:prstGeom prst="rect">
            <a:avLst/>
          </a:prstGeom>
          <a:noFill/>
          <a:ln>
            <a:noFill/>
          </a:ln>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lgn="ctr"/>
            <a:r>
              <a:rPr lang="en-US" sz="1500" dirty="0" err="1"/>
              <a:t>seabass.gsfc.nasa.gov</a:t>
            </a:r>
            <a:endParaRPr lang="en-US" sz="1500" dirty="0"/>
          </a:p>
        </p:txBody>
      </p:sp>
      <p:grpSp>
        <p:nvGrpSpPr>
          <p:cNvPr id="26" name="Group 25">
            <a:extLst>
              <a:ext uri="{FF2B5EF4-FFF2-40B4-BE49-F238E27FC236}">
                <a16:creationId xmlns:a16="http://schemas.microsoft.com/office/drawing/2014/main" id="{8684E668-A8E5-C8DE-07FE-DA1A22CA74A6}"/>
              </a:ext>
            </a:extLst>
          </p:cNvPr>
          <p:cNvGrpSpPr/>
          <p:nvPr/>
        </p:nvGrpSpPr>
        <p:grpSpPr>
          <a:xfrm>
            <a:off x="3631312" y="3925936"/>
            <a:ext cx="1129712" cy="485687"/>
            <a:chOff x="3858974" y="4267810"/>
            <a:chExt cx="2280372" cy="980379"/>
          </a:xfrm>
        </p:grpSpPr>
        <p:pic>
          <p:nvPicPr>
            <p:cNvPr id="8" name="Graphic 7" descr="Programmer female with solid fill">
              <a:extLst>
                <a:ext uri="{FF2B5EF4-FFF2-40B4-BE49-F238E27FC236}">
                  <a16:creationId xmlns:a16="http://schemas.microsoft.com/office/drawing/2014/main" id="{7B4F115B-3E85-2154-C0E2-ABF496A8326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858974" y="4304735"/>
              <a:ext cx="914400" cy="914400"/>
            </a:xfrm>
            <a:prstGeom prst="rect">
              <a:avLst/>
            </a:prstGeom>
          </p:spPr>
        </p:pic>
        <p:pic>
          <p:nvPicPr>
            <p:cNvPr id="11" name="Graphic 10" descr="Programmer female outline">
              <a:extLst>
                <a:ext uri="{FF2B5EF4-FFF2-40B4-BE49-F238E27FC236}">
                  <a16:creationId xmlns:a16="http://schemas.microsoft.com/office/drawing/2014/main" id="{A1F0859B-FFBD-5FB1-3820-32E7ACE86AC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282136" y="4287462"/>
              <a:ext cx="914400" cy="914400"/>
            </a:xfrm>
            <a:prstGeom prst="rect">
              <a:avLst/>
            </a:prstGeom>
          </p:spPr>
        </p:pic>
        <p:pic>
          <p:nvPicPr>
            <p:cNvPr id="12" name="Graphic 11" descr="Programmer male with solid fill">
              <a:extLst>
                <a:ext uri="{FF2B5EF4-FFF2-40B4-BE49-F238E27FC236}">
                  <a16:creationId xmlns:a16="http://schemas.microsoft.com/office/drawing/2014/main" id="{F9C09CA5-9529-E657-49AC-E861F4B9D27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699612" y="4333789"/>
              <a:ext cx="914400" cy="914400"/>
            </a:xfrm>
            <a:prstGeom prst="rect">
              <a:avLst/>
            </a:prstGeom>
          </p:spPr>
        </p:pic>
        <p:pic>
          <p:nvPicPr>
            <p:cNvPr id="13" name="Graphic 12" descr="Programmer male outline">
              <a:extLst>
                <a:ext uri="{FF2B5EF4-FFF2-40B4-BE49-F238E27FC236}">
                  <a16:creationId xmlns:a16="http://schemas.microsoft.com/office/drawing/2014/main" id="{FBA54ECD-3F21-82E8-FF60-00773FCFD8D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224946" y="4267810"/>
              <a:ext cx="914400" cy="914400"/>
            </a:xfrm>
            <a:prstGeom prst="rect">
              <a:avLst/>
            </a:prstGeom>
          </p:spPr>
        </p:pic>
      </p:grpSp>
      <p:sp>
        <p:nvSpPr>
          <p:cNvPr id="43" name="Right Arrow 42">
            <a:extLst>
              <a:ext uri="{FF2B5EF4-FFF2-40B4-BE49-F238E27FC236}">
                <a16:creationId xmlns:a16="http://schemas.microsoft.com/office/drawing/2014/main" id="{162C28C3-BE1B-9326-F3F5-CC603BEFA837}"/>
              </a:ext>
            </a:extLst>
          </p:cNvPr>
          <p:cNvSpPr/>
          <p:nvPr/>
        </p:nvSpPr>
        <p:spPr>
          <a:xfrm>
            <a:off x="5798444" y="2661008"/>
            <a:ext cx="413973" cy="285308"/>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a:extLst>
              <a:ext uri="{FF2B5EF4-FFF2-40B4-BE49-F238E27FC236}">
                <a16:creationId xmlns:a16="http://schemas.microsoft.com/office/drawing/2014/main" id="{A3C13FB2-353D-E0CE-8C59-722D532331AA}"/>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SeaBASS</a:t>
            </a:r>
            <a:endParaRPr lang="en-US" sz="2800" b="1" dirty="0">
              <a:cs typeface="Calibri"/>
            </a:endParaRPr>
          </a:p>
        </p:txBody>
      </p:sp>
      <p:sp>
        <p:nvSpPr>
          <p:cNvPr id="23" name="TextBox 22">
            <a:extLst>
              <a:ext uri="{FF2B5EF4-FFF2-40B4-BE49-F238E27FC236}">
                <a16:creationId xmlns:a16="http://schemas.microsoft.com/office/drawing/2014/main" id="{AE489544-D7DB-AA1C-DE33-1DA5EBB7FD98}"/>
              </a:ext>
            </a:extLst>
          </p:cNvPr>
          <p:cNvSpPr txBox="1"/>
          <p:nvPr/>
        </p:nvSpPr>
        <p:spPr>
          <a:xfrm>
            <a:off x="268672" y="6316523"/>
            <a:ext cx="7914346" cy="300082"/>
          </a:xfrm>
          <a:prstGeom prst="rect">
            <a:avLst/>
          </a:prstGeom>
          <a:noFill/>
        </p:spPr>
        <p:txBody>
          <a:bodyPr wrap="none" rtlCol="0">
            <a:spAutoFit/>
          </a:bodyPr>
          <a:lstStyle/>
          <a:p>
            <a:r>
              <a:rPr lang="en-US" sz="1350" dirty="0">
                <a:solidFill>
                  <a:srgbClr val="005BC4"/>
                </a:solidFill>
              </a:rPr>
              <a:t>SeaBASS Manager: Chris Proctor; Validation Lead: Inia Soto Ramos; Data Manger: Mike Maniscalco</a:t>
            </a:r>
          </a:p>
        </p:txBody>
      </p:sp>
    </p:spTree>
    <p:extLst>
      <p:ext uri="{BB962C8B-B14F-4D97-AF65-F5344CB8AC3E}">
        <p14:creationId xmlns:p14="http://schemas.microsoft.com/office/powerpoint/2010/main" val="1316648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149DE3-2C7E-4362-85B5-EEB2952BFD02}"/>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Outline</a:t>
            </a:r>
            <a:endParaRPr lang="en-US" sz="2800" b="1" dirty="0">
              <a:cs typeface="Calibri"/>
            </a:endParaRPr>
          </a:p>
        </p:txBody>
      </p:sp>
      <p:sp>
        <p:nvSpPr>
          <p:cNvPr id="14" name="CustomShape 3">
            <a:extLst>
              <a:ext uri="{FF2B5EF4-FFF2-40B4-BE49-F238E27FC236}">
                <a16:creationId xmlns:a16="http://schemas.microsoft.com/office/drawing/2014/main" id="{3BEB323B-AA78-4912-9114-522EDCBBFFFC}"/>
              </a:ext>
            </a:extLst>
          </p:cNvPr>
          <p:cNvSpPr/>
          <p:nvPr/>
        </p:nvSpPr>
        <p:spPr>
          <a:xfrm>
            <a:off x="258600" y="2908001"/>
            <a:ext cx="8626799" cy="2946182"/>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marL="800100" lvl="1" indent="-342900">
              <a:buFont typeface="Arial" panose="020B0604020202020204" pitchFamily="34" charset="0"/>
              <a:buChar char="•"/>
            </a:pPr>
            <a:r>
              <a:rPr lang="en-US" sz="2400" dirty="0">
                <a:solidFill>
                  <a:schemeClr val="dk1"/>
                </a:solidFill>
              </a:rPr>
              <a:t>Quick Overview of SeaBASS, Systems and Tools</a:t>
            </a:r>
          </a:p>
          <a:p>
            <a:pPr marL="800100" lvl="1" indent="-342900">
              <a:buFont typeface="Arial" panose="020B0604020202020204" pitchFamily="34" charset="0"/>
              <a:buChar char="•"/>
            </a:pPr>
            <a:r>
              <a:rPr lang="en-US" sz="2400" dirty="0">
                <a:solidFill>
                  <a:schemeClr val="dk1"/>
                </a:solidFill>
              </a:rPr>
              <a:t>Data Archival</a:t>
            </a:r>
          </a:p>
          <a:p>
            <a:pPr marL="800100" lvl="1" indent="-342900">
              <a:buFont typeface="Arial" panose="020B0604020202020204" pitchFamily="34" charset="0"/>
              <a:buChar char="•"/>
            </a:pPr>
            <a:r>
              <a:rPr lang="en-US" sz="2400" dirty="0">
                <a:solidFill>
                  <a:schemeClr val="dk1"/>
                </a:solidFill>
              </a:rPr>
              <a:t>Validation + Value Added Analyses</a:t>
            </a:r>
          </a:p>
          <a:p>
            <a:pPr marL="800100" lvl="1" indent="-342900">
              <a:buFont typeface="Arial" panose="020B0604020202020204" pitchFamily="34" charset="0"/>
              <a:buChar char="•"/>
            </a:pPr>
            <a:r>
              <a:rPr lang="en-US" sz="2400" dirty="0">
                <a:solidFill>
                  <a:schemeClr val="dk1"/>
                </a:solidFill>
              </a:rPr>
              <a:t>Software tools and other updates</a:t>
            </a:r>
          </a:p>
        </p:txBody>
      </p:sp>
      <p:sp>
        <p:nvSpPr>
          <p:cNvPr id="2" name="CustomShape 3">
            <a:extLst>
              <a:ext uri="{FF2B5EF4-FFF2-40B4-BE49-F238E27FC236}">
                <a16:creationId xmlns:a16="http://schemas.microsoft.com/office/drawing/2014/main" id="{96BED9AE-AB1B-3530-9B45-2E0C7D569D5B}"/>
              </a:ext>
            </a:extLst>
          </p:cNvPr>
          <p:cNvSpPr/>
          <p:nvPr/>
        </p:nvSpPr>
        <p:spPr>
          <a:xfrm>
            <a:off x="5287800" y="1021115"/>
            <a:ext cx="3856200" cy="4727902"/>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endParaRPr lang="en-US" sz="1600" dirty="0">
              <a:solidFill>
                <a:schemeClr val="dk1"/>
              </a:solidFill>
            </a:endParaRPr>
          </a:p>
        </p:txBody>
      </p:sp>
      <p:sp>
        <p:nvSpPr>
          <p:cNvPr id="10" name="TextBox 9">
            <a:extLst>
              <a:ext uri="{FF2B5EF4-FFF2-40B4-BE49-F238E27FC236}">
                <a16:creationId xmlns:a16="http://schemas.microsoft.com/office/drawing/2014/main" id="{6DD7F24E-210E-0351-CA6C-84BED36E9790}"/>
              </a:ext>
            </a:extLst>
          </p:cNvPr>
          <p:cNvSpPr txBox="1"/>
          <p:nvPr/>
        </p:nvSpPr>
        <p:spPr>
          <a:xfrm>
            <a:off x="688582" y="1108983"/>
            <a:ext cx="7915307" cy="1569660"/>
          </a:xfrm>
          <a:prstGeom prst="rect">
            <a:avLst/>
          </a:prstGeom>
          <a:noFill/>
        </p:spPr>
        <p:txBody>
          <a:bodyPr wrap="square">
            <a:spAutoFit/>
          </a:bodyPr>
          <a:lstStyle/>
          <a:p>
            <a:r>
              <a:rPr lang="en-US" sz="2400" dirty="0">
                <a:solidFill>
                  <a:schemeClr val="dk1"/>
                </a:solidFill>
              </a:rPr>
              <a:t>Goal: facilitate conversation and feedback</a:t>
            </a:r>
          </a:p>
          <a:p>
            <a:endParaRPr lang="en-US" sz="2400" dirty="0">
              <a:solidFill>
                <a:schemeClr val="dk1"/>
              </a:solidFill>
            </a:endParaRPr>
          </a:p>
          <a:p>
            <a:endParaRPr lang="en-US" sz="2400" dirty="0">
              <a:solidFill>
                <a:schemeClr val="dk1"/>
              </a:solidFill>
            </a:endParaRPr>
          </a:p>
          <a:p>
            <a:r>
              <a:rPr lang="en-US" sz="2400" dirty="0">
                <a:solidFill>
                  <a:schemeClr val="dk1"/>
                </a:solidFill>
              </a:rPr>
              <a:t>Topics: Brief updates and plans:</a:t>
            </a:r>
          </a:p>
        </p:txBody>
      </p:sp>
    </p:spTree>
    <p:extLst>
      <p:ext uri="{BB962C8B-B14F-4D97-AF65-F5344CB8AC3E}">
        <p14:creationId xmlns:p14="http://schemas.microsoft.com/office/powerpoint/2010/main" val="380183057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Laptop computer covered in sticky notes">
            <a:extLst>
              <a:ext uri="{FF2B5EF4-FFF2-40B4-BE49-F238E27FC236}">
                <a16:creationId xmlns:a16="http://schemas.microsoft.com/office/drawing/2014/main" id="{1EF0A2CF-3B08-77E5-2465-D889ACECB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022" y="5360196"/>
            <a:ext cx="2026726" cy="1352347"/>
          </a:xfrm>
          <a:prstGeom prst="rect">
            <a:avLst/>
          </a:prstGeom>
        </p:spPr>
      </p:pic>
      <p:sp>
        <p:nvSpPr>
          <p:cNvPr id="4" name="TextBox 3">
            <a:extLst>
              <a:ext uri="{FF2B5EF4-FFF2-40B4-BE49-F238E27FC236}">
                <a16:creationId xmlns:a16="http://schemas.microsoft.com/office/drawing/2014/main" id="{0A3F57CC-FEA1-85A6-B0CA-82A2801DA677}"/>
              </a:ext>
            </a:extLst>
          </p:cNvPr>
          <p:cNvSpPr txBox="1"/>
          <p:nvPr/>
        </p:nvSpPr>
        <p:spPr>
          <a:xfrm>
            <a:off x="293915" y="301926"/>
            <a:ext cx="8556170"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SeaBASS Systems &amp; Web Tools Include:</a:t>
            </a:r>
            <a:endParaRPr lang="en-US" sz="2800" b="1" dirty="0">
              <a:cs typeface="Calibri"/>
            </a:endParaRPr>
          </a:p>
        </p:txBody>
      </p:sp>
      <p:grpSp>
        <p:nvGrpSpPr>
          <p:cNvPr id="7" name="Group 6">
            <a:extLst>
              <a:ext uri="{FF2B5EF4-FFF2-40B4-BE49-F238E27FC236}">
                <a16:creationId xmlns:a16="http://schemas.microsoft.com/office/drawing/2014/main" id="{23502B4B-D3B0-1671-C2D4-2D1B2B8F7B56}"/>
              </a:ext>
            </a:extLst>
          </p:cNvPr>
          <p:cNvGrpSpPr/>
          <p:nvPr/>
        </p:nvGrpSpPr>
        <p:grpSpPr>
          <a:xfrm>
            <a:off x="240089" y="3429000"/>
            <a:ext cx="2520443" cy="2011868"/>
            <a:chOff x="446315" y="3689204"/>
            <a:chExt cx="2520443" cy="2011868"/>
          </a:xfrm>
        </p:grpSpPr>
        <p:pic>
          <p:nvPicPr>
            <p:cNvPr id="9" name="Graphic 8" descr="Computer outline">
              <a:extLst>
                <a:ext uri="{FF2B5EF4-FFF2-40B4-BE49-F238E27FC236}">
                  <a16:creationId xmlns:a16="http://schemas.microsoft.com/office/drawing/2014/main" id="{95739A9E-5C4F-7CDB-EB90-EC6AF9D3115E}"/>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5641"/>
            <a:stretch/>
          </p:blipFill>
          <p:spPr>
            <a:xfrm flipH="1">
              <a:off x="730248" y="4290127"/>
              <a:ext cx="481168" cy="1400428"/>
            </a:xfrm>
            <a:prstGeom prst="rect">
              <a:avLst/>
            </a:prstGeom>
          </p:spPr>
        </p:pic>
        <p:sp>
          <p:nvSpPr>
            <p:cNvPr id="10" name="Freeform 9">
              <a:extLst>
                <a:ext uri="{FF2B5EF4-FFF2-40B4-BE49-F238E27FC236}">
                  <a16:creationId xmlns:a16="http://schemas.microsoft.com/office/drawing/2014/main" id="{92023300-2319-FCAA-6C01-9A1528326F9C}"/>
                </a:ext>
              </a:extLst>
            </p:cNvPr>
            <p:cNvSpPr/>
            <p:nvPr/>
          </p:nvSpPr>
          <p:spPr>
            <a:xfrm flipH="1">
              <a:off x="498543" y="3847399"/>
              <a:ext cx="587067" cy="724100"/>
            </a:xfrm>
            <a:custGeom>
              <a:avLst/>
              <a:gdLst>
                <a:gd name="connsiteX0" fmla="*/ 527917 w 587067"/>
                <a:gd name="connsiteY0" fmla="*/ 457200 h 724100"/>
                <a:gd name="connsiteX1" fmla="*/ 528012 w 587067"/>
                <a:gd name="connsiteY1" fmla="*/ 457200 h 724100"/>
                <a:gd name="connsiteX2" fmla="*/ 528012 w 587067"/>
                <a:gd name="connsiteY2" fmla="*/ 103422 h 724100"/>
                <a:gd name="connsiteX3" fmla="*/ 555407 w 587067"/>
                <a:gd name="connsiteY3" fmla="*/ 57150 h 724100"/>
                <a:gd name="connsiteX4" fmla="*/ 509135 w 587067"/>
                <a:gd name="connsiteY4" fmla="*/ 29755 h 724100"/>
                <a:gd name="connsiteX5" fmla="*/ 481740 w 587067"/>
                <a:gd name="connsiteY5" fmla="*/ 57150 h 724100"/>
                <a:gd name="connsiteX6" fmla="*/ 127962 w 587067"/>
                <a:gd name="connsiteY6" fmla="*/ 57150 h 724100"/>
                <a:gd name="connsiteX7" fmla="*/ 70812 w 587067"/>
                <a:gd name="connsiteY7" fmla="*/ 0 h 724100"/>
                <a:gd name="connsiteX8" fmla="*/ 55372 w 587067"/>
                <a:gd name="connsiteY8" fmla="*/ 333375 h 724100"/>
                <a:gd name="connsiteX9" fmla="*/ 123695 w 587067"/>
                <a:gd name="connsiteY9" fmla="*/ 435874 h 724100"/>
                <a:gd name="connsiteX10" fmla="*/ 1775 w 587067"/>
                <a:gd name="connsiteY10" fmla="*/ 697030 h 724100"/>
                <a:gd name="connsiteX11" fmla="*/ 11034 w 587067"/>
                <a:gd name="connsiteY11" fmla="*/ 722329 h 724100"/>
                <a:gd name="connsiteX12" fmla="*/ 19091 w 587067"/>
                <a:gd name="connsiteY12" fmla="*/ 724100 h 724100"/>
                <a:gd name="connsiteX13" fmla="*/ 255883 w 587067"/>
                <a:gd name="connsiteY13" fmla="*/ 724100 h 724100"/>
                <a:gd name="connsiteX14" fmla="*/ 274930 w 587067"/>
                <a:gd name="connsiteY14" fmla="*/ 705047 h 724100"/>
                <a:gd name="connsiteX15" fmla="*/ 273142 w 587067"/>
                <a:gd name="connsiteY15" fmla="*/ 696992 h 724100"/>
                <a:gd name="connsiteX16" fmla="*/ 171996 w 587067"/>
                <a:gd name="connsiteY16" fmla="*/ 480260 h 724100"/>
                <a:gd name="connsiteX17" fmla="*/ 259255 w 587067"/>
                <a:gd name="connsiteY17" fmla="*/ 532838 h 724100"/>
                <a:gd name="connsiteX18" fmla="*/ 405140 w 587067"/>
                <a:gd name="connsiteY18" fmla="*/ 562175 h 724100"/>
                <a:gd name="connsiteX19" fmla="*/ 410083 w 587067"/>
                <a:gd name="connsiteY19" fmla="*/ 562175 h 724100"/>
                <a:gd name="connsiteX20" fmla="*/ 587067 w 587067"/>
                <a:gd name="connsiteY20" fmla="*/ 516407 h 724100"/>
                <a:gd name="connsiteX21" fmla="*/ 334655 w 587067"/>
                <a:gd name="connsiteY21" fmla="*/ 263938 h 724100"/>
                <a:gd name="connsiteX22" fmla="*/ 499256 w 587067"/>
                <a:gd name="connsiteY22" fmla="*/ 99384 h 724100"/>
                <a:gd name="connsiteX23" fmla="*/ 508962 w 587067"/>
                <a:gd name="connsiteY23" fmla="*/ 103422 h 724100"/>
                <a:gd name="connsiteX24" fmla="*/ 508962 w 587067"/>
                <a:gd name="connsiteY24" fmla="*/ 438245 h 724100"/>
                <a:gd name="connsiteX25" fmla="*/ 518487 w 587067"/>
                <a:gd name="connsiteY25" fmla="*/ 47625 h 724100"/>
                <a:gd name="connsiteX26" fmla="*/ 537537 w 587067"/>
                <a:gd name="connsiteY26" fmla="*/ 66675 h 724100"/>
                <a:gd name="connsiteX27" fmla="*/ 518487 w 587067"/>
                <a:gd name="connsiteY27" fmla="*/ 85725 h 724100"/>
                <a:gd name="connsiteX28" fmla="*/ 499437 w 587067"/>
                <a:gd name="connsiteY28" fmla="*/ 66675 h 724100"/>
                <a:gd name="connsiteX29" fmla="*/ 518487 w 587067"/>
                <a:gd name="connsiteY29" fmla="*/ 47625 h 724100"/>
                <a:gd name="connsiteX30" fmla="*/ 481740 w 587067"/>
                <a:gd name="connsiteY30" fmla="*/ 76200 h 724100"/>
                <a:gd name="connsiteX31" fmla="*/ 485788 w 587067"/>
                <a:gd name="connsiteY31" fmla="*/ 85925 h 724100"/>
                <a:gd name="connsiteX32" fmla="*/ 321224 w 587067"/>
                <a:gd name="connsiteY32" fmla="*/ 250469 h 724100"/>
                <a:gd name="connsiteX33" fmla="*/ 147012 w 587067"/>
                <a:gd name="connsiteY33" fmla="*/ 76200 h 724100"/>
                <a:gd name="connsiteX34" fmla="*/ 183607 w 587067"/>
                <a:gd name="connsiteY34" fmla="*/ 550202 h 724100"/>
                <a:gd name="connsiteX35" fmla="*/ 137487 w 587067"/>
                <a:gd name="connsiteY35" fmla="*/ 596332 h 724100"/>
                <a:gd name="connsiteX36" fmla="*/ 91358 w 587067"/>
                <a:gd name="connsiteY36" fmla="*/ 550202 h 724100"/>
                <a:gd name="connsiteX37" fmla="*/ 137401 w 587067"/>
                <a:gd name="connsiteY37" fmla="*/ 451533 h 724100"/>
                <a:gd name="connsiteX38" fmla="*/ 137529 w 587067"/>
                <a:gd name="connsiteY38" fmla="*/ 451489 h 724100"/>
                <a:gd name="connsiteX39" fmla="*/ 137573 w 587067"/>
                <a:gd name="connsiteY39" fmla="*/ 451533 h 724100"/>
                <a:gd name="connsiteX40" fmla="*/ 82785 w 587067"/>
                <a:gd name="connsiteY40" fmla="*/ 568566 h 724100"/>
                <a:gd name="connsiteX41" fmla="*/ 124019 w 587067"/>
                <a:gd name="connsiteY41" fmla="*/ 609800 h 724100"/>
                <a:gd name="connsiteX42" fmla="*/ 28769 w 587067"/>
                <a:gd name="connsiteY42" fmla="*/ 705050 h 724100"/>
                <a:gd name="connsiteX43" fmla="*/ 19244 w 587067"/>
                <a:gd name="connsiteY43" fmla="*/ 705050 h 724100"/>
                <a:gd name="connsiteX44" fmla="*/ 19153 w 587067"/>
                <a:gd name="connsiteY44" fmla="*/ 704969 h 724100"/>
                <a:gd name="connsiteX45" fmla="*/ 19168 w 587067"/>
                <a:gd name="connsiteY45" fmla="*/ 704917 h 724100"/>
                <a:gd name="connsiteX46" fmla="*/ 137487 w 587067"/>
                <a:gd name="connsiteY46" fmla="*/ 623268 h 724100"/>
                <a:gd name="connsiteX47" fmla="*/ 219107 w 587067"/>
                <a:gd name="connsiteY47" fmla="*/ 704888 h 724100"/>
                <a:gd name="connsiteX48" fmla="*/ 219106 w 587067"/>
                <a:gd name="connsiteY48" fmla="*/ 705022 h 724100"/>
                <a:gd name="connsiteX49" fmla="*/ 219040 w 587067"/>
                <a:gd name="connsiteY49" fmla="*/ 705050 h 724100"/>
                <a:gd name="connsiteX50" fmla="*/ 55934 w 587067"/>
                <a:gd name="connsiteY50" fmla="*/ 705050 h 724100"/>
                <a:gd name="connsiteX51" fmla="*/ 55840 w 587067"/>
                <a:gd name="connsiteY51" fmla="*/ 704954 h 724100"/>
                <a:gd name="connsiteX52" fmla="*/ 55867 w 587067"/>
                <a:gd name="connsiteY52" fmla="*/ 704888 h 724100"/>
                <a:gd name="connsiteX53" fmla="*/ 246206 w 587067"/>
                <a:gd name="connsiteY53" fmla="*/ 705050 h 724100"/>
                <a:gd name="connsiteX54" fmla="*/ 150956 w 587067"/>
                <a:gd name="connsiteY54" fmla="*/ 609800 h 724100"/>
                <a:gd name="connsiteX55" fmla="*/ 192189 w 587067"/>
                <a:gd name="connsiteY55" fmla="*/ 568566 h 724100"/>
                <a:gd name="connsiteX56" fmla="*/ 255816 w 587067"/>
                <a:gd name="connsiteY56" fmla="*/ 704917 h 724100"/>
                <a:gd name="connsiteX57" fmla="*/ 255792 w 587067"/>
                <a:gd name="connsiteY57" fmla="*/ 705036 h 724100"/>
                <a:gd name="connsiteX58" fmla="*/ 255740 w 587067"/>
                <a:gd name="connsiteY58" fmla="*/ 705050 h 724100"/>
                <a:gd name="connsiteX59" fmla="*/ 405140 w 587067"/>
                <a:gd name="connsiteY59" fmla="*/ 543125 h 724100"/>
                <a:gd name="connsiteX60" fmla="*/ 266532 w 587067"/>
                <a:gd name="connsiteY60" fmla="*/ 515283 h 724100"/>
                <a:gd name="connsiteX61" fmla="*/ 170120 w 587067"/>
                <a:gd name="connsiteY61" fmla="*/ 453885 h 724100"/>
                <a:gd name="connsiteX62" fmla="*/ 163748 w 587067"/>
                <a:gd name="connsiteY62" fmla="*/ 448266 h 724100"/>
                <a:gd name="connsiteX63" fmla="*/ 72860 w 587067"/>
                <a:gd name="connsiteY63" fmla="*/ 325765 h 724100"/>
                <a:gd name="connsiteX64" fmla="*/ 75937 w 587067"/>
                <a:gd name="connsiteY64" fmla="*/ 32061 h 724100"/>
                <a:gd name="connsiteX65" fmla="*/ 554758 w 587067"/>
                <a:gd name="connsiteY65" fmla="*/ 510997 h 724100"/>
                <a:gd name="connsiteX66" fmla="*/ 410112 w 587067"/>
                <a:gd name="connsiteY66" fmla="*/ 543125 h 724100"/>
                <a:gd name="connsiteX67" fmla="*/ 405140 w 587067"/>
                <a:gd name="connsiteY67" fmla="*/ 543125 h 7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87067" h="724100">
                  <a:moveTo>
                    <a:pt x="527917" y="457200"/>
                  </a:moveTo>
                  <a:lnTo>
                    <a:pt x="528012" y="457200"/>
                  </a:lnTo>
                  <a:lnTo>
                    <a:pt x="528012" y="103422"/>
                  </a:lnTo>
                  <a:cubicBezTo>
                    <a:pt x="548355" y="98209"/>
                    <a:pt x="560620" y="77493"/>
                    <a:pt x="555407" y="57150"/>
                  </a:cubicBezTo>
                  <a:cubicBezTo>
                    <a:pt x="550194" y="36807"/>
                    <a:pt x="529477" y="24542"/>
                    <a:pt x="509135" y="29755"/>
                  </a:cubicBezTo>
                  <a:cubicBezTo>
                    <a:pt x="495687" y="33201"/>
                    <a:pt x="485186" y="43703"/>
                    <a:pt x="481740" y="57150"/>
                  </a:cubicBezTo>
                  <a:lnTo>
                    <a:pt x="127962" y="57150"/>
                  </a:lnTo>
                  <a:lnTo>
                    <a:pt x="70812" y="0"/>
                  </a:lnTo>
                  <a:cubicBezTo>
                    <a:pt x="14531" y="102799"/>
                    <a:pt x="8834" y="225815"/>
                    <a:pt x="55372" y="333375"/>
                  </a:cubicBezTo>
                  <a:cubicBezTo>
                    <a:pt x="72053" y="371232"/>
                    <a:pt x="95170" y="405912"/>
                    <a:pt x="123695" y="435874"/>
                  </a:cubicBezTo>
                  <a:lnTo>
                    <a:pt x="1775" y="697030"/>
                  </a:lnTo>
                  <a:cubicBezTo>
                    <a:pt x="-2654" y="706573"/>
                    <a:pt x="1491" y="717900"/>
                    <a:pt x="11034" y="722329"/>
                  </a:cubicBezTo>
                  <a:cubicBezTo>
                    <a:pt x="13558" y="723501"/>
                    <a:pt x="16308" y="724106"/>
                    <a:pt x="19091" y="724100"/>
                  </a:cubicBezTo>
                  <a:lnTo>
                    <a:pt x="255883" y="724100"/>
                  </a:lnTo>
                  <a:cubicBezTo>
                    <a:pt x="266404" y="724099"/>
                    <a:pt x="274932" y="715569"/>
                    <a:pt x="274930" y="705047"/>
                  </a:cubicBezTo>
                  <a:cubicBezTo>
                    <a:pt x="274930" y="702264"/>
                    <a:pt x="274320" y="699514"/>
                    <a:pt x="273142" y="696992"/>
                  </a:cubicBezTo>
                  <a:lnTo>
                    <a:pt x="171996" y="480260"/>
                  </a:lnTo>
                  <a:cubicBezTo>
                    <a:pt x="198440" y="501839"/>
                    <a:pt x="227820" y="519542"/>
                    <a:pt x="259255" y="532838"/>
                  </a:cubicBezTo>
                  <a:cubicBezTo>
                    <a:pt x="305471" y="552148"/>
                    <a:pt x="355052" y="562119"/>
                    <a:pt x="405140" y="562175"/>
                  </a:cubicBezTo>
                  <a:cubicBezTo>
                    <a:pt x="406788" y="562175"/>
                    <a:pt x="408435" y="562175"/>
                    <a:pt x="410083" y="562175"/>
                  </a:cubicBezTo>
                  <a:cubicBezTo>
                    <a:pt x="471921" y="561537"/>
                    <a:pt x="532672" y="545827"/>
                    <a:pt x="587067" y="516407"/>
                  </a:cubicBezTo>
                  <a:close/>
                  <a:moveTo>
                    <a:pt x="334655" y="263938"/>
                  </a:moveTo>
                  <a:lnTo>
                    <a:pt x="499256" y="99384"/>
                  </a:lnTo>
                  <a:cubicBezTo>
                    <a:pt x="502286" y="101178"/>
                    <a:pt x="505554" y="102538"/>
                    <a:pt x="508962" y="103422"/>
                  </a:cubicBezTo>
                  <a:lnTo>
                    <a:pt x="508962" y="438245"/>
                  </a:lnTo>
                  <a:close/>
                  <a:moveTo>
                    <a:pt x="518487" y="47625"/>
                  </a:moveTo>
                  <a:cubicBezTo>
                    <a:pt x="529009" y="47625"/>
                    <a:pt x="537537" y="56154"/>
                    <a:pt x="537537" y="66675"/>
                  </a:cubicBezTo>
                  <a:cubicBezTo>
                    <a:pt x="537537" y="77196"/>
                    <a:pt x="529009" y="85725"/>
                    <a:pt x="518487" y="85725"/>
                  </a:cubicBezTo>
                  <a:cubicBezTo>
                    <a:pt x="507966" y="85725"/>
                    <a:pt x="499437" y="77196"/>
                    <a:pt x="499437" y="66675"/>
                  </a:cubicBezTo>
                  <a:cubicBezTo>
                    <a:pt x="499437" y="56154"/>
                    <a:pt x="507966" y="47625"/>
                    <a:pt x="518487" y="47625"/>
                  </a:cubicBezTo>
                  <a:close/>
                  <a:moveTo>
                    <a:pt x="481740" y="76200"/>
                  </a:moveTo>
                  <a:cubicBezTo>
                    <a:pt x="482623" y="79617"/>
                    <a:pt x="483986" y="82891"/>
                    <a:pt x="485788" y="85925"/>
                  </a:cubicBezTo>
                  <a:lnTo>
                    <a:pt x="321224" y="250469"/>
                  </a:lnTo>
                  <a:lnTo>
                    <a:pt x="147012" y="76200"/>
                  </a:lnTo>
                  <a:close/>
                  <a:moveTo>
                    <a:pt x="183607" y="550202"/>
                  </a:moveTo>
                  <a:lnTo>
                    <a:pt x="137487" y="596332"/>
                  </a:lnTo>
                  <a:lnTo>
                    <a:pt x="91358" y="550202"/>
                  </a:lnTo>
                  <a:lnTo>
                    <a:pt x="137401" y="451533"/>
                  </a:lnTo>
                  <a:cubicBezTo>
                    <a:pt x="137424" y="451485"/>
                    <a:pt x="137481" y="451465"/>
                    <a:pt x="137529" y="451489"/>
                  </a:cubicBezTo>
                  <a:cubicBezTo>
                    <a:pt x="137548" y="451497"/>
                    <a:pt x="137563" y="451514"/>
                    <a:pt x="137573" y="451533"/>
                  </a:cubicBezTo>
                  <a:close/>
                  <a:moveTo>
                    <a:pt x="82785" y="568566"/>
                  </a:moveTo>
                  <a:lnTo>
                    <a:pt x="124019" y="609800"/>
                  </a:lnTo>
                  <a:lnTo>
                    <a:pt x="28769" y="705050"/>
                  </a:lnTo>
                  <a:lnTo>
                    <a:pt x="19244" y="705050"/>
                  </a:lnTo>
                  <a:cubicBezTo>
                    <a:pt x="19196" y="705053"/>
                    <a:pt x="19156" y="705017"/>
                    <a:pt x="19153" y="704969"/>
                  </a:cubicBezTo>
                  <a:cubicBezTo>
                    <a:pt x="19152" y="704951"/>
                    <a:pt x="19157" y="704932"/>
                    <a:pt x="19168" y="704917"/>
                  </a:cubicBezTo>
                  <a:close/>
                  <a:moveTo>
                    <a:pt x="137487" y="623268"/>
                  </a:moveTo>
                  <a:lnTo>
                    <a:pt x="219107" y="704888"/>
                  </a:lnTo>
                  <a:cubicBezTo>
                    <a:pt x="219144" y="704925"/>
                    <a:pt x="219143" y="704986"/>
                    <a:pt x="219106" y="705022"/>
                  </a:cubicBezTo>
                  <a:cubicBezTo>
                    <a:pt x="219088" y="705040"/>
                    <a:pt x="219065" y="705050"/>
                    <a:pt x="219040" y="705050"/>
                  </a:cubicBezTo>
                  <a:lnTo>
                    <a:pt x="55934" y="705050"/>
                  </a:lnTo>
                  <a:cubicBezTo>
                    <a:pt x="55882" y="705049"/>
                    <a:pt x="55840" y="705006"/>
                    <a:pt x="55840" y="704954"/>
                  </a:cubicBezTo>
                  <a:cubicBezTo>
                    <a:pt x="55841" y="704929"/>
                    <a:pt x="55850" y="704905"/>
                    <a:pt x="55867" y="704888"/>
                  </a:cubicBezTo>
                  <a:close/>
                  <a:moveTo>
                    <a:pt x="246206" y="705050"/>
                  </a:moveTo>
                  <a:lnTo>
                    <a:pt x="150956" y="609800"/>
                  </a:lnTo>
                  <a:lnTo>
                    <a:pt x="192189" y="568566"/>
                  </a:lnTo>
                  <a:lnTo>
                    <a:pt x="255816" y="704917"/>
                  </a:lnTo>
                  <a:cubicBezTo>
                    <a:pt x="255843" y="704956"/>
                    <a:pt x="255832" y="705009"/>
                    <a:pt x="255792" y="705036"/>
                  </a:cubicBezTo>
                  <a:cubicBezTo>
                    <a:pt x="255777" y="705046"/>
                    <a:pt x="255759" y="705051"/>
                    <a:pt x="255740" y="705050"/>
                  </a:cubicBezTo>
                  <a:close/>
                  <a:moveTo>
                    <a:pt x="405140" y="543125"/>
                  </a:moveTo>
                  <a:cubicBezTo>
                    <a:pt x="357550" y="543110"/>
                    <a:pt x="310436" y="533646"/>
                    <a:pt x="266532" y="515283"/>
                  </a:cubicBezTo>
                  <a:cubicBezTo>
                    <a:pt x="231235" y="500263"/>
                    <a:pt x="198660" y="479517"/>
                    <a:pt x="170120" y="453885"/>
                  </a:cubicBezTo>
                  <a:lnTo>
                    <a:pt x="163748" y="448266"/>
                  </a:lnTo>
                  <a:cubicBezTo>
                    <a:pt x="124773" y="414649"/>
                    <a:pt x="93733" y="372812"/>
                    <a:pt x="72860" y="325765"/>
                  </a:cubicBezTo>
                  <a:cubicBezTo>
                    <a:pt x="32266" y="231841"/>
                    <a:pt x="33385" y="125114"/>
                    <a:pt x="75937" y="32061"/>
                  </a:cubicBezTo>
                  <a:lnTo>
                    <a:pt x="554758" y="510997"/>
                  </a:lnTo>
                  <a:cubicBezTo>
                    <a:pt x="509375" y="531866"/>
                    <a:pt x="460063" y="542818"/>
                    <a:pt x="410112" y="543125"/>
                  </a:cubicBezTo>
                  <a:cubicBezTo>
                    <a:pt x="408559" y="543125"/>
                    <a:pt x="407045" y="543125"/>
                    <a:pt x="405140" y="543125"/>
                  </a:cubicBezTo>
                  <a:close/>
                </a:path>
              </a:pathLst>
            </a:custGeom>
            <a:solidFill>
              <a:srgbClr val="000000"/>
            </a:solidFill>
            <a:ln w="9525" cap="flat">
              <a:noFill/>
              <a:prstDash val="solid"/>
              <a:miter/>
            </a:ln>
          </p:spPr>
          <p:txBody>
            <a:bodyPr rtlCol="0" anchor="ctr"/>
            <a:lstStyle/>
            <a:p>
              <a:endParaRPr lang="en-US"/>
            </a:p>
          </p:txBody>
        </p:sp>
        <p:pic>
          <p:nvPicPr>
            <p:cNvPr id="13" name="Graphic 12" descr="Internet with solid fill">
              <a:extLst>
                <a:ext uri="{FF2B5EF4-FFF2-40B4-BE49-F238E27FC236}">
                  <a16:creationId xmlns:a16="http://schemas.microsoft.com/office/drawing/2014/main" id="{BA05905B-107A-F5F5-5D09-07EA5769670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07665" y="4638517"/>
              <a:ext cx="914400" cy="914400"/>
            </a:xfrm>
            <a:prstGeom prst="rect">
              <a:avLst/>
            </a:prstGeom>
          </p:spPr>
        </p:pic>
        <p:pic>
          <p:nvPicPr>
            <p:cNvPr id="14" name="Graphic 13" descr="Computer outline">
              <a:extLst>
                <a:ext uri="{FF2B5EF4-FFF2-40B4-BE49-F238E27FC236}">
                  <a16:creationId xmlns:a16="http://schemas.microsoft.com/office/drawing/2014/main" id="{C0E99754-305E-41BB-5F03-A2DA844F7F48}"/>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5641"/>
            <a:stretch/>
          </p:blipFill>
          <p:spPr>
            <a:xfrm flipH="1">
              <a:off x="1131046" y="4300644"/>
              <a:ext cx="481168" cy="1400428"/>
            </a:xfrm>
            <a:prstGeom prst="rect">
              <a:avLst/>
            </a:prstGeom>
          </p:spPr>
        </p:pic>
        <p:pic>
          <p:nvPicPr>
            <p:cNvPr id="15" name="Graphic 14" descr="Computer outline">
              <a:extLst>
                <a:ext uri="{FF2B5EF4-FFF2-40B4-BE49-F238E27FC236}">
                  <a16:creationId xmlns:a16="http://schemas.microsoft.com/office/drawing/2014/main" id="{F0FE1B20-10D6-088E-DE53-F0F4581C8A8F}"/>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65641"/>
            <a:stretch/>
          </p:blipFill>
          <p:spPr>
            <a:xfrm flipH="1">
              <a:off x="1527959" y="4300644"/>
              <a:ext cx="481168" cy="1400428"/>
            </a:xfrm>
            <a:prstGeom prst="rect">
              <a:avLst/>
            </a:prstGeom>
          </p:spPr>
        </p:pic>
        <p:sp>
          <p:nvSpPr>
            <p:cNvPr id="16" name="Rounded Rectangle 15">
              <a:extLst>
                <a:ext uri="{FF2B5EF4-FFF2-40B4-BE49-F238E27FC236}">
                  <a16:creationId xmlns:a16="http://schemas.microsoft.com/office/drawing/2014/main" id="{50822D06-2913-8AF8-5F60-203B81FC2B0B}"/>
                </a:ext>
              </a:extLst>
            </p:cNvPr>
            <p:cNvSpPr/>
            <p:nvPr/>
          </p:nvSpPr>
          <p:spPr>
            <a:xfrm>
              <a:off x="446315" y="3689204"/>
              <a:ext cx="2520443" cy="17961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Content Placeholder 2">
            <a:extLst>
              <a:ext uri="{FF2B5EF4-FFF2-40B4-BE49-F238E27FC236}">
                <a16:creationId xmlns:a16="http://schemas.microsoft.com/office/drawing/2014/main" id="{DA2F87F9-0B7A-56B3-E475-DB18E33F2FDA}"/>
              </a:ext>
            </a:extLst>
          </p:cNvPr>
          <p:cNvSpPr txBox="1">
            <a:spLocks/>
          </p:cNvSpPr>
          <p:nvPr/>
        </p:nvSpPr>
        <p:spPr>
          <a:xfrm>
            <a:off x="236764" y="1199321"/>
            <a:ext cx="8613321" cy="5575189"/>
          </a:xfrm>
          <a:prstGeom prst="rect">
            <a:avLst/>
          </a:prstGeom>
        </p:spPr>
        <p:txBody>
          <a:bodyPr vert="horz" lIns="68580" tIns="34290" rIns="68580" bIns="3429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cs typeface="Calibri" panose="020F0502020204030204"/>
              </a:rPr>
              <a:t>Data Systems</a:t>
            </a:r>
          </a:p>
          <a:p>
            <a:pPr marL="128588" indent="-128588"/>
            <a:r>
              <a:rPr lang="en-US" sz="1200" dirty="0">
                <a:ea typeface="+mn-lt"/>
                <a:cs typeface="+mn-lt"/>
              </a:rPr>
              <a:t>Data Archive (over 130,000 files plus supporting documentation; over 350 Experiment DOIs)</a:t>
            </a:r>
            <a:endParaRPr lang="en-US" sz="1200" dirty="0">
              <a:cs typeface="Calibri" panose="020F0502020204030204"/>
            </a:endParaRPr>
          </a:p>
          <a:p>
            <a:pPr marL="128588" indent="-128588"/>
            <a:r>
              <a:rPr lang="en-US" sz="1200" dirty="0">
                <a:cs typeface="Calibri" panose="020F0502020204030204"/>
              </a:rPr>
              <a:t>Relational database: metadata catalogue, facilitates web-services, tools, validation, etc.</a:t>
            </a:r>
          </a:p>
          <a:p>
            <a:pPr marL="128588" indent="-128588"/>
            <a:r>
              <a:rPr lang="en-US" sz="1200" dirty="0">
                <a:cs typeface="Calibri" panose="020F0502020204030204"/>
              </a:rPr>
              <a:t>ODPS-integrated validation system for satellite data match-ups</a:t>
            </a:r>
          </a:p>
          <a:p>
            <a:pPr marL="128588" indent="-128588"/>
            <a:r>
              <a:rPr lang="en-US" sz="1200" dirty="0">
                <a:ea typeface="+mn-lt"/>
                <a:cs typeface="+mn-lt"/>
              </a:rPr>
              <a:t>SFTP user submission system (~200 submitter accounts)</a:t>
            </a:r>
          </a:p>
          <a:p>
            <a:pPr marL="128588" indent="-128588"/>
            <a:r>
              <a:rPr lang="en-US" sz="1200" dirty="0">
                <a:ea typeface="+mn-lt"/>
                <a:cs typeface="+mn-lt"/>
              </a:rPr>
              <a:t>DOI Experiment landing pages (~400)</a:t>
            </a:r>
          </a:p>
          <a:p>
            <a:pPr marL="128588" indent="-128588"/>
            <a:r>
              <a:rPr lang="en-US" sz="1200" dirty="0">
                <a:ea typeface="+mn-lt"/>
                <a:cs typeface="+mn-lt"/>
              </a:rPr>
              <a:t>Project management tracking for dataset QA/QC + submission feedback loops</a:t>
            </a:r>
          </a:p>
          <a:p>
            <a:pPr marL="128588" indent="-128588"/>
            <a:endParaRPr lang="en-US" sz="1200" dirty="0">
              <a:cs typeface="Calibri" panose="020F0502020204030204"/>
            </a:endParaRPr>
          </a:p>
        </p:txBody>
      </p:sp>
      <p:pic>
        <p:nvPicPr>
          <p:cNvPr id="2" name="Picture 1" descr="Graphical user interface, text, application, email&#10;&#10;Description automatically generated">
            <a:extLst>
              <a:ext uri="{FF2B5EF4-FFF2-40B4-BE49-F238E27FC236}">
                <a16:creationId xmlns:a16="http://schemas.microsoft.com/office/drawing/2014/main" id="{6B620FC2-CF4A-5C89-D0CD-526C1335AF52}"/>
              </a:ext>
            </a:extLst>
          </p:cNvPr>
          <p:cNvPicPr>
            <a:picLocks noChangeAspect="1"/>
          </p:cNvPicPr>
          <p:nvPr/>
        </p:nvPicPr>
        <p:blipFill rotWithShape="1">
          <a:blip r:embed="rId8">
            <a:extLst>
              <a:ext uri="{28A0092B-C50C-407E-A947-70E740481C1C}">
                <a14:useLocalDpi xmlns:a14="http://schemas.microsoft.com/office/drawing/2010/main" val="0"/>
              </a:ext>
            </a:extLst>
          </a:blip>
          <a:srcRect r="236" b="4851"/>
          <a:stretch/>
        </p:blipFill>
        <p:spPr>
          <a:xfrm>
            <a:off x="2872990" y="3429000"/>
            <a:ext cx="3604178" cy="6525340"/>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AA96AF57-16F6-2541-835C-98126C55A2E6}"/>
              </a:ext>
            </a:extLst>
          </p:cNvPr>
          <p:cNvPicPr>
            <a:picLocks noChangeAspect="1"/>
          </p:cNvPicPr>
          <p:nvPr/>
        </p:nvPicPr>
        <p:blipFill>
          <a:blip r:embed="rId9"/>
          <a:stretch>
            <a:fillRect/>
          </a:stretch>
        </p:blipFill>
        <p:spPr>
          <a:xfrm>
            <a:off x="6537398" y="3202058"/>
            <a:ext cx="5310187" cy="6137739"/>
          </a:xfrm>
          <a:prstGeom prst="rect">
            <a:avLst/>
          </a:prstGeom>
          <a:effectLst>
            <a:outerShdw blurRad="63500" sx="102000" sy="102000" algn="ctr" rotWithShape="0">
              <a:schemeClr val="accent1">
                <a:alpha val="40000"/>
              </a:schemeClr>
            </a:outerShdw>
          </a:effectLst>
        </p:spPr>
      </p:pic>
    </p:spTree>
    <p:extLst>
      <p:ext uri="{BB962C8B-B14F-4D97-AF65-F5344CB8AC3E}">
        <p14:creationId xmlns:p14="http://schemas.microsoft.com/office/powerpoint/2010/main" val="21691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3F57CC-FEA1-85A6-B0CA-82A2801DA677}"/>
              </a:ext>
            </a:extLst>
          </p:cNvPr>
          <p:cNvSpPr txBox="1"/>
          <p:nvPr/>
        </p:nvSpPr>
        <p:spPr>
          <a:xfrm>
            <a:off x="293915" y="301926"/>
            <a:ext cx="8556170"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SeaBASS Systems &amp; Web Tools Include:</a:t>
            </a:r>
            <a:endParaRPr lang="en-US" sz="2800" b="1" dirty="0">
              <a:cs typeface="Calibri"/>
            </a:endParaRPr>
          </a:p>
        </p:txBody>
      </p:sp>
      <p:sp>
        <p:nvSpPr>
          <p:cNvPr id="19" name="Content Placeholder 2">
            <a:extLst>
              <a:ext uri="{FF2B5EF4-FFF2-40B4-BE49-F238E27FC236}">
                <a16:creationId xmlns:a16="http://schemas.microsoft.com/office/drawing/2014/main" id="{DA2F87F9-0B7A-56B3-E475-DB18E33F2FDA}"/>
              </a:ext>
            </a:extLst>
          </p:cNvPr>
          <p:cNvSpPr txBox="1">
            <a:spLocks/>
          </p:cNvSpPr>
          <p:nvPr/>
        </p:nvSpPr>
        <p:spPr>
          <a:xfrm>
            <a:off x="236764" y="1199321"/>
            <a:ext cx="8613321" cy="5575189"/>
          </a:xfrm>
          <a:prstGeom prst="rect">
            <a:avLst/>
          </a:prstGeom>
        </p:spPr>
        <p:txBody>
          <a:bodyPr vert="horz" lIns="68580" tIns="34290" rIns="68580" bIns="3429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b="1" dirty="0">
                <a:cs typeface="Calibri" panose="020F0502020204030204"/>
              </a:rPr>
              <a:t>Web-based tools</a:t>
            </a:r>
            <a:endParaRPr lang="en-US" sz="4400" dirty="0"/>
          </a:p>
          <a:p>
            <a:pPr marL="128588" indent="-128588">
              <a:buFont typeface="Arial"/>
            </a:pPr>
            <a:r>
              <a:rPr lang="en-US" sz="1200" dirty="0">
                <a:cs typeface="Calibri" panose="020F0502020204030204"/>
              </a:rPr>
              <a:t>File Search</a:t>
            </a:r>
          </a:p>
          <a:p>
            <a:pPr marL="128588" indent="-128588">
              <a:buFont typeface="Arial"/>
              <a:buChar char="•"/>
            </a:pPr>
            <a:r>
              <a:rPr lang="en-US" sz="1200" dirty="0">
                <a:cs typeface="Calibri" panose="020F0502020204030204"/>
              </a:rPr>
              <a:t>Enhanced data access pages: Recent data updates, Browse Archive, Lists, etc.</a:t>
            </a:r>
          </a:p>
          <a:p>
            <a:pPr marL="128588" indent="-128588">
              <a:buFont typeface="Arial"/>
            </a:pPr>
            <a:r>
              <a:rPr lang="en-US" sz="1200" dirty="0">
                <a:ea typeface="+mn-lt"/>
                <a:cs typeface="+mn-lt"/>
              </a:rPr>
              <a:t>Validation Search (Match-ups with 12 OC Sensors)</a:t>
            </a:r>
            <a:endParaRPr lang="en-US" sz="1200" dirty="0">
              <a:cs typeface="Calibri" panose="020F0502020204030204"/>
            </a:endParaRPr>
          </a:p>
          <a:p>
            <a:pPr marL="128588" indent="-128588">
              <a:buFont typeface="Arial"/>
            </a:pPr>
            <a:r>
              <a:rPr lang="en-US" sz="1200" dirty="0">
                <a:cs typeface="Calibri" panose="020F0502020204030204"/>
              </a:rPr>
              <a:t>Time Series Tool</a:t>
            </a:r>
          </a:p>
          <a:p>
            <a:pPr marL="128588" indent="-128588">
              <a:buFont typeface="Arial"/>
            </a:pPr>
            <a:r>
              <a:rPr lang="en-US" sz="1200" dirty="0">
                <a:cs typeface="Calibri" panose="020F0502020204030204"/>
              </a:rPr>
              <a:t>Extensive web pages with documentation, technical information, and examples for users and submitters</a:t>
            </a:r>
          </a:p>
          <a:p>
            <a:pPr marL="128588" indent="-128588">
              <a:buFont typeface="Arial"/>
            </a:pPr>
            <a:r>
              <a:rPr lang="en-US" sz="1200" dirty="0">
                <a:cs typeface="Calibri" panose="020F0502020204030204"/>
              </a:rPr>
              <a:t>NOMAD, legacy V2 &amp; future V3</a:t>
            </a:r>
          </a:p>
          <a:p>
            <a:pPr marL="128588" indent="-128588">
              <a:buFont typeface="Arial"/>
            </a:pPr>
            <a:r>
              <a:rPr lang="en-US" sz="1200" dirty="0">
                <a:ea typeface="+mn-lt"/>
                <a:cs typeface="+mn-lt"/>
              </a:rPr>
              <a:t>SST Validation (over 90 million validation match-ups across 4 satellite sensors)</a:t>
            </a:r>
          </a:p>
          <a:p>
            <a:pPr marL="128588" indent="-128588"/>
            <a:endParaRPr lang="en-US" sz="1200" dirty="0">
              <a:cs typeface="Calibri" panose="020F0502020204030204"/>
            </a:endParaRPr>
          </a:p>
        </p:txBody>
      </p:sp>
      <p:pic>
        <p:nvPicPr>
          <p:cNvPr id="21" name="Picture 20">
            <a:extLst>
              <a:ext uri="{FF2B5EF4-FFF2-40B4-BE49-F238E27FC236}">
                <a16:creationId xmlns:a16="http://schemas.microsoft.com/office/drawing/2014/main" id="{FFF76C7D-043A-73FE-AECC-417540BAD9EB}"/>
              </a:ext>
            </a:extLst>
          </p:cNvPr>
          <p:cNvPicPr>
            <a:picLocks noChangeAspect="1"/>
          </p:cNvPicPr>
          <p:nvPr/>
        </p:nvPicPr>
        <p:blipFill>
          <a:blip r:embed="rId3"/>
          <a:stretch>
            <a:fillRect/>
          </a:stretch>
        </p:blipFill>
        <p:spPr>
          <a:xfrm>
            <a:off x="1017298" y="3478713"/>
            <a:ext cx="7388644" cy="3142242"/>
          </a:xfrm>
          <a:prstGeom prst="rect">
            <a:avLst/>
          </a:prstGeom>
        </p:spPr>
      </p:pic>
      <p:grpSp>
        <p:nvGrpSpPr>
          <p:cNvPr id="26" name="Group 25">
            <a:extLst>
              <a:ext uri="{FF2B5EF4-FFF2-40B4-BE49-F238E27FC236}">
                <a16:creationId xmlns:a16="http://schemas.microsoft.com/office/drawing/2014/main" id="{8AF558B1-1E21-9344-05A6-6EA65A994AD9}"/>
              </a:ext>
            </a:extLst>
          </p:cNvPr>
          <p:cNvGrpSpPr/>
          <p:nvPr/>
        </p:nvGrpSpPr>
        <p:grpSpPr>
          <a:xfrm>
            <a:off x="2277240" y="3817576"/>
            <a:ext cx="4589519" cy="2281849"/>
            <a:chOff x="692335" y="4302861"/>
            <a:chExt cx="4589519" cy="2281849"/>
          </a:xfrm>
        </p:grpSpPr>
        <p:grpSp>
          <p:nvGrpSpPr>
            <p:cNvPr id="8" name="Group 7">
              <a:extLst>
                <a:ext uri="{FF2B5EF4-FFF2-40B4-BE49-F238E27FC236}">
                  <a16:creationId xmlns:a16="http://schemas.microsoft.com/office/drawing/2014/main" id="{A4FF16C5-F314-261D-F6C6-7C33C361F69F}"/>
                </a:ext>
              </a:extLst>
            </p:cNvPr>
            <p:cNvGrpSpPr/>
            <p:nvPr/>
          </p:nvGrpSpPr>
          <p:grpSpPr>
            <a:xfrm>
              <a:off x="692335" y="4302861"/>
              <a:ext cx="4589519" cy="2281849"/>
              <a:chOff x="7078899" y="481935"/>
              <a:chExt cx="4589519" cy="2281849"/>
            </a:xfrm>
          </p:grpSpPr>
          <p:pic>
            <p:nvPicPr>
              <p:cNvPr id="17" name="Picture 16">
                <a:extLst>
                  <a:ext uri="{FF2B5EF4-FFF2-40B4-BE49-F238E27FC236}">
                    <a16:creationId xmlns:a16="http://schemas.microsoft.com/office/drawing/2014/main" id="{EDD7DBB1-B6EF-AF72-7B70-3B9DFACF226F}"/>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078899" y="481935"/>
                <a:ext cx="4589519" cy="2205232"/>
              </a:xfrm>
              <a:prstGeom prst="rect">
                <a:avLst/>
              </a:prstGeom>
            </p:spPr>
          </p:pic>
          <p:sp>
            <p:nvSpPr>
              <p:cNvPr id="18" name="Right Arrow 17">
                <a:extLst>
                  <a:ext uri="{FF2B5EF4-FFF2-40B4-BE49-F238E27FC236}">
                    <a16:creationId xmlns:a16="http://schemas.microsoft.com/office/drawing/2014/main" id="{D7E40F5E-B8F4-3DA7-637D-A06BF6F44E7C}"/>
                  </a:ext>
                </a:extLst>
              </p:cNvPr>
              <p:cNvSpPr/>
              <p:nvPr/>
            </p:nvSpPr>
            <p:spPr>
              <a:xfrm rot="580443">
                <a:off x="8505998" y="2175207"/>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ight Arrow 21">
              <a:extLst>
                <a:ext uri="{FF2B5EF4-FFF2-40B4-BE49-F238E27FC236}">
                  <a16:creationId xmlns:a16="http://schemas.microsoft.com/office/drawing/2014/main" id="{C850D840-2267-D10D-0CCC-5977D5B6DC67}"/>
                </a:ext>
              </a:extLst>
            </p:cNvPr>
            <p:cNvSpPr/>
            <p:nvPr/>
          </p:nvSpPr>
          <p:spPr>
            <a:xfrm rot="6892121">
              <a:off x="3950586" y="4667637"/>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a:extLst>
                <a:ext uri="{FF2B5EF4-FFF2-40B4-BE49-F238E27FC236}">
                  <a16:creationId xmlns:a16="http://schemas.microsoft.com/office/drawing/2014/main" id="{7C7C3D5F-2D19-5C47-8DD8-AA9C5AF7BE57}"/>
                </a:ext>
              </a:extLst>
            </p:cNvPr>
            <p:cNvSpPr/>
            <p:nvPr/>
          </p:nvSpPr>
          <p:spPr>
            <a:xfrm rot="4515809">
              <a:off x="1224152" y="4588873"/>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a:extLst>
                <a:ext uri="{FF2B5EF4-FFF2-40B4-BE49-F238E27FC236}">
                  <a16:creationId xmlns:a16="http://schemas.microsoft.com/office/drawing/2014/main" id="{736DB236-AAC8-058B-74BF-CAB5763539DC}"/>
                </a:ext>
              </a:extLst>
            </p:cNvPr>
            <p:cNvSpPr/>
            <p:nvPr/>
          </p:nvSpPr>
          <p:spPr>
            <a:xfrm rot="2229989">
              <a:off x="2117642" y="5192241"/>
              <a:ext cx="723347" cy="588577"/>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F2CF2846-8A04-A07C-DD0A-30E9943DD533}"/>
              </a:ext>
            </a:extLst>
          </p:cNvPr>
          <p:cNvGrpSpPr/>
          <p:nvPr/>
        </p:nvGrpSpPr>
        <p:grpSpPr>
          <a:xfrm>
            <a:off x="4450128" y="4207780"/>
            <a:ext cx="914400" cy="1745775"/>
            <a:chOff x="7744479" y="2073581"/>
            <a:chExt cx="914400" cy="1745775"/>
          </a:xfrm>
        </p:grpSpPr>
        <p:pic>
          <p:nvPicPr>
            <p:cNvPr id="36" name="Graphic 35" descr="Thermometer with solid fill">
              <a:extLst>
                <a:ext uri="{FF2B5EF4-FFF2-40B4-BE49-F238E27FC236}">
                  <a16:creationId xmlns:a16="http://schemas.microsoft.com/office/drawing/2014/main" id="{52E403D5-0157-9880-B7A3-A283355E849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44479" y="2073581"/>
              <a:ext cx="914400" cy="914400"/>
            </a:xfrm>
            <a:prstGeom prst="rect">
              <a:avLst/>
            </a:prstGeom>
          </p:spPr>
        </p:pic>
        <p:pic>
          <p:nvPicPr>
            <p:cNvPr id="38" name="Graphic 37" descr="Wave outline">
              <a:extLst>
                <a:ext uri="{FF2B5EF4-FFF2-40B4-BE49-F238E27FC236}">
                  <a16:creationId xmlns:a16="http://schemas.microsoft.com/office/drawing/2014/main" id="{E0F5E1BE-4EC3-0F86-6BEA-7C209E7C126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744479" y="2904956"/>
              <a:ext cx="914400" cy="914400"/>
            </a:xfrm>
            <a:prstGeom prst="rect">
              <a:avLst/>
            </a:prstGeom>
          </p:spPr>
        </p:pic>
      </p:grpSp>
      <p:grpSp>
        <p:nvGrpSpPr>
          <p:cNvPr id="45" name="Group 44">
            <a:extLst>
              <a:ext uri="{FF2B5EF4-FFF2-40B4-BE49-F238E27FC236}">
                <a16:creationId xmlns:a16="http://schemas.microsoft.com/office/drawing/2014/main" id="{FBCB6149-EAE6-B933-2343-2F5D2AC63D6C}"/>
              </a:ext>
            </a:extLst>
          </p:cNvPr>
          <p:cNvGrpSpPr/>
          <p:nvPr/>
        </p:nvGrpSpPr>
        <p:grpSpPr>
          <a:xfrm>
            <a:off x="577299" y="3893950"/>
            <a:ext cx="1977324" cy="2487208"/>
            <a:chOff x="7625408" y="0"/>
            <a:chExt cx="1977324" cy="2487208"/>
          </a:xfrm>
        </p:grpSpPr>
        <p:pic>
          <p:nvPicPr>
            <p:cNvPr id="43" name="Graphic 42" descr="Magnifying glass outline">
              <a:extLst>
                <a:ext uri="{FF2B5EF4-FFF2-40B4-BE49-F238E27FC236}">
                  <a16:creationId xmlns:a16="http://schemas.microsoft.com/office/drawing/2014/main" id="{54F12729-0ACC-BCA1-F621-6195920F8C5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065407" y="1064551"/>
              <a:ext cx="1161002" cy="1161002"/>
            </a:xfrm>
            <a:prstGeom prst="rect">
              <a:avLst/>
            </a:prstGeom>
          </p:spPr>
        </p:pic>
        <p:pic>
          <p:nvPicPr>
            <p:cNvPr id="44" name="Picture 43">
              <a:extLst>
                <a:ext uri="{FF2B5EF4-FFF2-40B4-BE49-F238E27FC236}">
                  <a16:creationId xmlns:a16="http://schemas.microsoft.com/office/drawing/2014/main" id="{FC7025F9-F301-DD6B-9F8E-203F666B2073}"/>
                </a:ext>
              </a:extLst>
            </p:cNvPr>
            <p:cNvPicPr>
              <a:picLocks noChangeAspect="1"/>
            </p:cNvPicPr>
            <p:nvPr/>
          </p:nvPicPr>
          <p:blipFill>
            <a:blip r:embed="rId11">
              <a:alphaModFix amt="40000"/>
            </a:blip>
            <a:stretch>
              <a:fillRect/>
            </a:stretch>
          </p:blipFill>
          <p:spPr>
            <a:xfrm>
              <a:off x="7625408" y="0"/>
              <a:ext cx="1977324" cy="2487208"/>
            </a:xfrm>
            <a:prstGeom prst="rect">
              <a:avLst/>
            </a:prstGeom>
          </p:spPr>
        </p:pic>
      </p:grpSp>
      <p:pic>
        <p:nvPicPr>
          <p:cNvPr id="49" name="Picture 48">
            <a:extLst>
              <a:ext uri="{FF2B5EF4-FFF2-40B4-BE49-F238E27FC236}">
                <a16:creationId xmlns:a16="http://schemas.microsoft.com/office/drawing/2014/main" id="{04EE6D9D-8107-84A0-E5D5-38F2F212AAE1}"/>
              </a:ext>
            </a:extLst>
          </p:cNvPr>
          <p:cNvPicPr>
            <a:picLocks noChangeAspect="1"/>
          </p:cNvPicPr>
          <p:nvPr/>
        </p:nvPicPr>
        <p:blipFill>
          <a:blip r:embed="rId12"/>
          <a:stretch>
            <a:fillRect/>
          </a:stretch>
        </p:blipFill>
        <p:spPr>
          <a:xfrm>
            <a:off x="2307293" y="3313485"/>
            <a:ext cx="4529414" cy="3547092"/>
          </a:xfrm>
          <a:prstGeom prst="rect">
            <a:avLst/>
          </a:prstGeom>
        </p:spPr>
      </p:pic>
      <p:pic>
        <p:nvPicPr>
          <p:cNvPr id="51" name="Picture 50">
            <a:extLst>
              <a:ext uri="{FF2B5EF4-FFF2-40B4-BE49-F238E27FC236}">
                <a16:creationId xmlns:a16="http://schemas.microsoft.com/office/drawing/2014/main" id="{C1ABCCEA-9215-9E78-FA88-D057B3DE1F2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44022" y="4715053"/>
            <a:ext cx="7772400" cy="593528"/>
          </a:xfrm>
          <a:prstGeom prst="rect">
            <a:avLst/>
          </a:prstGeom>
        </p:spPr>
      </p:pic>
    </p:spTree>
    <p:extLst>
      <p:ext uri="{BB962C8B-B14F-4D97-AF65-F5344CB8AC3E}">
        <p14:creationId xmlns:p14="http://schemas.microsoft.com/office/powerpoint/2010/main" val="26899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3" end="3"/>
                                            </p:txEl>
                                          </p:spTgt>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45"/>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49"/>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5" end="5"/>
                                            </p:txEl>
                                          </p:spTgt>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2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6" end="6"/>
                                            </p:txEl>
                                          </p:spTgt>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26"/>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149DE3-2C7E-4362-85B5-EEB2952BFD02}"/>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Staff Updates</a:t>
            </a:r>
            <a:endParaRPr lang="en-US" sz="2800" b="1" dirty="0">
              <a:cs typeface="Calibri"/>
            </a:endParaRPr>
          </a:p>
        </p:txBody>
      </p:sp>
      <p:grpSp>
        <p:nvGrpSpPr>
          <p:cNvPr id="3" name="Group 2">
            <a:extLst>
              <a:ext uri="{FF2B5EF4-FFF2-40B4-BE49-F238E27FC236}">
                <a16:creationId xmlns:a16="http://schemas.microsoft.com/office/drawing/2014/main" id="{99270D44-8050-A035-C88A-328557CEC318}"/>
              </a:ext>
            </a:extLst>
          </p:cNvPr>
          <p:cNvGrpSpPr/>
          <p:nvPr/>
        </p:nvGrpSpPr>
        <p:grpSpPr>
          <a:xfrm>
            <a:off x="3919260" y="1463884"/>
            <a:ext cx="1702322" cy="2632320"/>
            <a:chOff x="2149827" y="1375879"/>
            <a:chExt cx="1702322" cy="2632320"/>
          </a:xfrm>
        </p:grpSpPr>
        <p:pic>
          <p:nvPicPr>
            <p:cNvPr id="6" name="Picture 4">
              <a:extLst>
                <a:ext uri="{FF2B5EF4-FFF2-40B4-BE49-F238E27FC236}">
                  <a16:creationId xmlns:a16="http://schemas.microsoft.com/office/drawing/2014/main" id="{F4C007F2-4220-CC10-ED37-D23941A8815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49827" y="1375879"/>
              <a:ext cx="1702322" cy="197040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E80DFD9F-2307-7750-87FD-14AE5EB85504}"/>
                </a:ext>
              </a:extLst>
            </p:cNvPr>
            <p:cNvSpPr/>
            <p:nvPr/>
          </p:nvSpPr>
          <p:spPr>
            <a:xfrm>
              <a:off x="2149827" y="3423424"/>
              <a:ext cx="1699498" cy="584775"/>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Inia Soto Ramos</a:t>
              </a:r>
            </a:p>
            <a:p>
              <a:pPr marL="476">
                <a:buClr>
                  <a:srgbClr val="000000"/>
                </a:buClr>
              </a:pPr>
              <a:r>
                <a:rPr lang="en-US" sz="1600" spc="-1" dirty="0">
                  <a:solidFill>
                    <a:srgbClr val="000000"/>
                  </a:solidFill>
                  <a:uFill>
                    <a:solidFill>
                      <a:srgbClr val="FFFFFF"/>
                    </a:solidFill>
                  </a:uFill>
                  <a:latin typeface="Calibri"/>
                  <a:cs typeface="Calibri"/>
                </a:rPr>
                <a:t>Validation Lead</a:t>
              </a:r>
              <a:endParaRPr lang="en-US" sz="1600" spc="-1" dirty="0">
                <a:uFill>
                  <a:solidFill>
                    <a:srgbClr val="FFFFFF"/>
                  </a:solidFill>
                </a:uFill>
                <a:latin typeface="Calibri"/>
                <a:cs typeface="Calibri"/>
              </a:endParaRPr>
            </a:p>
          </p:txBody>
        </p:sp>
      </p:grpSp>
      <p:sp>
        <p:nvSpPr>
          <p:cNvPr id="16" name="Rectangle 15">
            <a:extLst>
              <a:ext uri="{FF2B5EF4-FFF2-40B4-BE49-F238E27FC236}">
                <a16:creationId xmlns:a16="http://schemas.microsoft.com/office/drawing/2014/main" id="{48CC2C2A-8F7D-9EA1-4599-70FC2C3B521E}"/>
              </a:ext>
            </a:extLst>
          </p:cNvPr>
          <p:cNvSpPr/>
          <p:nvPr/>
        </p:nvSpPr>
        <p:spPr>
          <a:xfrm>
            <a:off x="1888146" y="3528555"/>
            <a:ext cx="1790101" cy="584775"/>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Chris Proctor</a:t>
            </a:r>
          </a:p>
          <a:p>
            <a:pPr marL="476">
              <a:buClr>
                <a:srgbClr val="000000"/>
              </a:buClr>
            </a:pPr>
            <a:r>
              <a:rPr lang="en-US" sz="1600" spc="-1" dirty="0">
                <a:uFill>
                  <a:solidFill>
                    <a:srgbClr val="FFFFFF"/>
                  </a:solidFill>
                </a:uFill>
                <a:latin typeface="Calibri"/>
                <a:cs typeface="Calibri"/>
              </a:rPr>
              <a:t>SeaBASS Manager</a:t>
            </a:r>
          </a:p>
        </p:txBody>
      </p:sp>
      <p:sp>
        <p:nvSpPr>
          <p:cNvPr id="17" name="Rectangle 16">
            <a:extLst>
              <a:ext uri="{FF2B5EF4-FFF2-40B4-BE49-F238E27FC236}">
                <a16:creationId xmlns:a16="http://schemas.microsoft.com/office/drawing/2014/main" id="{B006B6A2-F52B-48F1-BCF6-82165543BF3F}"/>
              </a:ext>
            </a:extLst>
          </p:cNvPr>
          <p:cNvSpPr/>
          <p:nvPr/>
        </p:nvSpPr>
        <p:spPr>
          <a:xfrm>
            <a:off x="1888145" y="4635926"/>
            <a:ext cx="5774141" cy="1569660"/>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Extended SeaBASS team includes many others!</a:t>
            </a:r>
          </a:p>
          <a:p>
            <a:pPr marL="476">
              <a:buClr>
                <a:srgbClr val="000000"/>
              </a:buClr>
            </a:pPr>
            <a:endParaRPr lang="en-US" sz="1600" spc="-1" dirty="0">
              <a:solidFill>
                <a:srgbClr val="000000"/>
              </a:solidFill>
              <a:uFill>
                <a:solidFill>
                  <a:srgbClr val="FFFFFF"/>
                </a:solidFill>
              </a:uFill>
              <a:latin typeface="Calibri"/>
              <a:cs typeface="Calibri"/>
            </a:endParaRP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OB.DAAC software and web developers</a:t>
            </a: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Field Support Group Subject Matter Experts (SMEs)</a:t>
            </a: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PACE Validation Leads and other contributors</a:t>
            </a:r>
          </a:p>
          <a:p>
            <a:pPr marL="286226" indent="-285750">
              <a:buClr>
                <a:srgbClr val="000000"/>
              </a:buClr>
              <a:buFont typeface="Arial" panose="020B0604020202020204" pitchFamily="34" charset="0"/>
              <a:buChar char="•"/>
            </a:pPr>
            <a:r>
              <a:rPr lang="en-US" sz="1600" spc="-1" dirty="0">
                <a:solidFill>
                  <a:srgbClr val="000000"/>
                </a:solidFill>
                <a:uFill>
                  <a:solidFill>
                    <a:srgbClr val="FFFFFF"/>
                  </a:solidFill>
                </a:uFill>
                <a:latin typeface="Calibri"/>
                <a:cs typeface="Calibri"/>
              </a:rPr>
              <a:t>NOMAD lead (Violeta </a:t>
            </a:r>
            <a:r>
              <a:rPr lang="en-US" sz="1600" spc="-1" dirty="0" err="1">
                <a:solidFill>
                  <a:srgbClr val="000000"/>
                </a:solidFill>
                <a:uFill>
                  <a:solidFill>
                    <a:srgbClr val="FFFFFF"/>
                  </a:solidFill>
                </a:uFill>
                <a:latin typeface="Calibri"/>
                <a:cs typeface="Calibri"/>
              </a:rPr>
              <a:t>Sanjuan</a:t>
            </a:r>
            <a:r>
              <a:rPr lang="en-US" sz="1600" spc="-1" dirty="0">
                <a:solidFill>
                  <a:srgbClr val="000000"/>
                </a:solidFill>
                <a:uFill>
                  <a:solidFill>
                    <a:srgbClr val="FFFFFF"/>
                  </a:solidFill>
                </a:uFill>
                <a:latin typeface="Calibri"/>
                <a:cs typeface="Calibri"/>
              </a:rPr>
              <a:t> </a:t>
            </a:r>
            <a:r>
              <a:rPr lang="en-US" sz="1600" spc="-1" dirty="0" err="1">
                <a:solidFill>
                  <a:srgbClr val="000000"/>
                </a:solidFill>
                <a:uFill>
                  <a:solidFill>
                    <a:srgbClr val="FFFFFF"/>
                  </a:solidFill>
                </a:uFill>
                <a:latin typeface="Calibri"/>
                <a:cs typeface="Calibri"/>
              </a:rPr>
              <a:t>Calzado</a:t>
            </a:r>
            <a:r>
              <a:rPr lang="en-US" sz="1600" spc="-1" dirty="0">
                <a:solidFill>
                  <a:srgbClr val="000000"/>
                </a:solidFill>
                <a:uFill>
                  <a:solidFill>
                    <a:srgbClr val="FFFFFF"/>
                  </a:solidFill>
                </a:uFill>
                <a:latin typeface="Calibri"/>
                <a:cs typeface="Calibri"/>
              </a:rPr>
              <a:t>)</a:t>
            </a:r>
          </a:p>
        </p:txBody>
      </p:sp>
      <p:pic>
        <p:nvPicPr>
          <p:cNvPr id="19" name="Picture 18">
            <a:extLst>
              <a:ext uri="{FF2B5EF4-FFF2-40B4-BE49-F238E27FC236}">
                <a16:creationId xmlns:a16="http://schemas.microsoft.com/office/drawing/2014/main" id="{75226A67-A4DB-DA8F-11C4-3D5304450A2C}"/>
              </a:ext>
            </a:extLst>
          </p:cNvPr>
          <p:cNvPicPr>
            <a:picLocks/>
          </p:cNvPicPr>
          <p:nvPr/>
        </p:nvPicPr>
        <p:blipFill rotWithShape="1">
          <a:blip r:embed="rId4">
            <a:extLst>
              <a:ext uri="{28A0092B-C50C-407E-A947-70E740481C1C}">
                <a14:useLocalDpi xmlns:a14="http://schemas.microsoft.com/office/drawing/2010/main"/>
              </a:ext>
            </a:extLst>
          </a:blip>
          <a:srcRect/>
          <a:stretch/>
        </p:blipFill>
        <p:spPr>
          <a:xfrm>
            <a:off x="1897744" y="1468060"/>
            <a:ext cx="1699498" cy="1970407"/>
          </a:xfrm>
          <a:prstGeom prst="rect">
            <a:avLst/>
          </a:prstGeom>
          <a:effectLst>
            <a:outerShdw blurRad="63500" sx="102000" sy="102000" algn="ctr" rotWithShape="0">
              <a:prstClr val="black">
                <a:alpha val="40000"/>
              </a:prstClr>
            </a:outerShdw>
          </a:effectLst>
        </p:spPr>
      </p:pic>
      <p:sp>
        <p:nvSpPr>
          <p:cNvPr id="12" name="Rectangle 11">
            <a:extLst>
              <a:ext uri="{FF2B5EF4-FFF2-40B4-BE49-F238E27FC236}">
                <a16:creationId xmlns:a16="http://schemas.microsoft.com/office/drawing/2014/main" id="{451BD730-9B1A-13A9-5FD4-2E134D117E97}"/>
              </a:ext>
            </a:extLst>
          </p:cNvPr>
          <p:cNvSpPr/>
          <p:nvPr/>
        </p:nvSpPr>
        <p:spPr>
          <a:xfrm>
            <a:off x="5962789" y="3511429"/>
            <a:ext cx="1699498" cy="584775"/>
          </a:xfrm>
          <a:prstGeom prst="rect">
            <a:avLst/>
          </a:prstGeom>
        </p:spPr>
        <p:txBody>
          <a:bodyPr wrap="square" anchor="t">
            <a:spAutoFit/>
          </a:bodyPr>
          <a:lstStyle/>
          <a:p>
            <a:pPr marL="476">
              <a:buClr>
                <a:srgbClr val="000000"/>
              </a:buClr>
            </a:pPr>
            <a:r>
              <a:rPr lang="en-US" sz="1600" spc="-1" dirty="0">
                <a:solidFill>
                  <a:srgbClr val="000000"/>
                </a:solidFill>
                <a:uFill>
                  <a:solidFill>
                    <a:srgbClr val="FFFFFF"/>
                  </a:solidFill>
                </a:uFill>
                <a:latin typeface="Calibri"/>
                <a:cs typeface="Calibri"/>
              </a:rPr>
              <a:t>Mike Maniscalco</a:t>
            </a:r>
          </a:p>
          <a:p>
            <a:pPr marL="476">
              <a:buClr>
                <a:srgbClr val="000000"/>
              </a:buClr>
            </a:pPr>
            <a:r>
              <a:rPr lang="en-US" sz="1600" spc="-1" dirty="0">
                <a:solidFill>
                  <a:srgbClr val="000000"/>
                </a:solidFill>
                <a:uFill>
                  <a:solidFill>
                    <a:srgbClr val="FFFFFF"/>
                  </a:solidFill>
                </a:uFill>
                <a:latin typeface="Calibri"/>
                <a:cs typeface="Calibri"/>
              </a:rPr>
              <a:t>Data Manager</a:t>
            </a:r>
            <a:endParaRPr lang="en-US" sz="1600" spc="-1" dirty="0">
              <a:uFill>
                <a:solidFill>
                  <a:srgbClr val="FFFFFF"/>
                </a:solidFill>
              </a:uFill>
              <a:latin typeface="Calibri"/>
              <a:cs typeface="Calibri"/>
            </a:endParaRPr>
          </a:p>
        </p:txBody>
      </p:sp>
      <p:pic>
        <p:nvPicPr>
          <p:cNvPr id="15" name="Picture 14" descr="A person smiling for the camera&#10;&#10;Description automatically generated with medium confidence">
            <a:extLst>
              <a:ext uri="{FF2B5EF4-FFF2-40B4-BE49-F238E27FC236}">
                <a16:creationId xmlns:a16="http://schemas.microsoft.com/office/drawing/2014/main" id="{6793A6BF-30C9-3ADF-3424-10F5378CF4C2}"/>
              </a:ext>
            </a:extLst>
          </p:cNvPr>
          <p:cNvPicPr>
            <a:picLocks noChangeAspect="1"/>
          </p:cNvPicPr>
          <p:nvPr/>
        </p:nvPicPr>
        <p:blipFill rotWithShape="1">
          <a:blip r:embed="rId5">
            <a:extLst>
              <a:ext uri="{28A0092B-C50C-407E-A947-70E740481C1C}">
                <a14:useLocalDpi xmlns:a14="http://schemas.microsoft.com/office/drawing/2010/main" val="0"/>
              </a:ext>
            </a:extLst>
          </a:blip>
          <a:srcRect l="15818" t="11206" r="14968" b="8995"/>
          <a:stretch/>
        </p:blipFill>
        <p:spPr>
          <a:xfrm>
            <a:off x="5943600" y="1463884"/>
            <a:ext cx="1704502" cy="196511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18671150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28" name="Shape 157">
            <a:extLst>
              <a:ext uri="{FF2B5EF4-FFF2-40B4-BE49-F238E27FC236}">
                <a16:creationId xmlns:a16="http://schemas.microsoft.com/office/drawing/2014/main" id="{CFD77A70-C8D6-DF74-3F64-CA1D3FD0AB47}"/>
              </a:ext>
            </a:extLst>
          </p:cNvPr>
          <p:cNvSpPr/>
          <p:nvPr/>
        </p:nvSpPr>
        <p:spPr>
          <a:xfrm>
            <a:off x="495195" y="2744221"/>
            <a:ext cx="1831071" cy="1924836"/>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cs typeface="Calibri" panose="020F0502020204030204" pitchFamily="34" charset="0"/>
                <a:sym typeface="Calibri"/>
              </a:rPr>
              <a:t>Submitters</a:t>
            </a:r>
            <a:endParaRPr sz="1000" dirty="0">
              <a:latin typeface="Calibri" panose="020F0502020204030204" pitchFamily="34" charset="0"/>
              <a:cs typeface="Calibri" panose="020F0502020204030204" pitchFamily="34" charset="0"/>
            </a:endParaRPr>
          </a:p>
        </p:txBody>
      </p:sp>
      <p:sp>
        <p:nvSpPr>
          <p:cNvPr id="26" name="CustomShape 1">
            <a:extLst>
              <a:ext uri="{FF2B5EF4-FFF2-40B4-BE49-F238E27FC236}">
                <a16:creationId xmlns:a16="http://schemas.microsoft.com/office/drawing/2014/main" id="{414154CD-69AE-DE4C-A178-F1AA187633D7}"/>
              </a:ext>
            </a:extLst>
          </p:cNvPr>
          <p:cNvSpPr/>
          <p:nvPr/>
        </p:nvSpPr>
        <p:spPr>
          <a:xfrm>
            <a:off x="1132346" y="470387"/>
            <a:ext cx="6664140" cy="53595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a:solidFill>
                  <a:srgbClr val="0070C0"/>
                </a:solidFill>
                <a:uFill>
                  <a:solidFill>
                    <a:srgbClr val="FFFFFF"/>
                  </a:solidFill>
                </a:uFill>
                <a:latin typeface="Arial"/>
                <a:ea typeface="Arial"/>
              </a:rPr>
              <a:t>Submission Feedback Cycles</a:t>
            </a:r>
            <a:endParaRPr lang="en-US" sz="2800" spc="-1" dirty="0">
              <a:solidFill>
                <a:srgbClr val="000000"/>
              </a:solidFill>
              <a:uFill>
                <a:solidFill>
                  <a:srgbClr val="FFFFFF"/>
                </a:solidFill>
              </a:uFill>
              <a:latin typeface="Arial"/>
            </a:endParaRPr>
          </a:p>
        </p:txBody>
      </p:sp>
      <p:grpSp>
        <p:nvGrpSpPr>
          <p:cNvPr id="19" name="Group 18">
            <a:extLst>
              <a:ext uri="{FF2B5EF4-FFF2-40B4-BE49-F238E27FC236}">
                <a16:creationId xmlns:a16="http://schemas.microsoft.com/office/drawing/2014/main" id="{4AB755D0-B80C-B61B-F4F4-62B577FDD423}"/>
              </a:ext>
            </a:extLst>
          </p:cNvPr>
          <p:cNvGrpSpPr/>
          <p:nvPr/>
        </p:nvGrpSpPr>
        <p:grpSpPr>
          <a:xfrm>
            <a:off x="1807981" y="2744221"/>
            <a:ext cx="4756579" cy="3767703"/>
            <a:chOff x="1533661" y="2706124"/>
            <a:chExt cx="4756579" cy="3767703"/>
          </a:xfrm>
        </p:grpSpPr>
        <p:sp>
          <p:nvSpPr>
            <p:cNvPr id="157" name="Shape 157"/>
            <p:cNvSpPr/>
            <p:nvPr/>
          </p:nvSpPr>
          <p:spPr>
            <a:xfrm>
              <a:off x="3496950" y="4821177"/>
              <a:ext cx="1831071" cy="165265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ea typeface="Calibri"/>
                  <a:cs typeface="Calibri" panose="020F0502020204030204" pitchFamily="34" charset="0"/>
                  <a:sym typeface="Calibri"/>
                </a:rPr>
                <a:t>SeaBASS Archive</a:t>
              </a:r>
            </a:p>
            <a:p>
              <a:pPr algn="ctr"/>
              <a:r>
                <a:rPr lang="en-US" sz="1600" dirty="0">
                  <a:latin typeface="Calibri" panose="020F0502020204030204" pitchFamily="34" charset="0"/>
                  <a:cs typeface="Calibri" panose="020F0502020204030204" pitchFamily="34" charset="0"/>
                  <a:sym typeface="Calibri"/>
                </a:rPr>
                <a:t>(OB.DAAC)</a:t>
              </a:r>
            </a:p>
            <a:p>
              <a:pPr algn="ctr"/>
              <a:r>
                <a:rPr lang="en-US" sz="1600" dirty="0">
                  <a:latin typeface="Calibri" panose="020F0502020204030204" pitchFamily="34" charset="0"/>
                  <a:cs typeface="Calibri" panose="020F0502020204030204" pitchFamily="34" charset="0"/>
                  <a:sym typeface="Calibri"/>
                </a:rPr>
                <a:t>+</a:t>
              </a:r>
            </a:p>
            <a:p>
              <a:pPr algn="ctr"/>
              <a:r>
                <a:rPr lang="en-US" sz="1600" dirty="0" err="1">
                  <a:latin typeface="Calibri" panose="020F0502020204030204" pitchFamily="34" charset="0"/>
                  <a:cs typeface="Calibri" panose="020F0502020204030204" pitchFamily="34" charset="0"/>
                  <a:sym typeface="Calibri"/>
                </a:rPr>
                <a:t>EarthData</a:t>
              </a:r>
              <a:r>
                <a:rPr lang="en-US" sz="1600" dirty="0">
                  <a:latin typeface="Calibri" panose="020F0502020204030204" pitchFamily="34" charset="0"/>
                  <a:cs typeface="Calibri" panose="020F0502020204030204" pitchFamily="34" charset="0"/>
                  <a:sym typeface="Calibri"/>
                </a:rPr>
                <a:t> Search</a:t>
              </a:r>
              <a:endParaRPr sz="10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16FEBE03-55A4-9238-EAD3-BF03969CA08E}"/>
                </a:ext>
              </a:extLst>
            </p:cNvPr>
            <p:cNvGrpSpPr/>
            <p:nvPr/>
          </p:nvGrpSpPr>
          <p:grpSpPr>
            <a:xfrm>
              <a:off x="2367638" y="2706124"/>
              <a:ext cx="3922602" cy="1924837"/>
              <a:chOff x="944902" y="3316414"/>
              <a:chExt cx="3922602" cy="1924837"/>
            </a:xfrm>
          </p:grpSpPr>
          <p:sp>
            <p:nvSpPr>
              <p:cNvPr id="7" name="Shape 157">
                <a:extLst>
                  <a:ext uri="{FF2B5EF4-FFF2-40B4-BE49-F238E27FC236}">
                    <a16:creationId xmlns:a16="http://schemas.microsoft.com/office/drawing/2014/main" id="{18F87D9D-0D37-9848-A928-5437CA118FEE}"/>
                  </a:ext>
                </a:extLst>
              </p:cNvPr>
              <p:cNvSpPr/>
              <p:nvPr/>
            </p:nvSpPr>
            <p:spPr>
              <a:xfrm>
                <a:off x="3041680" y="3316417"/>
                <a:ext cx="1825824" cy="1924833"/>
              </a:xfrm>
              <a:prstGeom prst="rect">
                <a:avLst/>
              </a:prstGeom>
              <a:solidFill>
                <a:schemeClr val="bg1">
                  <a:lumMod val="85000"/>
                </a:schemeClr>
              </a:solidFill>
              <a:ln w="12700" cap="flat" cmpd="sng">
                <a:solidFill>
                  <a:schemeClr val="dk1"/>
                </a:solidFill>
                <a:prstDash val="solid"/>
                <a:miter lim="800000"/>
                <a:headEnd type="none" w="sm" len="sm"/>
                <a:tailEnd type="none" w="sm" len="sm"/>
              </a:ln>
            </p:spPr>
            <p:txBody>
              <a:bodyPr spcFirstLastPara="1" wrap="square" lIns="68569" tIns="34275" rIns="68569" bIns="34275" anchor="t" anchorCtr="0">
                <a:noAutofit/>
              </a:bodyPr>
              <a:lstStyle/>
              <a:p>
                <a:pPr algn="ctr"/>
                <a:r>
                  <a:rPr lang="en-US" sz="1600" b="1" dirty="0">
                    <a:latin typeface="Calibri" panose="020F0502020204030204" pitchFamily="34" charset="0"/>
                    <a:ea typeface="Calibri"/>
                    <a:cs typeface="Calibri" panose="020F0502020204030204" pitchFamily="34" charset="0"/>
                    <a:sym typeface="Calibri"/>
                  </a:rPr>
                  <a:t>Subject Matter Experts (SMEs)</a:t>
                </a:r>
              </a:p>
              <a:p>
                <a:pPr algn="ctr"/>
                <a:endParaRPr lang="en-US" sz="1200" i="1" dirty="0">
                  <a:latin typeface="Calibri" panose="020F0502020204030204" pitchFamily="34" charset="0"/>
                  <a:cs typeface="Calibri" panose="020F0502020204030204" pitchFamily="34" charset="0"/>
                  <a:sym typeface="Calibri"/>
                </a:endParaRPr>
              </a:p>
              <a:p>
                <a:pPr algn="ctr"/>
                <a:endParaRPr lang="en-US" sz="1050" dirty="0">
                  <a:cs typeface="Calibri"/>
                </a:endParaRPr>
              </a:p>
            </p:txBody>
          </p:sp>
          <p:sp>
            <p:nvSpPr>
              <p:cNvPr id="10" name="Shape 157">
                <a:extLst>
                  <a:ext uri="{FF2B5EF4-FFF2-40B4-BE49-F238E27FC236}">
                    <a16:creationId xmlns:a16="http://schemas.microsoft.com/office/drawing/2014/main" id="{87501D17-7537-4A4E-A60B-F8BB5DC6B814}"/>
                  </a:ext>
                </a:extLst>
              </p:cNvPr>
              <p:cNvSpPr/>
              <p:nvPr/>
            </p:nvSpPr>
            <p:spPr>
              <a:xfrm>
                <a:off x="944902" y="3316414"/>
                <a:ext cx="1827162" cy="1924837"/>
              </a:xfrm>
              <a:prstGeom prst="rect">
                <a:avLst/>
              </a:prstGeom>
              <a:solidFill>
                <a:schemeClr val="bg1">
                  <a:lumMod val="85000"/>
                </a:schemeClr>
              </a:solidFill>
              <a:ln w="12700" cap="flat" cmpd="sng">
                <a:solidFill>
                  <a:schemeClr val="dk1"/>
                </a:solidFill>
                <a:prstDash val="solid"/>
                <a:miter lim="800000"/>
                <a:headEnd type="none" w="sm" len="sm"/>
                <a:tailEnd type="none" w="sm" len="sm"/>
              </a:ln>
            </p:spPr>
            <p:txBody>
              <a:bodyPr spcFirstLastPara="1" wrap="square" lIns="68569" tIns="34275" rIns="68569" bIns="34275" anchor="t" anchorCtr="0">
                <a:noAutofit/>
              </a:bodyPr>
              <a:lstStyle/>
              <a:p>
                <a:pPr algn="ctr"/>
                <a:r>
                  <a:rPr lang="en-US" sz="1400" b="1" dirty="0">
                    <a:ea typeface="+mn-lt"/>
                    <a:cs typeface="+mn-lt"/>
                    <a:sym typeface="Calibri"/>
                  </a:rPr>
                  <a:t>SeaBASS Data Manager</a:t>
                </a:r>
                <a:endParaRPr lang="en-US" sz="1400" dirty="0">
                  <a:ea typeface="+mn-lt"/>
                  <a:cs typeface="+mn-lt"/>
                  <a:sym typeface="Calibri"/>
                </a:endParaRPr>
              </a:p>
              <a:p>
                <a:pPr algn="ctr"/>
                <a:endParaRPr lang="en-US" sz="1050" i="1" dirty="0">
                  <a:ea typeface="+mn-lt"/>
                  <a:cs typeface="+mn-lt"/>
                  <a:sym typeface="Calibri"/>
                </a:endParaRPr>
              </a:p>
              <a:p>
                <a:pPr algn="ctr"/>
                <a:endParaRPr lang="en-US" sz="1050" dirty="0">
                  <a:cs typeface="Calibri"/>
                </a:endParaRPr>
              </a:p>
            </p:txBody>
          </p:sp>
          <p:cxnSp>
            <p:nvCxnSpPr>
              <p:cNvPr id="13" name="Shape 171">
                <a:extLst>
                  <a:ext uri="{FF2B5EF4-FFF2-40B4-BE49-F238E27FC236}">
                    <a16:creationId xmlns:a16="http://schemas.microsoft.com/office/drawing/2014/main" id="{7EE5C881-1B22-0A40-8D07-106C8B5562C9}"/>
                  </a:ext>
                </a:extLst>
              </p:cNvPr>
              <p:cNvCxnSpPr>
                <a:cxnSpLocks/>
              </p:cNvCxnSpPr>
              <p:nvPr/>
            </p:nvCxnSpPr>
            <p:spPr>
              <a:xfrm>
                <a:off x="2259765" y="4905214"/>
                <a:ext cx="1306395" cy="0"/>
              </a:xfrm>
              <a:prstGeom prst="straightConnector1">
                <a:avLst/>
              </a:prstGeom>
              <a:noFill/>
              <a:ln w="165100" cap="flat" cmpd="sng">
                <a:solidFill>
                  <a:srgbClr val="0070C0"/>
                </a:solidFill>
                <a:prstDash val="solid"/>
                <a:miter lim="800000"/>
                <a:headEnd type="triangle" w="med" len="sm"/>
                <a:tailEnd type="triangle" w="med" len="sm"/>
              </a:ln>
            </p:spPr>
          </p:cxnSp>
        </p:grpSp>
        <p:cxnSp>
          <p:nvCxnSpPr>
            <p:cNvPr id="16" name="Shape 171">
              <a:extLst>
                <a:ext uri="{FF2B5EF4-FFF2-40B4-BE49-F238E27FC236}">
                  <a16:creationId xmlns:a16="http://schemas.microsoft.com/office/drawing/2014/main" id="{8A378FDC-31E7-7849-3409-20CC9765FEB5}"/>
                </a:ext>
              </a:extLst>
            </p:cNvPr>
            <p:cNvCxnSpPr>
              <a:cxnSpLocks/>
            </p:cNvCxnSpPr>
            <p:nvPr/>
          </p:nvCxnSpPr>
          <p:spPr>
            <a:xfrm>
              <a:off x="1533661" y="4292168"/>
              <a:ext cx="1306395" cy="0"/>
            </a:xfrm>
            <a:prstGeom prst="straightConnector1">
              <a:avLst/>
            </a:prstGeom>
            <a:noFill/>
            <a:ln w="165100" cap="flat" cmpd="sng">
              <a:solidFill>
                <a:srgbClr val="0070C0"/>
              </a:solidFill>
              <a:prstDash val="solid"/>
              <a:miter lim="800000"/>
              <a:headEnd type="triangle" w="med" len="sm"/>
              <a:tailEnd type="triangle" w="med" len="sm"/>
            </a:ln>
          </p:spPr>
        </p:cxnSp>
        <p:cxnSp>
          <p:nvCxnSpPr>
            <p:cNvPr id="12" name="Shape 170">
              <a:extLst>
                <a:ext uri="{FF2B5EF4-FFF2-40B4-BE49-F238E27FC236}">
                  <a16:creationId xmlns:a16="http://schemas.microsoft.com/office/drawing/2014/main" id="{A7C0124E-655E-D641-A176-4A0917283E3C}"/>
                </a:ext>
              </a:extLst>
            </p:cNvPr>
            <p:cNvCxnSpPr>
              <a:cxnSpLocks/>
            </p:cNvCxnSpPr>
            <p:nvPr/>
          </p:nvCxnSpPr>
          <p:spPr>
            <a:xfrm>
              <a:off x="3620625" y="4383643"/>
              <a:ext cx="0" cy="737040"/>
            </a:xfrm>
            <a:prstGeom prst="straightConnector1">
              <a:avLst/>
            </a:prstGeom>
            <a:noFill/>
            <a:ln w="63500" cap="flat" cmpd="sng">
              <a:solidFill>
                <a:schemeClr val="dk1"/>
              </a:solidFill>
              <a:prstDash val="solid"/>
              <a:miter lim="800000"/>
              <a:headEnd type="none" w="sm" len="sm"/>
              <a:tailEnd type="triangle" w="med" len="med"/>
            </a:ln>
          </p:spPr>
        </p:cxnSp>
        <p:cxnSp>
          <p:nvCxnSpPr>
            <p:cNvPr id="6" name="Shape 170">
              <a:extLst>
                <a:ext uri="{FF2B5EF4-FFF2-40B4-BE49-F238E27FC236}">
                  <a16:creationId xmlns:a16="http://schemas.microsoft.com/office/drawing/2014/main" id="{CEF33F25-D93E-CF07-23FE-5F485314ADFF}"/>
                </a:ext>
              </a:extLst>
            </p:cNvPr>
            <p:cNvCxnSpPr>
              <a:cxnSpLocks/>
            </p:cNvCxnSpPr>
            <p:nvPr/>
          </p:nvCxnSpPr>
          <p:spPr>
            <a:xfrm flipV="1">
              <a:off x="5170226" y="4383643"/>
              <a:ext cx="0" cy="737040"/>
            </a:xfrm>
            <a:prstGeom prst="straightConnector1">
              <a:avLst/>
            </a:prstGeom>
            <a:noFill/>
            <a:ln w="63500" cap="flat" cmpd="sng">
              <a:solidFill>
                <a:schemeClr val="dk1"/>
              </a:solidFill>
              <a:prstDash val="sysDot"/>
              <a:miter lim="800000"/>
              <a:headEnd type="none" w="sm" len="sm"/>
              <a:tailEnd type="triangle" w="med" len="med"/>
            </a:ln>
          </p:spPr>
        </p:cxnSp>
      </p:grpSp>
      <p:sp>
        <p:nvSpPr>
          <p:cNvPr id="22" name="CustomShape 1">
            <a:extLst>
              <a:ext uri="{FF2B5EF4-FFF2-40B4-BE49-F238E27FC236}">
                <a16:creationId xmlns:a16="http://schemas.microsoft.com/office/drawing/2014/main" id="{2EA94437-BA0E-C777-BA86-2AC0B0B616A0}"/>
              </a:ext>
            </a:extLst>
          </p:cNvPr>
          <p:cNvSpPr/>
          <p:nvPr/>
        </p:nvSpPr>
        <p:spPr>
          <a:xfrm>
            <a:off x="1277948" y="1209458"/>
            <a:ext cx="6664140" cy="1008511"/>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dirty="0"/>
              <a:t>Submissions (esp. validation products) are reviewed by SMEs </a:t>
            </a:r>
          </a:p>
          <a:p>
            <a:pPr algn="ctr">
              <a:lnSpc>
                <a:spcPct val="100000"/>
              </a:lnSpc>
            </a:pPr>
            <a:endParaRPr lang="en-US" dirty="0"/>
          </a:p>
          <a:p>
            <a:pPr algn="ctr">
              <a:lnSpc>
                <a:spcPct val="100000"/>
              </a:lnSpc>
            </a:pPr>
            <a:r>
              <a:rPr lang="en-US" dirty="0"/>
              <a:t>Submitters might be asked for clarifications or resubmissions</a:t>
            </a:r>
          </a:p>
        </p:txBody>
      </p:sp>
      <p:sp>
        <p:nvSpPr>
          <p:cNvPr id="27" name="Shape 157">
            <a:extLst>
              <a:ext uri="{FF2B5EF4-FFF2-40B4-BE49-F238E27FC236}">
                <a16:creationId xmlns:a16="http://schemas.microsoft.com/office/drawing/2014/main" id="{697A5BCF-D069-BA05-BBD5-410AD8430422}"/>
              </a:ext>
            </a:extLst>
          </p:cNvPr>
          <p:cNvSpPr/>
          <p:nvPr/>
        </p:nvSpPr>
        <p:spPr>
          <a:xfrm>
            <a:off x="6958677" y="2744221"/>
            <a:ext cx="1831071" cy="1924836"/>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68569" tIns="34275" rIns="68569" bIns="34275" anchor="ctr" anchorCtr="0">
            <a:noAutofit/>
          </a:bodyPr>
          <a:lstStyle/>
          <a:p>
            <a:pPr algn="ctr"/>
            <a:r>
              <a:rPr lang="en-US" sz="1600" dirty="0">
                <a:latin typeface="Calibri" panose="020F0502020204030204" pitchFamily="34" charset="0"/>
                <a:ea typeface="Calibri"/>
                <a:cs typeface="Calibri" panose="020F0502020204030204" pitchFamily="34" charset="0"/>
                <a:sym typeface="Calibri"/>
              </a:rPr>
              <a:t>Validation Leads</a:t>
            </a:r>
            <a:endParaRPr sz="1000" dirty="0">
              <a:latin typeface="Calibri" panose="020F0502020204030204" pitchFamily="34" charset="0"/>
              <a:cs typeface="Calibri" panose="020F0502020204030204" pitchFamily="34" charset="0"/>
            </a:endParaRPr>
          </a:p>
        </p:txBody>
      </p:sp>
      <p:cxnSp>
        <p:nvCxnSpPr>
          <p:cNvPr id="24" name="Shape 171">
            <a:extLst>
              <a:ext uri="{FF2B5EF4-FFF2-40B4-BE49-F238E27FC236}">
                <a16:creationId xmlns:a16="http://schemas.microsoft.com/office/drawing/2014/main" id="{30114F60-053E-01FD-EF8D-79E46370C8F5}"/>
              </a:ext>
            </a:extLst>
          </p:cNvPr>
          <p:cNvCxnSpPr>
            <a:cxnSpLocks/>
          </p:cNvCxnSpPr>
          <p:nvPr/>
        </p:nvCxnSpPr>
        <p:spPr>
          <a:xfrm>
            <a:off x="6305480" y="4330265"/>
            <a:ext cx="1306395" cy="0"/>
          </a:xfrm>
          <a:prstGeom prst="straightConnector1">
            <a:avLst/>
          </a:prstGeom>
          <a:noFill/>
          <a:ln w="165100" cap="flat" cmpd="sng">
            <a:solidFill>
              <a:srgbClr val="0070C0"/>
            </a:solidFill>
            <a:prstDash val="solid"/>
            <a:miter lim="800000"/>
            <a:headEnd type="none" w="med" len="sm"/>
            <a:tailEnd type="triangle" w="med" len="sm"/>
          </a:ln>
        </p:spPr>
      </p:cxnSp>
    </p:spTree>
    <p:extLst>
      <p:ext uri="{BB962C8B-B14F-4D97-AF65-F5344CB8AC3E}">
        <p14:creationId xmlns:p14="http://schemas.microsoft.com/office/powerpoint/2010/main" val="2045338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149DE3-2C7E-4362-85B5-EEB2952BFD02}"/>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Recently Archived Data Summary</a:t>
            </a:r>
            <a:endParaRPr lang="en-US" sz="2800" b="1" dirty="0">
              <a:cs typeface="Calibri"/>
            </a:endParaRPr>
          </a:p>
        </p:txBody>
      </p:sp>
      <p:sp>
        <p:nvSpPr>
          <p:cNvPr id="14" name="CustomShape 3">
            <a:extLst>
              <a:ext uri="{FF2B5EF4-FFF2-40B4-BE49-F238E27FC236}">
                <a16:creationId xmlns:a16="http://schemas.microsoft.com/office/drawing/2014/main" id="{3BEB323B-AA78-4912-9114-522EDCBBFFFC}"/>
              </a:ext>
            </a:extLst>
          </p:cNvPr>
          <p:cNvSpPr/>
          <p:nvPr/>
        </p:nvSpPr>
        <p:spPr>
          <a:xfrm>
            <a:off x="1046848" y="1133033"/>
            <a:ext cx="6906032" cy="78831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marL="285750" indent="-285750">
              <a:buFont typeface="Arial" panose="020B0604020202020204" pitchFamily="34" charset="0"/>
              <a:buChar char="•"/>
            </a:pPr>
            <a:r>
              <a:rPr lang="en-US" dirty="0"/>
              <a:t>~6,600 data files from 60 cruises archived April 2022-2023</a:t>
            </a:r>
          </a:p>
          <a:p>
            <a:pPr marL="285750" indent="-285750">
              <a:buFont typeface="Arial" panose="020B0604020202020204" pitchFamily="34" charset="0"/>
              <a:buChar char="•"/>
            </a:pPr>
            <a:r>
              <a:rPr lang="en-US" dirty="0"/>
              <a:t>18,000 data files from 400+ cruises archived since April 2023</a:t>
            </a:r>
          </a:p>
        </p:txBody>
      </p:sp>
      <p:grpSp>
        <p:nvGrpSpPr>
          <p:cNvPr id="9" name="Group 8">
            <a:extLst>
              <a:ext uri="{FF2B5EF4-FFF2-40B4-BE49-F238E27FC236}">
                <a16:creationId xmlns:a16="http://schemas.microsoft.com/office/drawing/2014/main" id="{7ACA7389-2CED-E970-B61B-D6CA57B4B359}"/>
              </a:ext>
            </a:extLst>
          </p:cNvPr>
          <p:cNvGrpSpPr/>
          <p:nvPr/>
        </p:nvGrpSpPr>
        <p:grpSpPr>
          <a:xfrm>
            <a:off x="2678600" y="1837710"/>
            <a:ext cx="3935271" cy="4778456"/>
            <a:chOff x="1295" y="1511124"/>
            <a:chExt cx="5247026" cy="6371271"/>
          </a:xfrm>
        </p:grpSpPr>
        <p:sp>
          <p:nvSpPr>
            <p:cNvPr id="10" name="Rounded Rectangle 9">
              <a:extLst>
                <a:ext uri="{FF2B5EF4-FFF2-40B4-BE49-F238E27FC236}">
                  <a16:creationId xmlns:a16="http://schemas.microsoft.com/office/drawing/2014/main" id="{F1226FE5-A2C5-1305-288A-B7C3E455E67E}"/>
                </a:ext>
              </a:extLst>
            </p:cNvPr>
            <p:cNvSpPr/>
            <p:nvPr/>
          </p:nvSpPr>
          <p:spPr>
            <a:xfrm>
              <a:off x="1295" y="1511124"/>
              <a:ext cx="5247026" cy="6371271"/>
            </a:xfrm>
            <a:prstGeom prst="roundRect">
              <a:avLst>
                <a:gd name="adj" fmla="val 511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a:extLst>
                <a:ext uri="{FF2B5EF4-FFF2-40B4-BE49-F238E27FC236}">
                  <a16:creationId xmlns:a16="http://schemas.microsoft.com/office/drawing/2014/main" id="{D07F46DE-8A2F-645E-5205-D10CC6637C1B}"/>
                </a:ext>
              </a:extLst>
            </p:cNvPr>
            <p:cNvPicPr>
              <a:picLocks noChangeAspect="1"/>
            </p:cNvPicPr>
            <p:nvPr/>
          </p:nvPicPr>
          <p:blipFill>
            <a:blip r:embed="rId3"/>
            <a:stretch>
              <a:fillRect/>
            </a:stretch>
          </p:blipFill>
          <p:spPr>
            <a:xfrm>
              <a:off x="1444742" y="2128769"/>
              <a:ext cx="2636431" cy="3316276"/>
            </a:xfrm>
            <a:prstGeom prst="rect">
              <a:avLst/>
            </a:prstGeom>
          </p:spPr>
        </p:pic>
        <p:sp>
          <p:nvSpPr>
            <p:cNvPr id="12" name="TextBox 11">
              <a:extLst>
                <a:ext uri="{FF2B5EF4-FFF2-40B4-BE49-F238E27FC236}">
                  <a16:creationId xmlns:a16="http://schemas.microsoft.com/office/drawing/2014/main" id="{781A6278-7F57-9345-5F6D-EFE5FBBDD3CA}"/>
                </a:ext>
              </a:extLst>
            </p:cNvPr>
            <p:cNvSpPr txBox="1"/>
            <p:nvPr/>
          </p:nvSpPr>
          <p:spPr>
            <a:xfrm>
              <a:off x="1485698" y="1669096"/>
              <a:ext cx="2636431" cy="400109"/>
            </a:xfrm>
            <a:prstGeom prst="rect">
              <a:avLst/>
            </a:prstGeom>
            <a:noFill/>
          </p:spPr>
          <p:txBody>
            <a:bodyPr wrap="square" lIns="68580" tIns="34290" rIns="68580" bIns="34290" anchor="t">
              <a:spAutoFit/>
            </a:bodyPr>
            <a:lstStyle/>
            <a:p>
              <a:pPr algn="ctr"/>
              <a:r>
                <a:rPr lang="en-US" sz="1500" b="1" dirty="0">
                  <a:solidFill>
                    <a:srgbClr val="000000"/>
                  </a:solidFill>
                  <a:cs typeface="Calibri" panose="020F0502020204030204"/>
                </a:rPr>
                <a:t>Data collection</a:t>
              </a:r>
              <a:endParaRPr lang="en-US" sz="1500" dirty="0">
                <a:solidFill>
                  <a:srgbClr val="000000"/>
                </a:solidFill>
                <a:ea typeface="+mn-lt"/>
                <a:cs typeface="+mn-lt"/>
              </a:endParaRPr>
            </a:p>
          </p:txBody>
        </p:sp>
        <p:sp>
          <p:nvSpPr>
            <p:cNvPr id="13" name="TextBox 12">
              <a:extLst>
                <a:ext uri="{FF2B5EF4-FFF2-40B4-BE49-F238E27FC236}">
                  <a16:creationId xmlns:a16="http://schemas.microsoft.com/office/drawing/2014/main" id="{68F63D41-1BF9-DA80-C88B-821D50E5B343}"/>
                </a:ext>
              </a:extLst>
            </p:cNvPr>
            <p:cNvSpPr txBox="1"/>
            <p:nvPr/>
          </p:nvSpPr>
          <p:spPr>
            <a:xfrm>
              <a:off x="226740" y="5596762"/>
              <a:ext cx="4796133" cy="2133916"/>
            </a:xfrm>
            <a:prstGeom prst="rect">
              <a:avLst/>
            </a:prstGeom>
            <a:solidFill>
              <a:schemeClr val="bg1"/>
            </a:solidFill>
          </p:spPr>
          <p:txBody>
            <a:bodyPr wrap="square">
              <a:spAutoFit/>
            </a:bodyPr>
            <a:lstStyle/>
            <a:p>
              <a:r>
                <a:rPr lang="en-US" sz="1400" b="1" dirty="0">
                  <a:cs typeface="Calibri"/>
                </a:rPr>
                <a:t>Data Sources include:</a:t>
              </a:r>
            </a:p>
            <a:p>
              <a:pPr marL="128588" indent="-128588">
                <a:buFont typeface="Arial"/>
                <a:buChar char="•"/>
              </a:pPr>
              <a:r>
                <a:rPr lang="en-US" sz="1400" dirty="0">
                  <a:cs typeface="Calibri"/>
                </a:rPr>
                <a:t>OBB funded PIs</a:t>
              </a:r>
            </a:p>
            <a:p>
              <a:pPr marL="128588" indent="-128588">
                <a:buFont typeface="Arial"/>
                <a:buChar char="•"/>
              </a:pPr>
              <a:r>
                <a:rPr lang="en-US" sz="1400" dirty="0">
                  <a:cs typeface="Calibri"/>
                </a:rPr>
                <a:t>PACE Validation Science Team (PVST)</a:t>
              </a:r>
            </a:p>
            <a:p>
              <a:pPr marL="128588" indent="-128588">
                <a:buFont typeface="Arial"/>
                <a:buChar char="•"/>
              </a:pPr>
              <a:r>
                <a:rPr lang="en-US" sz="1400" dirty="0">
                  <a:cs typeface="Calibri"/>
                </a:rPr>
                <a:t>Voluntary data submissions</a:t>
              </a:r>
            </a:p>
            <a:p>
              <a:pPr marL="128588" indent="-128588">
                <a:buFont typeface="Arial"/>
                <a:buChar char="•"/>
              </a:pPr>
              <a:r>
                <a:rPr lang="en-US" sz="1400" dirty="0">
                  <a:cs typeface="Calibri"/>
                </a:rPr>
                <a:t>Field support group</a:t>
              </a:r>
            </a:p>
            <a:p>
              <a:pPr marL="128588" indent="-128588">
                <a:buFont typeface="Arial"/>
                <a:buChar char="•"/>
              </a:pPr>
              <a:r>
                <a:rPr lang="en-US" sz="1400" dirty="0">
                  <a:cs typeface="Calibri"/>
                </a:rPr>
                <a:t>[</a:t>
              </a:r>
              <a:r>
                <a:rPr lang="en-US" sz="1400" i="1" dirty="0">
                  <a:cs typeface="Calibri"/>
                </a:rPr>
                <a:t>External Sources: e.g., AERONET-OC</a:t>
              </a:r>
              <a:r>
                <a:rPr lang="en-US" sz="1400" dirty="0">
                  <a:cs typeface="Calibri"/>
                </a:rPr>
                <a:t>]</a:t>
              </a:r>
            </a:p>
            <a:p>
              <a:pPr marL="128588" indent="-128588">
                <a:buFont typeface="Arial"/>
                <a:buChar char="•"/>
              </a:pPr>
              <a:r>
                <a:rPr lang="en-US" sz="1400" dirty="0">
                  <a:cs typeface="Calibri"/>
                </a:rPr>
                <a:t>[</a:t>
              </a:r>
              <a:r>
                <a:rPr lang="en-US" sz="1400" i="1" dirty="0">
                  <a:cs typeface="Calibri"/>
                </a:rPr>
                <a:t>SVC Data Sources</a:t>
              </a:r>
              <a:r>
                <a:rPr lang="en-US" sz="1400" dirty="0">
                  <a:cs typeface="Calibri"/>
                </a:rPr>
                <a:t>]</a:t>
              </a:r>
            </a:p>
          </p:txBody>
        </p:sp>
      </p:gr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47ED5-2FEF-A841-7C1D-1ABB76A925D0}"/>
              </a:ext>
            </a:extLst>
          </p:cNvPr>
          <p:cNvSpPr>
            <a:spLocks noGrp="1"/>
          </p:cNvSpPr>
          <p:nvPr>
            <p:ph type="title"/>
          </p:nvPr>
        </p:nvSpPr>
        <p:spPr>
          <a:xfrm>
            <a:off x="1096689" y="782163"/>
            <a:ext cx="6896366" cy="862806"/>
          </a:xfrm>
        </p:spPr>
        <p:txBody>
          <a:bodyPr>
            <a:noAutofit/>
          </a:bodyPr>
          <a:lstStyle/>
          <a:p>
            <a:r>
              <a:rPr lang="en-US" sz="2400" b="1" dirty="0"/>
              <a:t>PACE mission Validation Science Team (PVST)</a:t>
            </a:r>
          </a:p>
        </p:txBody>
      </p:sp>
      <p:sp>
        <p:nvSpPr>
          <p:cNvPr id="4" name="TextBox 3">
            <a:extLst>
              <a:ext uri="{FF2B5EF4-FFF2-40B4-BE49-F238E27FC236}">
                <a16:creationId xmlns:a16="http://schemas.microsoft.com/office/drawing/2014/main" id="{76CC910D-FA68-2D6B-CAA9-FB8D4085042D}"/>
              </a:ext>
            </a:extLst>
          </p:cNvPr>
          <p:cNvSpPr txBox="1"/>
          <p:nvPr/>
        </p:nvSpPr>
        <p:spPr>
          <a:xfrm>
            <a:off x="96720" y="1882423"/>
            <a:ext cx="4298792" cy="923330"/>
          </a:xfrm>
          <a:prstGeom prst="rect">
            <a:avLst/>
          </a:prstGeom>
          <a:noFill/>
        </p:spPr>
        <p:txBody>
          <a:bodyPr wrap="square" rtlCol="0">
            <a:spAutoFit/>
          </a:bodyPr>
          <a:lstStyle/>
          <a:p>
            <a:pPr marL="214313" indent="-214313">
              <a:buFont typeface="Arial" panose="020B0604020202020204" pitchFamily="34" charset="0"/>
              <a:buChar char="•"/>
            </a:pPr>
            <a:r>
              <a:rPr lang="en-US" sz="1350" dirty="0"/>
              <a:t>NASA HQ solicited in ROSES 2022</a:t>
            </a:r>
          </a:p>
          <a:p>
            <a:pPr marL="214313" indent="-214313">
              <a:buFont typeface="Arial" panose="020B0604020202020204" pitchFamily="34" charset="0"/>
              <a:buChar char="•"/>
            </a:pPr>
            <a:endParaRPr lang="en-US" sz="1350" dirty="0"/>
          </a:p>
          <a:p>
            <a:pPr marL="214313" indent="-214313">
              <a:buFont typeface="Arial" panose="020B0604020202020204" pitchFamily="34" charset="0"/>
              <a:buChar char="•"/>
            </a:pPr>
            <a:r>
              <a:rPr lang="en-US" sz="1350" dirty="0"/>
              <a:t>Rapid data-turnaround requires extra data management and coordination with submitters</a:t>
            </a:r>
          </a:p>
        </p:txBody>
      </p:sp>
      <p:graphicFrame>
        <p:nvGraphicFramePr>
          <p:cNvPr id="5" name="Table 4">
            <a:extLst>
              <a:ext uri="{FF2B5EF4-FFF2-40B4-BE49-F238E27FC236}">
                <a16:creationId xmlns:a16="http://schemas.microsoft.com/office/drawing/2014/main" id="{E173C4DC-1F45-7EFF-91FA-C565209639A1}"/>
              </a:ext>
            </a:extLst>
          </p:cNvPr>
          <p:cNvGraphicFramePr>
            <a:graphicFrameLocks noGrp="1"/>
          </p:cNvGraphicFramePr>
          <p:nvPr>
            <p:extLst>
              <p:ext uri="{D42A27DB-BD31-4B8C-83A1-F6EECF244321}">
                <p14:modId xmlns:p14="http://schemas.microsoft.com/office/powerpoint/2010/main" val="2213108938"/>
              </p:ext>
            </p:extLst>
          </p:nvPr>
        </p:nvGraphicFramePr>
        <p:xfrm>
          <a:off x="234161" y="4041904"/>
          <a:ext cx="8621423" cy="2298725"/>
        </p:xfrm>
        <a:graphic>
          <a:graphicData uri="http://schemas.openxmlformats.org/drawingml/2006/table">
            <a:tbl>
              <a:tblPr firstRow="1" bandRow="1">
                <a:tableStyleId>{5940675A-B579-460E-94D1-54222C63F5DA}</a:tableStyleId>
              </a:tblPr>
              <a:tblGrid>
                <a:gridCol w="1683518">
                  <a:extLst>
                    <a:ext uri="{9D8B030D-6E8A-4147-A177-3AD203B41FA5}">
                      <a16:colId xmlns:a16="http://schemas.microsoft.com/office/drawing/2014/main" val="2574280215"/>
                    </a:ext>
                  </a:extLst>
                </a:gridCol>
                <a:gridCol w="694301">
                  <a:extLst>
                    <a:ext uri="{9D8B030D-6E8A-4147-A177-3AD203B41FA5}">
                      <a16:colId xmlns:a16="http://schemas.microsoft.com/office/drawing/2014/main" val="2955231923"/>
                    </a:ext>
                  </a:extLst>
                </a:gridCol>
                <a:gridCol w="384710">
                  <a:extLst>
                    <a:ext uri="{9D8B030D-6E8A-4147-A177-3AD203B41FA5}">
                      <a16:colId xmlns:a16="http://schemas.microsoft.com/office/drawing/2014/main" val="2791548122"/>
                    </a:ext>
                  </a:extLst>
                </a:gridCol>
                <a:gridCol w="684923">
                  <a:extLst>
                    <a:ext uri="{9D8B030D-6E8A-4147-A177-3AD203B41FA5}">
                      <a16:colId xmlns:a16="http://schemas.microsoft.com/office/drawing/2014/main" val="2805689165"/>
                    </a:ext>
                  </a:extLst>
                </a:gridCol>
                <a:gridCol w="364757">
                  <a:extLst>
                    <a:ext uri="{9D8B030D-6E8A-4147-A177-3AD203B41FA5}">
                      <a16:colId xmlns:a16="http://schemas.microsoft.com/office/drawing/2014/main" val="5970063"/>
                    </a:ext>
                  </a:extLst>
                </a:gridCol>
                <a:gridCol w="355162">
                  <a:extLst>
                    <a:ext uri="{9D8B030D-6E8A-4147-A177-3AD203B41FA5}">
                      <a16:colId xmlns:a16="http://schemas.microsoft.com/office/drawing/2014/main" val="2661579150"/>
                    </a:ext>
                  </a:extLst>
                </a:gridCol>
                <a:gridCol w="251370">
                  <a:extLst>
                    <a:ext uri="{9D8B030D-6E8A-4147-A177-3AD203B41FA5}">
                      <a16:colId xmlns:a16="http://schemas.microsoft.com/office/drawing/2014/main" val="2620969446"/>
                    </a:ext>
                  </a:extLst>
                </a:gridCol>
                <a:gridCol w="752439">
                  <a:extLst>
                    <a:ext uri="{9D8B030D-6E8A-4147-A177-3AD203B41FA5}">
                      <a16:colId xmlns:a16="http://schemas.microsoft.com/office/drawing/2014/main" val="1157388876"/>
                    </a:ext>
                  </a:extLst>
                </a:gridCol>
                <a:gridCol w="864654">
                  <a:extLst>
                    <a:ext uri="{9D8B030D-6E8A-4147-A177-3AD203B41FA5}">
                      <a16:colId xmlns:a16="http://schemas.microsoft.com/office/drawing/2014/main" val="357067922"/>
                    </a:ext>
                  </a:extLst>
                </a:gridCol>
                <a:gridCol w="861863">
                  <a:extLst>
                    <a:ext uri="{9D8B030D-6E8A-4147-A177-3AD203B41FA5}">
                      <a16:colId xmlns:a16="http://schemas.microsoft.com/office/drawing/2014/main" val="1019597610"/>
                    </a:ext>
                  </a:extLst>
                </a:gridCol>
                <a:gridCol w="861863">
                  <a:extLst>
                    <a:ext uri="{9D8B030D-6E8A-4147-A177-3AD203B41FA5}">
                      <a16:colId xmlns:a16="http://schemas.microsoft.com/office/drawing/2014/main" val="122459297"/>
                    </a:ext>
                  </a:extLst>
                </a:gridCol>
                <a:gridCol w="861863">
                  <a:extLst>
                    <a:ext uri="{9D8B030D-6E8A-4147-A177-3AD203B41FA5}">
                      <a16:colId xmlns:a16="http://schemas.microsoft.com/office/drawing/2014/main" val="2963396663"/>
                    </a:ext>
                  </a:extLst>
                </a:gridCol>
              </a:tblGrid>
              <a:tr h="494607">
                <a:tc>
                  <a:txBody>
                    <a:bodyPr/>
                    <a:lstStyle/>
                    <a:p>
                      <a:r>
                        <a:rPr lang="en-US" sz="1000" b="1" dirty="0"/>
                        <a:t>Ocean inherent optical properties</a:t>
                      </a:r>
                    </a:p>
                  </a:txBody>
                  <a:tcPr marL="48837" marR="48837" marT="24419" marB="24419"/>
                </a:tc>
                <a:tc>
                  <a:txBody>
                    <a:bodyPr/>
                    <a:lstStyle/>
                    <a:p>
                      <a:r>
                        <a:rPr lang="en-US" sz="1000" b="1" i="1" baseline="0" dirty="0"/>
                        <a:t>a</a:t>
                      </a:r>
                      <a:r>
                        <a:rPr lang="en-US" sz="1000" b="1" i="1" baseline="-25000" dirty="0"/>
                        <a:t>p</a:t>
                      </a:r>
                    </a:p>
                  </a:txBody>
                  <a:tcPr marL="48837" marR="48837" marT="24419" marB="24419">
                    <a:solidFill>
                      <a:schemeClr val="accent4">
                        <a:lumMod val="20000"/>
                        <a:lumOff val="80000"/>
                      </a:schemeClr>
                    </a:solidFill>
                  </a:tcPr>
                </a:tc>
                <a:tc>
                  <a:txBody>
                    <a:bodyPr/>
                    <a:lstStyle/>
                    <a:p>
                      <a:r>
                        <a:rPr lang="en-US" sz="1000" b="1" i="1" dirty="0" err="1"/>
                        <a:t>a</a:t>
                      </a:r>
                      <a:r>
                        <a:rPr lang="en-US" sz="1000" b="1" i="1" baseline="-25000" dirty="0" err="1"/>
                        <a:t>ph</a:t>
                      </a:r>
                      <a:endParaRPr lang="en-US" sz="1000" b="1" i="1" baseline="-25000" dirty="0"/>
                    </a:p>
                  </a:txBody>
                  <a:tcPr marL="48837" marR="48837" marT="24419" marB="24419">
                    <a:solidFill>
                      <a:schemeClr val="accent4">
                        <a:lumMod val="20000"/>
                        <a:lumOff val="80000"/>
                      </a:schemeClr>
                    </a:solidFill>
                  </a:tcPr>
                </a:tc>
                <a:tc>
                  <a:txBody>
                    <a:bodyPr/>
                    <a:lstStyle/>
                    <a:p>
                      <a:r>
                        <a:rPr lang="en-US" sz="1000" b="1" i="1"/>
                        <a:t>a</a:t>
                      </a:r>
                      <a:r>
                        <a:rPr lang="en-US" sz="1000" b="1" i="1" baseline="-25000"/>
                        <a:t>nap</a:t>
                      </a:r>
                    </a:p>
                  </a:txBody>
                  <a:tcPr marL="48837" marR="48837" marT="24419" marB="24419">
                    <a:solidFill>
                      <a:schemeClr val="accent4">
                        <a:lumMod val="20000"/>
                        <a:lumOff val="80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1" dirty="0" err="1"/>
                        <a:t>a</a:t>
                      </a:r>
                      <a:r>
                        <a:rPr lang="en-US" sz="1000" b="1" i="1" baseline="-25000" dirty="0" err="1"/>
                        <a:t>cdom</a:t>
                      </a:r>
                      <a:endParaRPr lang="en-US" sz="1000" b="1" i="1" baseline="-25000" dirty="0"/>
                    </a:p>
                    <a:p>
                      <a:endParaRPr lang="en-US" sz="1000" b="1" dirty="0"/>
                    </a:p>
                  </a:txBody>
                  <a:tcPr marL="48837" marR="48837" marT="24419" marB="24419">
                    <a:solidFill>
                      <a:schemeClr val="accent4">
                        <a:lumMod val="20000"/>
                        <a:lumOff val="80000"/>
                      </a:schemeClr>
                    </a:solidFill>
                  </a:tcPr>
                </a:tc>
                <a:tc hMerge="1">
                  <a:txBody>
                    <a:bodyPr/>
                    <a:lstStyle/>
                    <a:p>
                      <a:endParaRPr lang="en-US"/>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1" dirty="0" err="1"/>
                        <a:t>a</a:t>
                      </a:r>
                      <a:r>
                        <a:rPr lang="en-US" sz="1000" b="1" i="1" baseline="-25000" dirty="0" err="1"/>
                        <a:t>cdom+nap</a:t>
                      </a:r>
                      <a:endParaRPr lang="en-US" sz="1000" b="1" i="1" baseline="-25000" dirty="0"/>
                    </a:p>
                    <a:p>
                      <a:endParaRPr lang="en-US" sz="1000" b="1" dirty="0"/>
                    </a:p>
                  </a:txBody>
                  <a:tcPr marL="48837" marR="48837" marT="24419" marB="24419">
                    <a:solidFill>
                      <a:schemeClr val="accent4">
                        <a:lumMod val="20000"/>
                        <a:lumOff val="80000"/>
                      </a:schemeClr>
                    </a:solidFill>
                  </a:tcPr>
                </a:tc>
                <a:tc hMerge="1">
                  <a:txBody>
                    <a:bodyPr/>
                    <a:lstStyle/>
                    <a:p>
                      <a:endParaRPr lang="en-US"/>
                    </a:p>
                  </a:txBody>
                  <a:tcPr/>
                </a:tc>
                <a:tc>
                  <a:txBody>
                    <a:bodyPr/>
                    <a:lstStyle/>
                    <a:p>
                      <a:r>
                        <a:rPr lang="en-US" sz="1000" b="1" i="1" dirty="0" err="1"/>
                        <a:t>b</a:t>
                      </a:r>
                      <a:r>
                        <a:rPr lang="en-US" sz="1000" b="1" i="1" baseline="-25000" dirty="0" err="1"/>
                        <a:t>bp</a:t>
                      </a:r>
                      <a:endParaRPr lang="en-US" sz="1000" b="1" i="1" baseline="-25000" dirty="0"/>
                    </a:p>
                  </a:txBody>
                  <a:tcPr marL="48837" marR="48837" marT="24419" marB="24419">
                    <a:lnR w="12700" cap="flat" cmpd="sng" algn="ctr">
                      <a:solidFill>
                        <a:schemeClr val="tx1"/>
                      </a:solidFill>
                      <a:prstDash val="solid"/>
                      <a:round/>
                      <a:headEnd type="none" w="med" len="med"/>
                      <a:tailEnd type="none" w="med" len="med"/>
                    </a:lnR>
                    <a:solidFill>
                      <a:schemeClr val="accent4">
                        <a:lumMod val="20000"/>
                        <a:lumOff val="80000"/>
                      </a:schemeClr>
                    </a:solidFill>
                  </a:tcPr>
                </a:tc>
                <a:tc>
                  <a:txBody>
                    <a:bodyPr/>
                    <a:lstStyle/>
                    <a:p>
                      <a:r>
                        <a:rPr lang="en-US" sz="1000" b="1" dirty="0"/>
                        <a:t>VSF</a:t>
                      </a:r>
                    </a:p>
                  </a:txBody>
                  <a:tcPr marL="48837" marR="48837" marT="24419" marB="244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endParaRPr lang="en-US" sz="1000" b="1"/>
                    </a:p>
                  </a:txBody>
                  <a:tcPr marL="48837" marR="48837" marT="24419" marB="24419">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50000"/>
                      </a:schemeClr>
                    </a:solidFill>
                  </a:tcPr>
                </a:tc>
                <a:tc>
                  <a:txBody>
                    <a:bodyPr/>
                    <a:lstStyle/>
                    <a:p>
                      <a:endParaRPr lang="en-US" sz="1000" b="1"/>
                    </a:p>
                  </a:txBody>
                  <a:tcPr marL="48837" marR="48837" marT="24419" marB="2441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50000"/>
                      </a:schemeClr>
                    </a:solidFill>
                  </a:tcPr>
                </a:tc>
                <a:extLst>
                  <a:ext uri="{0D108BD9-81ED-4DB2-BD59-A6C34878D82A}">
                    <a16:rowId xmlns:a16="http://schemas.microsoft.com/office/drawing/2014/main" val="188268056"/>
                  </a:ext>
                </a:extLst>
              </a:tr>
              <a:tr h="494607">
                <a:tc>
                  <a:txBody>
                    <a:bodyPr/>
                    <a:lstStyle/>
                    <a:p>
                      <a:r>
                        <a:rPr lang="en-US" sz="1000" b="1" dirty="0"/>
                        <a:t>Ocean apparent optical properties</a:t>
                      </a:r>
                    </a:p>
                  </a:txBody>
                  <a:tcPr marL="48837" marR="48837" marT="24419" marB="24419"/>
                </a:tc>
                <a:tc>
                  <a:txBody>
                    <a:bodyPr/>
                    <a:lstStyle/>
                    <a:p>
                      <a:r>
                        <a:rPr lang="en-US" sz="1000" b="1" i="0" baseline="0" dirty="0"/>
                        <a:t>PAR</a:t>
                      </a:r>
                    </a:p>
                  </a:txBody>
                  <a:tcPr marL="48837" marR="48837" marT="24419" marB="24419">
                    <a:solidFill>
                      <a:schemeClr val="accent6">
                        <a:lumMod val="20000"/>
                        <a:lumOff val="80000"/>
                      </a:schemeClr>
                    </a:solidFill>
                  </a:tcPr>
                </a:tc>
                <a:tc>
                  <a:txBody>
                    <a:bodyPr/>
                    <a:lstStyle/>
                    <a:p>
                      <a:r>
                        <a:rPr lang="en-US" sz="1000" b="1" i="1" dirty="0" err="1"/>
                        <a:t>K</a:t>
                      </a:r>
                      <a:r>
                        <a:rPr lang="en-US" sz="1000" b="1" i="1" baseline="-25000" dirty="0" err="1"/>
                        <a:t>d</a:t>
                      </a:r>
                      <a:endParaRPr lang="en-US" sz="1000" b="1" i="1" baseline="-25000" dirty="0"/>
                    </a:p>
                  </a:txBody>
                  <a:tcPr marL="48837" marR="48837" marT="24419" marB="24419">
                    <a:solidFill>
                      <a:schemeClr val="accent6">
                        <a:lumMod val="20000"/>
                        <a:lumOff val="80000"/>
                      </a:schemeClr>
                    </a:solidFill>
                  </a:tcPr>
                </a:tc>
                <a:tc>
                  <a:txBody>
                    <a:bodyPr/>
                    <a:lstStyle/>
                    <a:p>
                      <a:r>
                        <a:rPr lang="en-US" sz="1000" b="1" i="1" dirty="0" err="1"/>
                        <a:t>K</a:t>
                      </a:r>
                      <a:r>
                        <a:rPr lang="en-US" sz="1000" b="1" i="1" baseline="-25000" dirty="0" err="1"/>
                        <a:t>Lu</a:t>
                      </a:r>
                      <a:endParaRPr lang="en-US" sz="1000" b="1" i="1" baseline="-25000" dirty="0"/>
                    </a:p>
                  </a:txBody>
                  <a:tcPr marL="48837" marR="48837" marT="24419" marB="24419">
                    <a:solidFill>
                      <a:schemeClr val="accent6">
                        <a:lumMod val="20000"/>
                        <a:lumOff val="80000"/>
                      </a:schemeClr>
                    </a:solidFill>
                  </a:tcPr>
                </a:tc>
                <a:tc gridSpan="2">
                  <a:txBody>
                    <a:bodyPr/>
                    <a:lstStyle/>
                    <a:p>
                      <a:r>
                        <a:rPr lang="en-US" sz="1000" b="1" i="1" dirty="0"/>
                        <a:t>L</a:t>
                      </a:r>
                      <a:r>
                        <a:rPr lang="en-US" sz="1000" b="1" i="1" baseline="-25000" dirty="0"/>
                        <a:t>u</a:t>
                      </a:r>
                    </a:p>
                  </a:txBody>
                  <a:tcPr marL="48837" marR="48837" marT="24419" marB="24419">
                    <a:solidFill>
                      <a:schemeClr val="accent6">
                        <a:lumMod val="20000"/>
                        <a:lumOff val="80000"/>
                      </a:schemeClr>
                    </a:solidFill>
                  </a:tcPr>
                </a:tc>
                <a:tc hMerge="1">
                  <a:txBody>
                    <a:bodyPr/>
                    <a:lstStyle/>
                    <a:p>
                      <a:endParaRPr lang="en-US"/>
                    </a:p>
                  </a:txBody>
                  <a:tcPr/>
                </a:tc>
                <a:tc gridSpan="2">
                  <a:txBody>
                    <a:bodyPr/>
                    <a:lstStyle/>
                    <a:p>
                      <a:r>
                        <a:rPr lang="en-US" sz="1000" b="1" i="1" dirty="0" err="1"/>
                        <a:t>L</a:t>
                      </a:r>
                      <a:r>
                        <a:rPr lang="en-US" sz="1000" b="1" i="1" baseline="-25000" dirty="0" err="1"/>
                        <a:t>w</a:t>
                      </a:r>
                      <a:endParaRPr lang="en-US" sz="1000" b="1" i="1" baseline="-25000" dirty="0"/>
                    </a:p>
                  </a:txBody>
                  <a:tcPr marL="48837" marR="48837" marT="24419" marB="24419">
                    <a:solidFill>
                      <a:schemeClr val="accent6">
                        <a:lumMod val="20000"/>
                        <a:lumOff val="80000"/>
                      </a:schemeClr>
                    </a:solidFill>
                  </a:tcPr>
                </a:tc>
                <a:tc hMerge="1">
                  <a:txBody>
                    <a:bodyPr/>
                    <a:lstStyle/>
                    <a:p>
                      <a:endParaRPr lang="en-US"/>
                    </a:p>
                  </a:txBody>
                  <a:tcPr/>
                </a:tc>
                <a:tc>
                  <a:txBody>
                    <a:bodyPr/>
                    <a:lstStyle/>
                    <a:p>
                      <a:r>
                        <a:rPr lang="en-US" sz="1000" b="1" i="1" baseline="0" dirty="0" err="1"/>
                        <a:t>L</a:t>
                      </a:r>
                      <a:r>
                        <a:rPr lang="en-US" sz="1000" b="1" i="1" baseline="-25000" dirty="0" err="1"/>
                        <a:t>sky</a:t>
                      </a:r>
                      <a:endParaRPr lang="en-US" sz="1000" b="1" i="1" baseline="-25000" dirty="0"/>
                    </a:p>
                  </a:txBody>
                  <a:tcPr marL="48837" marR="48837" marT="24419" marB="24419">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1" dirty="0"/>
                        <a:t>E</a:t>
                      </a:r>
                      <a:r>
                        <a:rPr lang="en-US" sz="1000" b="1" i="1" baseline="-25000" dirty="0"/>
                        <a:t>d</a:t>
                      </a:r>
                    </a:p>
                    <a:p>
                      <a:endParaRPr lang="en-US" sz="1000" b="1" dirty="0"/>
                    </a:p>
                  </a:txBody>
                  <a:tcPr marL="48837" marR="48837" marT="24419" marB="24419">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1000" b="1" i="1" dirty="0"/>
                        <a:t> </a:t>
                      </a:r>
                      <a:r>
                        <a:rPr lang="en-US" sz="1000" b="1" i="1" dirty="0" err="1"/>
                        <a:t>R</a:t>
                      </a:r>
                      <a:r>
                        <a:rPr lang="en-US" sz="1000" b="1" i="1" baseline="-25000" dirty="0" err="1"/>
                        <a:t>rs</a:t>
                      </a:r>
                      <a:endParaRPr lang="en-US" sz="1000" b="1" i="1" baseline="-25000" dirty="0"/>
                    </a:p>
                  </a:txBody>
                  <a:tcPr marL="48837" marR="48837" marT="24419" marB="244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1000" b="1" i="1" baseline="0" dirty="0" err="1"/>
                        <a:t>nLw</a:t>
                      </a:r>
                      <a:endParaRPr lang="en-US" sz="1000" b="1" i="1" baseline="0" dirty="0"/>
                    </a:p>
                  </a:txBody>
                  <a:tcPr marL="48837" marR="48837" marT="24419" marB="244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9087847"/>
                  </a:ext>
                </a:extLst>
              </a:tr>
              <a:tr h="791787">
                <a:tc>
                  <a:txBody>
                    <a:bodyPr/>
                    <a:lstStyle/>
                    <a:p>
                      <a:r>
                        <a:rPr lang="en-US" sz="1000" b="1" dirty="0"/>
                        <a:t>Ocean Biogeochemistry</a:t>
                      </a:r>
                    </a:p>
                  </a:txBody>
                  <a:tcPr marL="48837" marR="48837" marT="24419" marB="24419"/>
                </a:tc>
                <a:tc>
                  <a:txBody>
                    <a:bodyPr/>
                    <a:lstStyle/>
                    <a:p>
                      <a:r>
                        <a:rPr lang="en-US" sz="1000" dirty="0" err="1"/>
                        <a:t>Chl</a:t>
                      </a:r>
                      <a:r>
                        <a:rPr lang="en-US" sz="1000" dirty="0"/>
                        <a:t> (fluorometric)</a:t>
                      </a:r>
                    </a:p>
                  </a:txBody>
                  <a:tcPr marL="48837" marR="48837" marT="24419" marB="24419">
                    <a:solidFill>
                      <a:schemeClr val="accent5">
                        <a:lumMod val="20000"/>
                        <a:lumOff val="80000"/>
                      </a:schemeClr>
                    </a:solidFill>
                  </a:tcPr>
                </a:tc>
                <a:tc>
                  <a:txBody>
                    <a:bodyPr/>
                    <a:lstStyle/>
                    <a:p>
                      <a:r>
                        <a:rPr lang="en-US" sz="1000" dirty="0"/>
                        <a:t>HPLC</a:t>
                      </a:r>
                    </a:p>
                  </a:txBody>
                  <a:tcPr marL="48837" marR="48837" marT="24419" marB="24419">
                    <a:solidFill>
                      <a:schemeClr val="accent5">
                        <a:lumMod val="20000"/>
                        <a:lumOff val="80000"/>
                      </a:schemeClr>
                    </a:solidFill>
                  </a:tcPr>
                </a:tc>
                <a:tc>
                  <a:txBody>
                    <a:bodyPr/>
                    <a:lstStyle/>
                    <a:p>
                      <a:r>
                        <a:rPr lang="en-US" sz="1000" dirty="0"/>
                        <a:t>UHPLC</a:t>
                      </a:r>
                    </a:p>
                  </a:txBody>
                  <a:tcPr marL="48837" marR="48837" marT="24419" marB="24419">
                    <a:lnB w="1270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r>
                        <a:rPr lang="en-US" sz="1000"/>
                        <a:t>PCC</a:t>
                      </a:r>
                    </a:p>
                  </a:txBody>
                  <a:tcPr marL="48837" marR="48837" marT="24419" marB="24419">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en-US"/>
                    </a:p>
                  </a:txBody>
                  <a:tcPr/>
                </a:tc>
                <a:tc gridSpan="2">
                  <a:txBody>
                    <a:bodyPr/>
                    <a:lstStyle/>
                    <a:p>
                      <a:r>
                        <a:rPr lang="en-US" sz="1000" dirty="0"/>
                        <a:t>NPP (and associated metrics)</a:t>
                      </a:r>
                    </a:p>
                  </a:txBody>
                  <a:tcPr marL="48837" marR="48837" marT="24419" marB="24419">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en-US"/>
                    </a:p>
                  </a:txBody>
                  <a:tcPr/>
                </a:tc>
                <a:tc>
                  <a:txBody>
                    <a:bodyPr/>
                    <a:lstStyle/>
                    <a:p>
                      <a:r>
                        <a:rPr lang="en-US" sz="1000" dirty="0"/>
                        <a:t>PSD</a:t>
                      </a:r>
                    </a:p>
                  </a:txBody>
                  <a:tcPr marL="48837" marR="48837" marT="24419" marB="24419">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en-US" sz="1000" dirty="0"/>
                        <a:t>TSM (TBD)</a:t>
                      </a:r>
                    </a:p>
                  </a:txBody>
                  <a:tcPr marL="48837" marR="48837" marT="24419" marB="244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en-US" sz="1000" dirty="0"/>
                        <a:t>Carbon (PIC, POC DOC, </a:t>
                      </a:r>
                      <a:r>
                        <a:rPr lang="en-US" sz="1000" dirty="0" err="1"/>
                        <a:t>Cphyto</a:t>
                      </a:r>
                      <a:r>
                        <a:rPr lang="en-US" sz="1000" dirty="0"/>
                        <a:t>)</a:t>
                      </a:r>
                    </a:p>
                  </a:txBody>
                  <a:tcPr marL="48837" marR="48837" marT="24419" marB="244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endParaRPr lang="en-US" sz="1000"/>
                    </a:p>
                  </a:txBody>
                  <a:tcPr marL="48837" marR="48837" marT="24419" marB="2441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50000"/>
                      </a:schemeClr>
                    </a:solidFill>
                  </a:tcPr>
                </a:tc>
                <a:extLst>
                  <a:ext uri="{0D108BD9-81ED-4DB2-BD59-A6C34878D82A}">
                    <a16:rowId xmlns:a16="http://schemas.microsoft.com/office/drawing/2014/main" val="4159228736"/>
                  </a:ext>
                </a:extLst>
              </a:tr>
              <a:tr h="517724">
                <a:tc>
                  <a:txBody>
                    <a:bodyPr/>
                    <a:lstStyle/>
                    <a:p>
                      <a:r>
                        <a:rPr lang="en-US" sz="1000" b="1" dirty="0"/>
                        <a:t>Aerosols &amp; clouds</a:t>
                      </a:r>
                    </a:p>
                  </a:txBody>
                  <a:tcPr marL="48837" marR="48837" marT="24419" marB="24419"/>
                </a:tc>
                <a:tc>
                  <a:txBody>
                    <a:bodyPr/>
                    <a:lstStyle/>
                    <a:p>
                      <a:r>
                        <a:rPr lang="en-US" sz="1000" dirty="0"/>
                        <a:t>AOD</a:t>
                      </a:r>
                    </a:p>
                  </a:txBody>
                  <a:tcPr marL="48837" marR="48837" marT="24419" marB="24419">
                    <a:solidFill>
                      <a:schemeClr val="accent2">
                        <a:lumMod val="20000"/>
                        <a:lumOff val="80000"/>
                      </a:schemeClr>
                    </a:solidFill>
                  </a:tcPr>
                </a:tc>
                <a:tc gridSpan="3">
                  <a:txBody>
                    <a:bodyPr/>
                    <a:lstStyle/>
                    <a:p>
                      <a:r>
                        <a:rPr lang="en-US" sz="1000" dirty="0"/>
                        <a:t>Aerosol microphysical properties </a:t>
                      </a:r>
                    </a:p>
                  </a:txBody>
                  <a:tcPr marL="48837" marR="48837" marT="24419" marB="24419">
                    <a:solidFill>
                      <a:schemeClr val="accent2">
                        <a:lumMod val="20000"/>
                        <a:lumOff val="80000"/>
                      </a:schemeClr>
                    </a:solidFill>
                  </a:tcPr>
                </a:tc>
                <a:tc hMerge="1">
                  <a:txBody>
                    <a:bodyPr/>
                    <a:lstStyle/>
                    <a:p>
                      <a:endParaRPr lang="en-US" sz="1300" dirty="0"/>
                    </a:p>
                  </a:txBody>
                  <a:tcPr marL="95937" marR="95937" marT="47969" marB="47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solidFill>
                      <a:srgbClr val="FF0000">
                        <a:alpha val="50000"/>
                      </a:srgbClr>
                    </a:solidFill>
                  </a:tcPr>
                </a:tc>
                <a:tc gridSpan="2">
                  <a:txBody>
                    <a:bodyPr/>
                    <a:lstStyle/>
                    <a:p>
                      <a:r>
                        <a:rPr lang="en-US" sz="1000" dirty="0"/>
                        <a:t>COD</a:t>
                      </a:r>
                    </a:p>
                  </a:txBody>
                  <a:tcPr marL="71953" marR="71953" marT="35977" marB="35977">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solidFill>
                      <a:srgbClr val="FF0000">
                        <a:alpha val="50000"/>
                      </a:srgbClr>
                    </a:solidFill>
                  </a:tcPr>
                </a:tc>
                <a:tc gridSpan="2">
                  <a:txBody>
                    <a:bodyPr/>
                    <a:lstStyle/>
                    <a:p>
                      <a:r>
                        <a:rPr lang="en-US" sz="1000" dirty="0"/>
                        <a:t>Cloud droplet size distribution, ice properties</a:t>
                      </a:r>
                    </a:p>
                  </a:txBody>
                  <a:tcPr marL="71953" marR="71953" marT="35977" marB="359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solidFill>
                      <a:srgbClr val="FF0000">
                        <a:alpha val="50000"/>
                      </a:srgbClr>
                    </a:solidFill>
                  </a:tcPr>
                </a:tc>
                <a:tc>
                  <a:txBody>
                    <a:bodyPr/>
                    <a:lstStyle/>
                    <a:p>
                      <a:endParaRPr lang="en-US" sz="1000" dirty="0"/>
                    </a:p>
                  </a:txBody>
                  <a:tcPr marL="48837" marR="48837" marT="24419" marB="24419">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50000"/>
                      </a:schemeClr>
                    </a:solidFill>
                  </a:tcPr>
                </a:tc>
                <a:tc>
                  <a:txBody>
                    <a:bodyPr/>
                    <a:lstStyle/>
                    <a:p>
                      <a:endParaRPr lang="en-US" sz="1000"/>
                    </a:p>
                  </a:txBody>
                  <a:tcPr marL="48837" marR="48837" marT="24419" marB="24419">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50000"/>
                      </a:schemeClr>
                    </a:solidFill>
                  </a:tcPr>
                </a:tc>
                <a:tc>
                  <a:txBody>
                    <a:bodyPr/>
                    <a:lstStyle/>
                    <a:p>
                      <a:endParaRPr lang="en-US" sz="1000" dirty="0"/>
                    </a:p>
                  </a:txBody>
                  <a:tcPr marL="48837" marR="48837" marT="24419" marB="24419">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50000"/>
                      </a:schemeClr>
                    </a:solidFill>
                  </a:tcPr>
                </a:tc>
                <a:extLst>
                  <a:ext uri="{0D108BD9-81ED-4DB2-BD59-A6C34878D82A}">
                    <a16:rowId xmlns:a16="http://schemas.microsoft.com/office/drawing/2014/main" val="3086788072"/>
                  </a:ext>
                </a:extLst>
              </a:tr>
            </a:tbl>
          </a:graphicData>
        </a:graphic>
      </p:graphicFrame>
      <p:grpSp>
        <p:nvGrpSpPr>
          <p:cNvPr id="3" name="Group 2">
            <a:extLst>
              <a:ext uri="{FF2B5EF4-FFF2-40B4-BE49-F238E27FC236}">
                <a16:creationId xmlns:a16="http://schemas.microsoft.com/office/drawing/2014/main" id="{ECCE4D0D-5A63-5216-ABF2-A55506B3A6F2}"/>
              </a:ext>
            </a:extLst>
          </p:cNvPr>
          <p:cNvGrpSpPr/>
          <p:nvPr/>
        </p:nvGrpSpPr>
        <p:grpSpPr>
          <a:xfrm>
            <a:off x="4826524" y="1631808"/>
            <a:ext cx="4029059" cy="2474963"/>
            <a:chOff x="942976" y="997064"/>
            <a:chExt cx="10487024" cy="6121400"/>
          </a:xfrm>
        </p:grpSpPr>
        <p:pic>
          <p:nvPicPr>
            <p:cNvPr id="1028" name="Picture 4">
              <a:extLst>
                <a:ext uri="{FF2B5EF4-FFF2-40B4-BE49-F238E27FC236}">
                  <a16:creationId xmlns:a16="http://schemas.microsoft.com/office/drawing/2014/main" id="{17E63C27-F71B-DF51-7470-358B6E075D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976" y="997064"/>
              <a:ext cx="10487024" cy="5724411"/>
            </a:xfrm>
            <a:prstGeom prst="rect">
              <a:avLst/>
            </a:prstGeom>
            <a:noFill/>
            <a:ln w="22225">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756A5FF2-1F5E-2842-F4BA-C354A67640F0}"/>
                </a:ext>
              </a:extLst>
            </p:cNvPr>
            <p:cNvSpPr/>
            <p:nvPr/>
          </p:nvSpPr>
          <p:spPr>
            <a:xfrm>
              <a:off x="3478548" y="2864805"/>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D05360E6-2976-7E6A-E329-25AEFE6F3031}"/>
                </a:ext>
              </a:extLst>
            </p:cNvPr>
            <p:cNvSpPr/>
            <p:nvPr/>
          </p:nvSpPr>
          <p:spPr>
            <a:xfrm>
              <a:off x="2470888" y="2499915"/>
              <a:ext cx="236620" cy="248098"/>
            </a:xfrm>
            <a:prstGeom prst="ellipse">
              <a:avLst/>
            </a:prstGeom>
            <a:solidFill>
              <a:srgbClr val="7030A0">
                <a:alpha val="4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4F2CE973-B7EE-DC5B-0235-C616CD9549DA}"/>
                </a:ext>
              </a:extLst>
            </p:cNvPr>
            <p:cNvSpPr/>
            <p:nvPr/>
          </p:nvSpPr>
          <p:spPr>
            <a:xfrm>
              <a:off x="3998802" y="2765891"/>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Oval 21">
              <a:extLst>
                <a:ext uri="{FF2B5EF4-FFF2-40B4-BE49-F238E27FC236}">
                  <a16:creationId xmlns:a16="http://schemas.microsoft.com/office/drawing/2014/main" id="{88E884B4-A27F-F95B-8B07-971554AB3E23}"/>
                </a:ext>
              </a:extLst>
            </p:cNvPr>
            <p:cNvSpPr/>
            <p:nvPr/>
          </p:nvSpPr>
          <p:spPr>
            <a:xfrm>
              <a:off x="3478548" y="2280026"/>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FCED94CB-3B9F-5AD7-F17B-8724F0FEDAC8}"/>
                </a:ext>
              </a:extLst>
            </p:cNvPr>
            <p:cNvSpPr/>
            <p:nvPr/>
          </p:nvSpPr>
          <p:spPr>
            <a:xfrm>
              <a:off x="4076155" y="2438068"/>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Oval 24">
              <a:extLst>
                <a:ext uri="{FF2B5EF4-FFF2-40B4-BE49-F238E27FC236}">
                  <a16:creationId xmlns:a16="http://schemas.microsoft.com/office/drawing/2014/main" id="{B2FF6F59-D2ED-CE1A-3406-C43113E172BA}"/>
                </a:ext>
              </a:extLst>
            </p:cNvPr>
            <p:cNvSpPr/>
            <p:nvPr/>
          </p:nvSpPr>
          <p:spPr>
            <a:xfrm>
              <a:off x="2646136" y="2719954"/>
              <a:ext cx="236620" cy="248098"/>
            </a:xfrm>
            <a:prstGeom prst="ellipse">
              <a:avLst/>
            </a:prstGeom>
            <a:solidFill>
              <a:srgbClr val="7030A0">
                <a:alpha val="4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8" name="Straight Connector 27">
              <a:extLst>
                <a:ext uri="{FF2B5EF4-FFF2-40B4-BE49-F238E27FC236}">
                  <a16:creationId xmlns:a16="http://schemas.microsoft.com/office/drawing/2014/main" id="{D98D48C2-9C4C-611C-6DEC-05B54F3F0478}"/>
                </a:ext>
              </a:extLst>
            </p:cNvPr>
            <p:cNvCxnSpPr/>
            <p:nvPr/>
          </p:nvCxnSpPr>
          <p:spPr>
            <a:xfrm flipH="1">
              <a:off x="4597710" y="2183261"/>
              <a:ext cx="1177734" cy="248098"/>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3AE244-1CDD-9753-6E06-9DA59082B7E0}"/>
                </a:ext>
              </a:extLst>
            </p:cNvPr>
            <p:cNvCxnSpPr>
              <a:cxnSpLocks/>
            </p:cNvCxnSpPr>
            <p:nvPr/>
          </p:nvCxnSpPr>
          <p:spPr>
            <a:xfrm flipH="1">
              <a:off x="5529680" y="2244803"/>
              <a:ext cx="311006" cy="621489"/>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18F28B5-6669-07C2-3196-3A74F741E0A1}"/>
                </a:ext>
              </a:extLst>
            </p:cNvPr>
            <p:cNvCxnSpPr>
              <a:cxnSpLocks/>
            </p:cNvCxnSpPr>
            <p:nvPr/>
          </p:nvCxnSpPr>
          <p:spPr>
            <a:xfrm flipH="1">
              <a:off x="5408631" y="2866293"/>
              <a:ext cx="121049" cy="1750837"/>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AA11AA9-DC3C-0D2B-6191-3E2F489F38B6}"/>
                </a:ext>
              </a:extLst>
            </p:cNvPr>
            <p:cNvCxnSpPr>
              <a:cxnSpLocks/>
            </p:cNvCxnSpPr>
            <p:nvPr/>
          </p:nvCxnSpPr>
          <p:spPr>
            <a:xfrm flipH="1">
              <a:off x="4334469" y="4617130"/>
              <a:ext cx="1074162" cy="630655"/>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8A440B9-6784-39FB-8E0E-3792BEE2CC06}"/>
                </a:ext>
              </a:extLst>
            </p:cNvPr>
            <p:cNvCxnSpPr>
              <a:cxnSpLocks/>
            </p:cNvCxnSpPr>
            <p:nvPr/>
          </p:nvCxnSpPr>
          <p:spPr>
            <a:xfrm>
              <a:off x="8447507" y="3741710"/>
              <a:ext cx="0" cy="539964"/>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C746CCD-0BBF-FB2E-CB1F-6C310F8E2938}"/>
                </a:ext>
              </a:extLst>
            </p:cNvPr>
            <p:cNvCxnSpPr>
              <a:cxnSpLocks/>
            </p:cNvCxnSpPr>
            <p:nvPr/>
          </p:nvCxnSpPr>
          <p:spPr>
            <a:xfrm>
              <a:off x="8916068" y="3471728"/>
              <a:ext cx="0" cy="1950493"/>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F7AE846-EFA3-99B2-A046-DC017376467B}"/>
                </a:ext>
              </a:extLst>
            </p:cNvPr>
            <p:cNvCxnSpPr>
              <a:cxnSpLocks/>
            </p:cNvCxnSpPr>
            <p:nvPr/>
          </p:nvCxnSpPr>
          <p:spPr>
            <a:xfrm flipH="1">
              <a:off x="8447507" y="5422221"/>
              <a:ext cx="468561" cy="54899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2560585-49A9-7F5B-0882-BE8491855C53}"/>
                </a:ext>
              </a:extLst>
            </p:cNvPr>
            <p:cNvCxnSpPr>
              <a:cxnSpLocks/>
            </p:cNvCxnSpPr>
            <p:nvPr/>
          </p:nvCxnSpPr>
          <p:spPr>
            <a:xfrm>
              <a:off x="9628364" y="5059930"/>
              <a:ext cx="0" cy="805091"/>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104938C-C4FF-F9FE-61ED-B0B5643F4D81}"/>
                </a:ext>
              </a:extLst>
            </p:cNvPr>
            <p:cNvCxnSpPr>
              <a:cxnSpLocks/>
            </p:cNvCxnSpPr>
            <p:nvPr/>
          </p:nvCxnSpPr>
          <p:spPr>
            <a:xfrm>
              <a:off x="10714328" y="4932457"/>
              <a:ext cx="623817" cy="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835EC16-8D9A-B0B5-4CA1-23BC332ACB1B}"/>
                </a:ext>
              </a:extLst>
            </p:cNvPr>
            <p:cNvCxnSpPr>
              <a:cxnSpLocks/>
            </p:cNvCxnSpPr>
            <p:nvPr/>
          </p:nvCxnSpPr>
          <p:spPr>
            <a:xfrm>
              <a:off x="10714328" y="5971211"/>
              <a:ext cx="623817" cy="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56D853C-70D5-BC6B-DD4E-0FEAA0C982C4}"/>
                </a:ext>
              </a:extLst>
            </p:cNvPr>
            <p:cNvCxnSpPr>
              <a:cxnSpLocks/>
            </p:cNvCxnSpPr>
            <p:nvPr/>
          </p:nvCxnSpPr>
          <p:spPr>
            <a:xfrm>
              <a:off x="942976" y="4932457"/>
              <a:ext cx="3133179" cy="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B31B3A3-B95D-226F-7B92-56A5FC6743C0}"/>
                </a:ext>
              </a:extLst>
            </p:cNvPr>
            <p:cNvCxnSpPr>
              <a:cxnSpLocks/>
            </p:cNvCxnSpPr>
            <p:nvPr/>
          </p:nvCxnSpPr>
          <p:spPr>
            <a:xfrm>
              <a:off x="942976" y="5847382"/>
              <a:ext cx="3391493" cy="3230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25" name="Arc 1024">
              <a:extLst>
                <a:ext uri="{FF2B5EF4-FFF2-40B4-BE49-F238E27FC236}">
                  <a16:creationId xmlns:a16="http://schemas.microsoft.com/office/drawing/2014/main" id="{7AD865E2-7431-73AD-2729-51288A046CD8}"/>
                </a:ext>
              </a:extLst>
            </p:cNvPr>
            <p:cNvSpPr/>
            <p:nvPr/>
          </p:nvSpPr>
          <p:spPr>
            <a:xfrm rot="21397422">
              <a:off x="1813669" y="1107892"/>
              <a:ext cx="4761591" cy="701469"/>
            </a:xfrm>
            <a:prstGeom prst="arc">
              <a:avLst>
                <a:gd name="adj1" fmla="val 10804864"/>
                <a:gd name="adj2" fmla="val 0"/>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pic>
          <p:nvPicPr>
            <p:cNvPr id="1040" name="Picture 1039">
              <a:extLst>
                <a:ext uri="{FF2B5EF4-FFF2-40B4-BE49-F238E27FC236}">
                  <a16:creationId xmlns:a16="http://schemas.microsoft.com/office/drawing/2014/main" id="{8C09FC43-1074-157D-D27F-2D699F36B216}"/>
                </a:ext>
              </a:extLst>
            </p:cNvPr>
            <p:cNvPicPr>
              <a:picLocks noChangeAspect="1"/>
            </p:cNvPicPr>
            <p:nvPr/>
          </p:nvPicPr>
          <p:blipFill>
            <a:blip r:embed="rId3"/>
            <a:stretch>
              <a:fillRect/>
            </a:stretch>
          </p:blipFill>
          <p:spPr>
            <a:xfrm>
              <a:off x="2176185" y="2497908"/>
              <a:ext cx="801072" cy="828910"/>
            </a:xfrm>
            <a:prstGeom prst="rect">
              <a:avLst/>
            </a:prstGeom>
            <a:effectLst>
              <a:outerShdw blurRad="50800" dist="38100" dir="2700000" algn="tl" rotWithShape="0">
                <a:prstClr val="black">
                  <a:alpha val="40000"/>
                </a:prstClr>
              </a:outerShdw>
            </a:effectLst>
          </p:spPr>
        </p:pic>
        <p:cxnSp>
          <p:nvCxnSpPr>
            <p:cNvPr id="1045" name="Straight Connector 1044">
              <a:extLst>
                <a:ext uri="{FF2B5EF4-FFF2-40B4-BE49-F238E27FC236}">
                  <a16:creationId xmlns:a16="http://schemas.microsoft.com/office/drawing/2014/main" id="{E8373A90-876E-75E8-A306-D00160BBA3B3}"/>
                </a:ext>
              </a:extLst>
            </p:cNvPr>
            <p:cNvCxnSpPr>
              <a:cxnSpLocks/>
            </p:cNvCxnSpPr>
            <p:nvPr/>
          </p:nvCxnSpPr>
          <p:spPr>
            <a:xfrm flipH="1">
              <a:off x="2176185" y="2285030"/>
              <a:ext cx="279223" cy="2228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49" name="TextBox 1048">
              <a:extLst>
                <a:ext uri="{FF2B5EF4-FFF2-40B4-BE49-F238E27FC236}">
                  <a16:creationId xmlns:a16="http://schemas.microsoft.com/office/drawing/2014/main" id="{04AE1A48-A55C-EF1C-1217-1590C81F3A4A}"/>
                </a:ext>
              </a:extLst>
            </p:cNvPr>
            <p:cNvSpPr txBox="1"/>
            <p:nvPr/>
          </p:nvSpPr>
          <p:spPr>
            <a:xfrm>
              <a:off x="4650586" y="4891859"/>
              <a:ext cx="5963247" cy="2226605"/>
            </a:xfrm>
            <a:prstGeom prst="rect">
              <a:avLst/>
            </a:prstGeom>
            <a:noFill/>
          </p:spPr>
          <p:txBody>
            <a:bodyPr wrap="square">
              <a:spAutoFit/>
            </a:bodyPr>
            <a:lstStyle/>
            <a:p>
              <a:r>
                <a:rPr lang="en-US" sz="1050" dirty="0">
                  <a:latin typeface="Calibri" panose="020F0502020204030204" pitchFamily="34" charset="0"/>
                  <a:cs typeface="Calibri" panose="020F0502020204030204" pitchFamily="34" charset="0"/>
                </a:rPr>
                <a:t>R/V </a:t>
              </a:r>
              <a:r>
                <a:rPr lang="en-US" sz="1050" i="1" dirty="0">
                  <a:latin typeface="Calibri" panose="020F0502020204030204" pitchFamily="34" charset="0"/>
                  <a:cs typeface="Calibri" panose="020F0502020204030204" pitchFamily="34" charset="0"/>
                </a:rPr>
                <a:t>Tara (global)</a:t>
              </a:r>
            </a:p>
            <a:p>
              <a:r>
                <a:rPr lang="en-US" sz="1050" i="1" dirty="0">
                  <a:latin typeface="Calibri" panose="020F0502020204030204" pitchFamily="34" charset="0"/>
                  <a:cs typeface="Calibri" panose="020F0502020204030204" pitchFamily="34" charset="0"/>
                </a:rPr>
                <a:t>Global UNOLS</a:t>
              </a:r>
            </a:p>
            <a:p>
              <a:r>
                <a:rPr lang="en-US" sz="1050" i="1" dirty="0">
                  <a:latin typeface="Calibri" panose="020F0502020204030204" pitchFamily="34" charset="0"/>
                  <a:cs typeface="Calibri" panose="020F0502020204030204" pitchFamily="34" charset="0"/>
                </a:rPr>
                <a:t>Hyperspectral BGC-Argo</a:t>
              </a:r>
            </a:p>
            <a:p>
              <a:r>
                <a:rPr lang="en-US" sz="1050" i="1" dirty="0">
                  <a:latin typeface="Calibri" panose="020F0502020204030204" pitchFamily="34" charset="0"/>
                  <a:cs typeface="Calibri" panose="020F0502020204030204" pitchFamily="34" charset="0"/>
                </a:rPr>
                <a:t>Add-ons for AERONET (global)</a:t>
              </a:r>
            </a:p>
            <a:p>
              <a:endParaRPr lang="en-US" sz="1050" dirty="0">
                <a:latin typeface="Calibri" panose="020F0502020204030204" pitchFamily="34" charset="0"/>
                <a:cs typeface="Calibri" panose="020F0502020204030204" pitchFamily="34" charset="0"/>
              </a:endParaRPr>
            </a:p>
          </p:txBody>
        </p:sp>
        <p:cxnSp>
          <p:nvCxnSpPr>
            <p:cNvPr id="1050" name="Straight Connector 1049">
              <a:extLst>
                <a:ext uri="{FF2B5EF4-FFF2-40B4-BE49-F238E27FC236}">
                  <a16:creationId xmlns:a16="http://schemas.microsoft.com/office/drawing/2014/main" id="{F0D920D3-F0C0-E819-1D18-0F083B239F99}"/>
                </a:ext>
              </a:extLst>
            </p:cNvPr>
            <p:cNvCxnSpPr>
              <a:cxnSpLocks/>
            </p:cNvCxnSpPr>
            <p:nvPr/>
          </p:nvCxnSpPr>
          <p:spPr>
            <a:xfrm flipH="1">
              <a:off x="2331276" y="2505844"/>
              <a:ext cx="279223" cy="2228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51" name="Oval 1050">
              <a:extLst>
                <a:ext uri="{FF2B5EF4-FFF2-40B4-BE49-F238E27FC236}">
                  <a16:creationId xmlns:a16="http://schemas.microsoft.com/office/drawing/2014/main" id="{5195811F-D08F-B436-FDE6-A8210AD796BB}"/>
                </a:ext>
              </a:extLst>
            </p:cNvPr>
            <p:cNvSpPr/>
            <p:nvPr/>
          </p:nvSpPr>
          <p:spPr>
            <a:xfrm>
              <a:off x="1482551" y="3003082"/>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2" name="Oval 1051">
              <a:extLst>
                <a:ext uri="{FF2B5EF4-FFF2-40B4-BE49-F238E27FC236}">
                  <a16:creationId xmlns:a16="http://schemas.microsoft.com/office/drawing/2014/main" id="{0245FFD6-8E6F-635E-0475-B821C79DADA5}"/>
                </a:ext>
              </a:extLst>
            </p:cNvPr>
            <p:cNvSpPr/>
            <p:nvPr/>
          </p:nvSpPr>
          <p:spPr>
            <a:xfrm>
              <a:off x="5687443" y="2512166"/>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3" name="Oval 1052">
              <a:extLst>
                <a:ext uri="{FF2B5EF4-FFF2-40B4-BE49-F238E27FC236}">
                  <a16:creationId xmlns:a16="http://schemas.microsoft.com/office/drawing/2014/main" id="{8EB819D6-DDC2-E495-9A29-8FA7EB25B7C3}"/>
                </a:ext>
              </a:extLst>
            </p:cNvPr>
            <p:cNvSpPr/>
            <p:nvPr/>
          </p:nvSpPr>
          <p:spPr>
            <a:xfrm>
              <a:off x="6409361" y="4643848"/>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4" name="Oval 1053">
              <a:extLst>
                <a:ext uri="{FF2B5EF4-FFF2-40B4-BE49-F238E27FC236}">
                  <a16:creationId xmlns:a16="http://schemas.microsoft.com/office/drawing/2014/main" id="{7007C8A8-3D01-68B3-E4BB-EAB37DB38A5D}"/>
                </a:ext>
              </a:extLst>
            </p:cNvPr>
            <p:cNvSpPr/>
            <p:nvPr/>
          </p:nvSpPr>
          <p:spPr>
            <a:xfrm>
              <a:off x="3836218" y="2737010"/>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5" name="Oval 1054">
              <a:extLst>
                <a:ext uri="{FF2B5EF4-FFF2-40B4-BE49-F238E27FC236}">
                  <a16:creationId xmlns:a16="http://schemas.microsoft.com/office/drawing/2014/main" id="{CCBB2E1B-09F9-2E54-4467-0B3C4C9619E3}"/>
                </a:ext>
              </a:extLst>
            </p:cNvPr>
            <p:cNvSpPr/>
            <p:nvPr/>
          </p:nvSpPr>
          <p:spPr>
            <a:xfrm>
              <a:off x="9721112" y="2702759"/>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6" name="Oval 1055">
              <a:extLst>
                <a:ext uri="{FF2B5EF4-FFF2-40B4-BE49-F238E27FC236}">
                  <a16:creationId xmlns:a16="http://schemas.microsoft.com/office/drawing/2014/main" id="{849DA0E5-D87E-88C9-9342-5CB5C917FEB4}"/>
                </a:ext>
              </a:extLst>
            </p:cNvPr>
            <p:cNvSpPr/>
            <p:nvPr/>
          </p:nvSpPr>
          <p:spPr>
            <a:xfrm>
              <a:off x="7890168" y="3221846"/>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7" name="Oval 1056">
              <a:extLst>
                <a:ext uri="{FF2B5EF4-FFF2-40B4-BE49-F238E27FC236}">
                  <a16:creationId xmlns:a16="http://schemas.microsoft.com/office/drawing/2014/main" id="{F3D88B68-867E-6948-5D61-EE0D4F7A034A}"/>
                </a:ext>
              </a:extLst>
            </p:cNvPr>
            <p:cNvSpPr/>
            <p:nvPr/>
          </p:nvSpPr>
          <p:spPr>
            <a:xfrm>
              <a:off x="3981351" y="2562014"/>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8" name="Oval 1057">
              <a:extLst>
                <a:ext uri="{FF2B5EF4-FFF2-40B4-BE49-F238E27FC236}">
                  <a16:creationId xmlns:a16="http://schemas.microsoft.com/office/drawing/2014/main" id="{5AE3C51A-2191-CBC3-E85D-1783D6D23CD5}"/>
                </a:ext>
              </a:extLst>
            </p:cNvPr>
            <p:cNvSpPr/>
            <p:nvPr/>
          </p:nvSpPr>
          <p:spPr>
            <a:xfrm>
              <a:off x="3647900" y="2302635"/>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59" name="Oval 1058">
              <a:extLst>
                <a:ext uri="{FF2B5EF4-FFF2-40B4-BE49-F238E27FC236}">
                  <a16:creationId xmlns:a16="http://schemas.microsoft.com/office/drawing/2014/main" id="{86FC48DE-6306-FB1E-29EC-6676D1040E8A}"/>
                </a:ext>
              </a:extLst>
            </p:cNvPr>
            <p:cNvSpPr/>
            <p:nvPr/>
          </p:nvSpPr>
          <p:spPr>
            <a:xfrm>
              <a:off x="3829409" y="2570762"/>
              <a:ext cx="236620" cy="248098"/>
            </a:xfrm>
            <a:prstGeom prst="ellipse">
              <a:avLst/>
            </a:prstGeom>
            <a:solidFill>
              <a:srgbClr val="7030A0">
                <a:alpha val="40000"/>
              </a:srgbClr>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62" name="Straight Connector 1061">
              <a:extLst>
                <a:ext uri="{FF2B5EF4-FFF2-40B4-BE49-F238E27FC236}">
                  <a16:creationId xmlns:a16="http://schemas.microsoft.com/office/drawing/2014/main" id="{FEF55CCF-FDF1-C718-AFC9-CD16C55CFED7}"/>
                </a:ext>
              </a:extLst>
            </p:cNvPr>
            <p:cNvCxnSpPr>
              <a:cxnSpLocks/>
            </p:cNvCxnSpPr>
            <p:nvPr/>
          </p:nvCxnSpPr>
          <p:spPr>
            <a:xfrm>
              <a:off x="1719171" y="1975610"/>
              <a:ext cx="0" cy="431089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4" name="Straight Connector 1063">
              <a:extLst>
                <a:ext uri="{FF2B5EF4-FFF2-40B4-BE49-F238E27FC236}">
                  <a16:creationId xmlns:a16="http://schemas.microsoft.com/office/drawing/2014/main" id="{62B5F5C7-F118-C29A-3767-9DBEECDF4AAD}"/>
                </a:ext>
              </a:extLst>
            </p:cNvPr>
            <p:cNvCxnSpPr>
              <a:cxnSpLocks/>
            </p:cNvCxnSpPr>
            <p:nvPr/>
          </p:nvCxnSpPr>
          <p:spPr>
            <a:xfrm>
              <a:off x="942976" y="3444720"/>
              <a:ext cx="2660067" cy="1615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6" name="Straight Connector 1065">
              <a:extLst>
                <a:ext uri="{FF2B5EF4-FFF2-40B4-BE49-F238E27FC236}">
                  <a16:creationId xmlns:a16="http://schemas.microsoft.com/office/drawing/2014/main" id="{A9EA63E5-66D6-2208-0A02-EB451FAF2D32}"/>
                </a:ext>
              </a:extLst>
            </p:cNvPr>
            <p:cNvCxnSpPr>
              <a:cxnSpLocks/>
            </p:cNvCxnSpPr>
            <p:nvPr/>
          </p:nvCxnSpPr>
          <p:spPr>
            <a:xfrm>
              <a:off x="11026236" y="3508135"/>
              <a:ext cx="403764" cy="0"/>
            </a:xfrm>
            <a:prstGeom prst="line">
              <a:avLst/>
            </a:prstGeom>
            <a:ln w="28575">
              <a:solidFill>
                <a:srgbClr val="7030A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CEF9D304-3FB8-A7BC-7A61-2B48342380EC}"/>
              </a:ext>
            </a:extLst>
          </p:cNvPr>
          <p:cNvSpPr txBox="1"/>
          <p:nvPr/>
        </p:nvSpPr>
        <p:spPr>
          <a:xfrm>
            <a:off x="1123675" y="301926"/>
            <a:ext cx="7045122"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Upcoming &amp; Incoming Data 2024: PVST</a:t>
            </a:r>
            <a:endParaRPr lang="en-US" sz="2800" b="1" dirty="0">
              <a:cs typeface="Calibri"/>
            </a:endParaRPr>
          </a:p>
        </p:txBody>
      </p:sp>
    </p:spTree>
    <p:extLst>
      <p:ext uri="{BB962C8B-B14F-4D97-AF65-F5344CB8AC3E}">
        <p14:creationId xmlns:p14="http://schemas.microsoft.com/office/powerpoint/2010/main" val="822788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22C3A6-A6A3-47E5-B880-98C69701D4BC}"/>
              </a:ext>
            </a:extLst>
          </p:cNvPr>
          <p:cNvSpPr txBox="1"/>
          <p:nvPr/>
        </p:nvSpPr>
        <p:spPr>
          <a:xfrm>
            <a:off x="309446" y="301926"/>
            <a:ext cx="8642711" cy="523220"/>
          </a:xfrm>
          <a:prstGeom prst="rect">
            <a:avLst/>
          </a:prstGeom>
          <a:noFill/>
        </p:spPr>
        <p:txBody>
          <a:bodyPr wrap="square" lIns="91440" tIns="45720" rIns="91440" bIns="45720" rtlCol="0" anchor="t">
            <a:spAutoFit/>
          </a:bodyPr>
          <a:lstStyle/>
          <a:p>
            <a:pPr algn="ctr"/>
            <a:r>
              <a:rPr lang="en-US" sz="2800" b="1" dirty="0">
                <a:solidFill>
                  <a:srgbClr val="0070C0"/>
                </a:solidFill>
                <a:cs typeface="Calibri"/>
              </a:rPr>
              <a:t>Measurement-Specific Support &amp; Requirements</a:t>
            </a:r>
            <a:endParaRPr lang="en-US" sz="2800" b="1" dirty="0">
              <a:cs typeface="Calibri"/>
            </a:endParaRPr>
          </a:p>
        </p:txBody>
      </p:sp>
      <p:sp>
        <p:nvSpPr>
          <p:cNvPr id="9" name="CustomShape 3">
            <a:extLst>
              <a:ext uri="{FF2B5EF4-FFF2-40B4-BE49-F238E27FC236}">
                <a16:creationId xmlns:a16="http://schemas.microsoft.com/office/drawing/2014/main" id="{CE9F5D48-63C6-468F-9D46-A2A41716A018}"/>
              </a:ext>
            </a:extLst>
          </p:cNvPr>
          <p:cNvSpPr/>
          <p:nvPr/>
        </p:nvSpPr>
        <p:spPr>
          <a:xfrm>
            <a:off x="539543" y="1020036"/>
            <a:ext cx="8064914" cy="1542673"/>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t"/>
          <a:lstStyle/>
          <a:p>
            <a:pPr>
              <a:spcBef>
                <a:spcPts val="100"/>
              </a:spcBef>
              <a:spcAft>
                <a:spcPts val="100"/>
              </a:spcAft>
            </a:pPr>
            <a:r>
              <a:rPr lang="en-US" b="1" dirty="0">
                <a:solidFill>
                  <a:schemeClr val="dk1"/>
                </a:solidFill>
              </a:rPr>
              <a:t>Special requirements page (</a:t>
            </a:r>
            <a:r>
              <a:rPr lang="en-US" u="sng" dirty="0">
                <a:solidFill>
                  <a:schemeClr val="dk1"/>
                </a:solidFill>
              </a:rPr>
              <a:t>measurement</a:t>
            </a:r>
            <a:r>
              <a:rPr lang="en-US" b="1" u="sng" dirty="0">
                <a:solidFill>
                  <a:schemeClr val="dk1"/>
                </a:solidFill>
              </a:rPr>
              <a:t>-</a:t>
            </a:r>
            <a:r>
              <a:rPr lang="en-US" u="sng" dirty="0">
                <a:solidFill>
                  <a:schemeClr val="dk1"/>
                </a:solidFill>
              </a:rPr>
              <a:t>specific</a:t>
            </a:r>
            <a:r>
              <a:rPr lang="en-US" dirty="0">
                <a:solidFill>
                  <a:schemeClr val="dk1"/>
                </a:solidFill>
              </a:rPr>
              <a:t> instructions):</a:t>
            </a:r>
          </a:p>
          <a:p>
            <a:pPr marL="285750" indent="-285750">
              <a:spcBef>
                <a:spcPts val="100"/>
              </a:spcBef>
              <a:spcAft>
                <a:spcPts val="100"/>
              </a:spcAft>
              <a:buFont typeface="Arial" panose="020B0604020202020204" pitchFamily="34" charset="0"/>
              <a:buChar char="•"/>
            </a:pPr>
            <a:r>
              <a:rPr lang="en-US" dirty="0">
                <a:solidFill>
                  <a:schemeClr val="dk1"/>
                </a:solidFill>
              </a:rPr>
              <a:t>Metadata requirements &amp; checklists </a:t>
            </a:r>
          </a:p>
          <a:p>
            <a:pPr marL="742950" lvl="1" indent="-285750">
              <a:spcBef>
                <a:spcPts val="100"/>
              </a:spcBef>
              <a:spcAft>
                <a:spcPts val="100"/>
              </a:spcAft>
              <a:buFont typeface="Arial" panose="020B0604020202020204" pitchFamily="34" charset="0"/>
              <a:buChar char="•"/>
            </a:pPr>
            <a:r>
              <a:rPr lang="en-US" dirty="0">
                <a:solidFill>
                  <a:schemeClr val="dk1"/>
                </a:solidFill>
              </a:rPr>
              <a:t>Goal: guide data collection and submission around community protocols for traceability, interoperability, and quality</a:t>
            </a:r>
            <a:endParaRPr lang="en-US" dirty="0">
              <a:solidFill>
                <a:schemeClr val="dk1"/>
              </a:solidFill>
              <a:ea typeface="+mn-lt"/>
              <a:cs typeface="+mn-lt"/>
            </a:endParaRPr>
          </a:p>
        </p:txBody>
      </p:sp>
      <p:pic>
        <p:nvPicPr>
          <p:cNvPr id="8" name="Picture 7">
            <a:extLst>
              <a:ext uri="{FF2B5EF4-FFF2-40B4-BE49-F238E27FC236}">
                <a16:creationId xmlns:a16="http://schemas.microsoft.com/office/drawing/2014/main" id="{01DFC941-6D52-CB93-1F62-1A458357210F}"/>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093029" y="3597551"/>
            <a:ext cx="5255569" cy="2904217"/>
          </a:xfrm>
          <a:prstGeom prst="rect">
            <a:avLst/>
          </a:prstGeom>
          <a:effectLst>
            <a:outerShdw blurRad="63500" sx="102000" sy="102000" algn="ctr" rotWithShape="0">
              <a:prstClr val="black">
                <a:alpha val="40000"/>
              </a:prstClr>
            </a:outerShdw>
          </a:effectLst>
        </p:spPr>
      </p:pic>
      <p:sp>
        <p:nvSpPr>
          <p:cNvPr id="10" name="Right Arrow 9">
            <a:extLst>
              <a:ext uri="{FF2B5EF4-FFF2-40B4-BE49-F238E27FC236}">
                <a16:creationId xmlns:a16="http://schemas.microsoft.com/office/drawing/2014/main" id="{7ABC21A1-21A0-991D-EE9B-D7704C479652}"/>
              </a:ext>
            </a:extLst>
          </p:cNvPr>
          <p:cNvSpPr/>
          <p:nvPr/>
        </p:nvSpPr>
        <p:spPr>
          <a:xfrm rot="21189296">
            <a:off x="4877157" y="5551974"/>
            <a:ext cx="1418175" cy="446049"/>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a:extLst>
              <a:ext uri="{FF2B5EF4-FFF2-40B4-BE49-F238E27FC236}">
                <a16:creationId xmlns:a16="http://schemas.microsoft.com/office/drawing/2014/main" id="{66D12C70-9762-1192-E2E4-A52833965832}"/>
              </a:ext>
            </a:extLst>
          </p:cNvPr>
          <p:cNvSpPr/>
          <p:nvPr/>
        </p:nvSpPr>
        <p:spPr>
          <a:xfrm rot="1389368">
            <a:off x="5026121" y="4375285"/>
            <a:ext cx="1366546" cy="446049"/>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AFD1E0D-2AE5-6DC7-C3F2-09C3013D6829}"/>
              </a:ext>
            </a:extLst>
          </p:cNvPr>
          <p:cNvSpPr txBox="1"/>
          <p:nvPr/>
        </p:nvSpPr>
        <p:spPr>
          <a:xfrm>
            <a:off x="568723" y="2845957"/>
            <a:ext cx="3524306" cy="3416320"/>
          </a:xfrm>
          <a:prstGeom prst="rect">
            <a:avLst/>
          </a:prstGeom>
          <a:noFill/>
        </p:spPr>
        <p:txBody>
          <a:bodyPr wrap="square">
            <a:spAutoFit/>
          </a:bodyPr>
          <a:lstStyle/>
          <a:p>
            <a:r>
              <a:rPr lang="en-US" b="1" dirty="0">
                <a:solidFill>
                  <a:schemeClr val="dk1"/>
                </a:solidFill>
              </a:rPr>
              <a:t>New or recently updated submission guidelines:</a:t>
            </a:r>
          </a:p>
          <a:p>
            <a:pPr marL="285750" indent="-285750">
              <a:buFont typeface="Arial" panose="020B0604020202020204" pitchFamily="34" charset="0"/>
              <a:buChar char="•"/>
            </a:pPr>
            <a:r>
              <a:rPr lang="en-US" dirty="0">
                <a:solidFill>
                  <a:schemeClr val="dk1"/>
                </a:solidFill>
              </a:rPr>
              <a:t>Above-water radiometry (mounted)</a:t>
            </a:r>
          </a:p>
          <a:p>
            <a:pPr marL="285750" indent="-285750">
              <a:buFont typeface="Arial" panose="020B0604020202020204" pitchFamily="34" charset="0"/>
              <a:buChar char="•"/>
            </a:pPr>
            <a:r>
              <a:rPr lang="en-US" dirty="0">
                <a:solidFill>
                  <a:schemeClr val="dk1"/>
                </a:solidFill>
              </a:rPr>
              <a:t>PSD</a:t>
            </a:r>
          </a:p>
          <a:p>
            <a:pPr marL="285750" indent="-285750">
              <a:buFont typeface="Arial" panose="020B0604020202020204" pitchFamily="34" charset="0"/>
              <a:buChar char="•"/>
            </a:pPr>
            <a:endParaRPr lang="en-US" dirty="0">
              <a:solidFill>
                <a:schemeClr val="dk1"/>
              </a:solidFill>
            </a:endParaRPr>
          </a:p>
          <a:p>
            <a:r>
              <a:rPr lang="en-US" b="1" dirty="0">
                <a:solidFill>
                  <a:schemeClr val="dk1"/>
                </a:solidFill>
                <a:ea typeface="+mn-lt"/>
                <a:cs typeface="+mn-lt"/>
              </a:rPr>
              <a:t>Upcoming:</a:t>
            </a:r>
          </a:p>
          <a:p>
            <a:pPr marL="285750" indent="-285750">
              <a:buFont typeface="Arial"/>
              <a:buChar char="•"/>
            </a:pPr>
            <a:r>
              <a:rPr lang="en-US" dirty="0">
                <a:solidFill>
                  <a:schemeClr val="dk1"/>
                </a:solidFill>
                <a:cs typeface="Arial"/>
              </a:rPr>
              <a:t>Improvements for Above-water radiometry “Hand-held” &amp; “Buoy-mode”</a:t>
            </a:r>
          </a:p>
          <a:p>
            <a:pPr marL="285750" indent="-285750">
              <a:buFont typeface="Arial"/>
              <a:buChar char="•"/>
            </a:pPr>
            <a:r>
              <a:rPr lang="en-US" dirty="0">
                <a:solidFill>
                  <a:schemeClr val="dk1"/>
                </a:solidFill>
                <a:cs typeface="Arial"/>
              </a:rPr>
              <a:t>Microscopy</a:t>
            </a:r>
          </a:p>
          <a:p>
            <a:pPr marL="285750" indent="-285750">
              <a:buFont typeface="Arial"/>
              <a:buChar char="•"/>
            </a:pPr>
            <a:endParaRPr lang="en-US" dirty="0">
              <a:solidFill>
                <a:schemeClr val="dk1"/>
              </a:solidFill>
              <a:cs typeface="Arial"/>
            </a:endParaRPr>
          </a:p>
        </p:txBody>
      </p:sp>
    </p:spTree>
    <p:extLst>
      <p:ext uri="{BB962C8B-B14F-4D97-AF65-F5344CB8AC3E}">
        <p14:creationId xmlns:p14="http://schemas.microsoft.com/office/powerpoint/2010/main" val="40075972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7005d458-45be-48ae-8140-d43da96dd17b}" enabled="0" method="" siteId="{7005d458-45be-48ae-8140-d43da96dd17b}" removed="1"/>
</clbl:labelList>
</file>

<file path=docProps/app.xml><?xml version="1.0" encoding="utf-8"?>
<Properties xmlns="http://schemas.openxmlformats.org/officeDocument/2006/extended-properties" xmlns:vt="http://schemas.openxmlformats.org/officeDocument/2006/docPropsVTypes">
  <Template/>
  <TotalTime>10636</TotalTime>
  <Words>1310</Words>
  <Application>Microsoft Macintosh PowerPoint</Application>
  <PresentationFormat>On-screen Show (4:3)</PresentationFormat>
  <Paragraphs>203</Paragraphs>
  <Slides>14</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PACE mission Validation Science Team (PVST)</vt:lpstr>
      <vt:lpstr>PowerPoint Presentation</vt:lpstr>
      <vt:lpstr>PowerPoint Presentation</vt:lpstr>
      <vt:lpstr>PowerPoint Presentation</vt:lpstr>
      <vt:lpstr>Questions, Comments, Suggestions?</vt:lpstr>
      <vt:lpstr>Extra Miscellaneous slides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Scott, Alicia M. (GSFC-616.0)[Science Application International Corp.]</cp:lastModifiedBy>
  <cp:revision>120</cp:revision>
  <dcterms:modified xsi:type="dcterms:W3CDTF">2024-05-29T20:01:18Z</dcterms:modified>
  <cp:category/>
  <dc:language>en-US</dc:language>
</cp:coreProperties>
</file>