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5"/>
  </p:notesMasterIdLst>
  <p:sldIdLst>
    <p:sldId id="256" r:id="rId2"/>
    <p:sldId id="286" r:id="rId3"/>
    <p:sldId id="1066" r:id="rId4"/>
    <p:sldId id="315" r:id="rId5"/>
    <p:sldId id="1070" r:id="rId6"/>
    <p:sldId id="324" r:id="rId7"/>
    <p:sldId id="329" r:id="rId8"/>
    <p:sldId id="1030" r:id="rId9"/>
    <p:sldId id="1038" r:id="rId10"/>
    <p:sldId id="1071" r:id="rId11"/>
    <p:sldId id="1077" r:id="rId12"/>
    <p:sldId id="1083" r:id="rId13"/>
    <p:sldId id="1084" r:id="rId14"/>
    <p:sldId id="1075" r:id="rId15"/>
    <p:sldId id="265" r:id="rId16"/>
    <p:sldId id="267" r:id="rId17"/>
    <p:sldId id="268" r:id="rId18"/>
    <p:sldId id="269" r:id="rId19"/>
    <p:sldId id="270" r:id="rId20"/>
    <p:sldId id="271" r:id="rId21"/>
    <p:sldId id="277" r:id="rId22"/>
    <p:sldId id="1079" r:id="rId23"/>
    <p:sldId id="273" r:id="rId24"/>
    <p:sldId id="1080" r:id="rId25"/>
    <p:sldId id="274" r:id="rId26"/>
    <p:sldId id="1127" r:id="rId27"/>
    <p:sldId id="259" r:id="rId28"/>
    <p:sldId id="1130" r:id="rId29"/>
    <p:sldId id="1129" r:id="rId30"/>
    <p:sldId id="257" r:id="rId31"/>
    <p:sldId id="1086" r:id="rId32"/>
    <p:sldId id="308" r:id="rId33"/>
    <p:sldId id="287" r:id="rId34"/>
  </p:sldIdLst>
  <p:sldSz cx="12192000" cy="6858000"/>
  <p:notesSz cx="6858000" cy="9144000"/>
  <p:embeddedFontLst>
    <p:embeddedFont>
      <p:font typeface="Century Gothic" panose="020B0502020202020204" pitchFamily="34" charset="0"/>
      <p:regular r:id="rId36"/>
      <p:bold r:id="rId37"/>
      <p:italic r:id="rId38"/>
      <p:boldItalic r:id="rId39"/>
    </p:embeddedFont>
    <p:embeddedFont>
      <p:font typeface="Open Sans" panose="020B0606030504020204" pitchFamily="34" charset="0"/>
      <p:regular r:id="rId40"/>
      <p:bold r:id="rId41"/>
      <p:italic r:id="rId42"/>
      <p:boldItalic r:id="rId43"/>
    </p:embeddedFont>
    <p:embeddedFont>
      <p:font typeface="Open Sans Light" panose="020F0302020204030204" pitchFamily="34" charset="0"/>
      <p:regular r:id="rId44"/>
      <p:italic r:id="rId45"/>
    </p:embeddedFont>
    <p:embeddedFont>
      <p:font typeface="Roboto" panose="02000000000000000000" pitchFamily="2" charset="0"/>
      <p:regular r:id="rId46"/>
      <p:bold r:id="rId47"/>
      <p:italic r:id="rId48"/>
      <p:boldItalic r:id="rId49"/>
    </p:embeddedFont>
    <p:embeddedFont>
      <p:font typeface="Tahoma" panose="020B0604030504040204" pitchFamily="34" charset="0"/>
      <p:regular r:id="rId50"/>
      <p:bold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8" roundtripDataSignature="AMtx7mgF1gEAtVCG82pr5tIhytYSZNcZl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134"/>
    <p:restoredTop sz="77943"/>
  </p:normalViewPr>
  <p:slideViewPr>
    <p:cSldViewPr snapToGrid="0">
      <p:cViewPr varScale="1">
        <p:scale>
          <a:sx n="99" d="100"/>
          <a:sy n="99" d="100"/>
        </p:scale>
        <p:origin x="440" y="176"/>
      </p:cViewPr>
      <p:guideLst/>
    </p:cSldViewPr>
  </p:slideViewPr>
  <p:notesTextViewPr>
    <p:cViewPr>
      <p:scale>
        <a:sx n="1" d="1"/>
        <a:sy n="1" d="1"/>
      </p:scale>
      <p:origin x="0" y="0"/>
    </p:cViewPr>
  </p:notesTextViewPr>
  <p:sorterViewPr>
    <p:cViewPr>
      <p:scale>
        <a:sx n="135" d="100"/>
        <a:sy n="13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font" Target="fonts/font1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8" Type="http://customschemas.google.com/relationships/presentationmetadata" Target="metadata"/><Relationship Id="rId5" Type="http://schemas.openxmlformats.org/officeDocument/2006/relationships/slide" Target="slides/slide4.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9.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font" Target="fonts/font13.fntdata"/><Relationship Id="rId8" Type="http://schemas.openxmlformats.org/officeDocument/2006/relationships/slide" Target="slides/slide7.xml"/><Relationship Id="rId51" Type="http://schemas.openxmlformats.org/officeDocument/2006/relationships/font" Target="fonts/font1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font" Target="fonts/font11.fntdata"/><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6.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49"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94" name="Google Shape;9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697386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27352ba0bad_0_278: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g27352ba0bad_0_278: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Clr>
                <a:schemeClr val="dk1"/>
              </a:buClr>
              <a:buSzPts val="1200"/>
              <a:buFont typeface="Arial"/>
              <a:buNone/>
            </a:pPr>
            <a:r>
              <a:rPr lang="en-US" b="1">
                <a:solidFill>
                  <a:srgbClr val="FF0000"/>
                </a:solidFill>
                <a:highlight>
                  <a:srgbClr val="FFFF00"/>
                </a:highlight>
              </a:rPr>
              <a:t>This cover mainly ‘in the pipeline’ items…</a:t>
            </a:r>
            <a:endParaRPr/>
          </a:p>
          <a:p>
            <a:pPr marL="171450" lvl="0" indent="-171450" algn="l" rtl="0">
              <a:lnSpc>
                <a:spcPct val="100000"/>
              </a:lnSpc>
              <a:spcBef>
                <a:spcPts val="0"/>
              </a:spcBef>
              <a:spcAft>
                <a:spcPts val="0"/>
              </a:spcAft>
              <a:buClr>
                <a:schemeClr val="dk1"/>
              </a:buClr>
              <a:buSzPts val="1200"/>
              <a:buFont typeface="Arial"/>
              <a:buChar char="•"/>
            </a:pPr>
            <a:r>
              <a:rPr lang="en-US"/>
              <a:t>Effort is currently ongoing.</a:t>
            </a:r>
            <a:endParaRPr/>
          </a:p>
          <a:p>
            <a:pPr marL="171450" lvl="0" indent="-171450" algn="l" rtl="0">
              <a:lnSpc>
                <a:spcPct val="100000"/>
              </a:lnSpc>
              <a:spcBef>
                <a:spcPts val="0"/>
              </a:spcBef>
              <a:spcAft>
                <a:spcPts val="0"/>
              </a:spcAft>
              <a:buClr>
                <a:schemeClr val="dk1"/>
              </a:buClr>
              <a:buSzPts val="1200"/>
              <a:buFont typeface="Arial"/>
              <a:buChar char="•"/>
            </a:pPr>
            <a:r>
              <a:rPr lang="en-US"/>
              <a:t>Source data provided by reliable sources (Smithsonian Institution, World Bank, Spatial Finance Initiative, Global Energy Monitor, World Resources Institute, HIFLD, USGS</a:t>
            </a:r>
            <a:endParaRPr/>
          </a:p>
        </p:txBody>
      </p:sp>
      <p:sp>
        <p:nvSpPr>
          <p:cNvPr id="318" name="Google Shape;318;g27352ba0bad_0_278:notes"/>
          <p:cNvSpPr txBox="1">
            <a:spLocks noGrp="1"/>
          </p:cNvSpPr>
          <p:nvPr>
            <p:ph type="sldNum" idx="12"/>
          </p:nvPr>
        </p:nvSpPr>
        <p:spPr>
          <a:xfrm>
            <a:off x="3970938" y="8829967"/>
            <a:ext cx="3037800" cy="46470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extLst>
      <p:ext uri="{BB962C8B-B14F-4D97-AF65-F5344CB8AC3E}">
        <p14:creationId xmlns:p14="http://schemas.microsoft.com/office/powerpoint/2010/main" val="41936195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27352ba0bad_0_291: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endParaRPr dirty="0"/>
          </a:p>
        </p:txBody>
      </p:sp>
      <p:sp>
        <p:nvSpPr>
          <p:cNvPr id="332" name="Google Shape;332;g27352ba0bad_0_29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069884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52789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2736e51d585_0_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147" name="Google Shape;147;g2736e51d585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4: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endParaRPr/>
          </a:p>
        </p:txBody>
      </p:sp>
      <p:sp>
        <p:nvSpPr>
          <p:cNvPr id="164" name="Google Shape;164;p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en-US"/>
              <a:t>Brad from here</a:t>
            </a:r>
            <a:endParaRPr/>
          </a:p>
        </p:txBody>
      </p:sp>
      <p:sp>
        <p:nvSpPr>
          <p:cNvPr id="170" name="Google Shape;17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2e51f192b28_0_0: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g2e51f192b28_0_0:notes"/>
          <p:cNvSpPr txBox="1">
            <a:spLocks noGrp="1"/>
          </p:cNvSpPr>
          <p:nvPr>
            <p:ph type="body" idx="1"/>
          </p:nvPr>
        </p:nvSpPr>
        <p:spPr>
          <a:xfrm>
            <a:off x="701040" y="4473893"/>
            <a:ext cx="5608200" cy="36606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400"/>
              <a:buNone/>
            </a:pPr>
            <a:r>
              <a:rPr lang="en-US" dirty="0"/>
              <a:t>In Canada, chats w government cooperators to see how they used FIRMS, particularly in light of the 2023 fire season.</a:t>
            </a:r>
            <a:endParaRPr dirty="0"/>
          </a:p>
        </p:txBody>
      </p:sp>
      <p:sp>
        <p:nvSpPr>
          <p:cNvPr id="179" name="Google Shape;179;g2e51f192b28_0_0:notes"/>
          <p:cNvSpPr txBox="1">
            <a:spLocks noGrp="1"/>
          </p:cNvSpPr>
          <p:nvPr>
            <p:ph type="sldNum" idx="12"/>
          </p:nvPr>
        </p:nvSpPr>
        <p:spPr>
          <a:xfrm>
            <a:off x="3970938" y="8829967"/>
            <a:ext cx="3037800" cy="4662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7352ba0bad_0_6: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g27352ba0bad_0_6:notes"/>
          <p:cNvSpPr txBox="1">
            <a:spLocks noGrp="1"/>
          </p:cNvSpPr>
          <p:nvPr>
            <p:ph type="body" idx="1"/>
          </p:nvPr>
        </p:nvSpPr>
        <p:spPr>
          <a:xfrm>
            <a:off x="701040" y="4473893"/>
            <a:ext cx="5608200" cy="36606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400"/>
              <a:buNone/>
            </a:pPr>
            <a:r>
              <a:rPr lang="en-US"/>
              <a:t>Included national and state level entities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Ask </a:t>
            </a:r>
            <a:r>
              <a:rPr lang="en-US" b="1"/>
              <a:t>Brad</a:t>
            </a:r>
            <a:r>
              <a:rPr lang="en-US"/>
              <a:t> to cover ‘included cooperators we routinely coordinate with as well as new ones in his ‘target audience’ discussion</a:t>
            </a:r>
            <a:endParaRPr/>
          </a:p>
        </p:txBody>
      </p:sp>
      <p:sp>
        <p:nvSpPr>
          <p:cNvPr id="190" name="Google Shape;190;g27352ba0bad_0_6:notes"/>
          <p:cNvSpPr txBox="1">
            <a:spLocks noGrp="1"/>
          </p:cNvSpPr>
          <p:nvPr>
            <p:ph type="sldNum" idx="12"/>
          </p:nvPr>
        </p:nvSpPr>
        <p:spPr>
          <a:xfrm>
            <a:off x="3970938" y="8829967"/>
            <a:ext cx="3037800" cy="4662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19</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27352ba0bad_0_26: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27352ba0bad_0_26:notes"/>
          <p:cNvSpPr txBox="1">
            <a:spLocks noGrp="1"/>
          </p:cNvSpPr>
          <p:nvPr>
            <p:ph type="body" idx="1"/>
          </p:nvPr>
        </p:nvSpPr>
        <p:spPr>
          <a:xfrm>
            <a:off x="701040" y="4473893"/>
            <a:ext cx="5608200" cy="3660600"/>
          </a:xfrm>
          <a:prstGeom prst="rect">
            <a:avLst/>
          </a:prstGeom>
          <a:noFill/>
          <a:ln>
            <a:noFill/>
          </a:ln>
        </p:spPr>
        <p:txBody>
          <a:bodyPr spcFirstLastPara="1" wrap="square" lIns="93275" tIns="46625" rIns="93275" bIns="46625" anchor="t" anchorCtr="0">
            <a:noAutofit/>
          </a:bodyPr>
          <a:lstStyle/>
          <a:p>
            <a:pPr marL="0" lvl="0" indent="0" algn="l" rtl="0">
              <a:lnSpc>
                <a:spcPct val="100000"/>
              </a:lnSpc>
              <a:spcBef>
                <a:spcPts val="0"/>
              </a:spcBef>
              <a:spcAft>
                <a:spcPts val="0"/>
              </a:spcAft>
              <a:buSzPts val="1400"/>
              <a:buNone/>
            </a:pPr>
            <a:r>
              <a:rPr lang="en-US" dirty="0"/>
              <a:t>Private Sector users</a:t>
            </a:r>
            <a:endParaRPr dirty="0"/>
          </a:p>
          <a:p>
            <a:pPr marL="0" lvl="0" indent="0" algn="l" rtl="0">
              <a:lnSpc>
                <a:spcPct val="100000"/>
              </a:lnSpc>
              <a:spcBef>
                <a:spcPts val="0"/>
              </a:spcBef>
              <a:spcAft>
                <a:spcPts val="0"/>
              </a:spcAft>
              <a:buSzPts val="1400"/>
              <a:buNone/>
            </a:pPr>
            <a:r>
              <a:rPr lang="en-US" dirty="0"/>
              <a:t>Ask Brad to discuss this in target audience section: </a:t>
            </a:r>
            <a:r>
              <a:rPr lang="en-US" sz="1200" dirty="0">
                <a:solidFill>
                  <a:srgbClr val="FF0000"/>
                </a:solidFill>
                <a:latin typeface="Calibri"/>
                <a:ea typeface="Calibri"/>
                <a:cs typeface="Calibri"/>
                <a:sym typeface="Calibri"/>
              </a:rPr>
              <a:t>highlight direct conversations made to private industry folks who we know access FIRMS data and we wanted to learn more about how they are using it.</a:t>
            </a:r>
            <a:endParaRPr sz="1200" dirty="0">
              <a:solidFill>
                <a:srgbClr val="FF0000"/>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dirty="0">
                <a:solidFill>
                  <a:srgbClr val="FF0000"/>
                </a:solidFill>
              </a:rPr>
              <a:t>hitting services from ESRI and not aware they come from FIRMS</a:t>
            </a:r>
            <a:endParaRPr dirty="0">
              <a:solidFill>
                <a:srgbClr val="FF0000"/>
              </a:solidFill>
            </a:endParaRPr>
          </a:p>
        </p:txBody>
      </p:sp>
      <p:sp>
        <p:nvSpPr>
          <p:cNvPr id="204" name="Google Shape;204;g27352ba0bad_0_26:notes"/>
          <p:cNvSpPr txBox="1">
            <a:spLocks noGrp="1"/>
          </p:cNvSpPr>
          <p:nvPr>
            <p:ph type="sldNum" idx="12"/>
          </p:nvPr>
        </p:nvSpPr>
        <p:spPr>
          <a:xfrm>
            <a:off x="3970938" y="8829967"/>
            <a:ext cx="3037800" cy="466200"/>
          </a:xfrm>
          <a:prstGeom prst="rect">
            <a:avLst/>
          </a:prstGeom>
          <a:noFill/>
          <a:ln>
            <a:noFill/>
          </a:ln>
        </p:spPr>
        <p:txBody>
          <a:bodyPr spcFirstLastPara="1" wrap="square" lIns="93275" tIns="46625" rIns="93275" bIns="466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400" b="0" i="0" u="none" strike="noStrike" cap="none">
                <a:solidFill>
                  <a:srgbClr val="000000"/>
                </a:solidFill>
                <a:latin typeface="Arial"/>
                <a:ea typeface="Arial"/>
                <a:cs typeface="Arial"/>
                <a:sym typeface="Arial"/>
              </a:rPr>
              <a:t>20</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xfrm>
            <a:off x="404813" y="696913"/>
            <a:ext cx="6188075" cy="34813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800100" lvl="1" indent="-342900">
              <a:lnSpc>
                <a:spcPct val="90000"/>
              </a:lnSpc>
              <a:spcBef>
                <a:spcPts val="1000"/>
              </a:spcBef>
              <a:spcAft>
                <a:spcPts val="1000"/>
              </a:spcAft>
              <a:buFont typeface="Arial" panose="020B0604020202020204" pitchFamily="34" charset="0"/>
              <a:buChar char="•"/>
            </a:pPr>
            <a:r>
              <a:rPr lang="en-US" altLang="en-US" dirty="0"/>
              <a:t>Two instances of FIRMS – FIRMS Global and FIRMS US/</a:t>
            </a:r>
            <a:r>
              <a:rPr lang="en-US" altLang="en-US" dirty="0" err="1"/>
              <a:t>Canada</a:t>
            </a:r>
            <a:r>
              <a:rPr lang="en-US" sz="1200" dirty="0" err="1">
                <a:latin typeface="Calibri"/>
                <a:ea typeface="Calibri"/>
                <a:cs typeface="Calibri"/>
                <a:sym typeface="Calibri"/>
              </a:rPr>
              <a:t>FIRMS</a:t>
            </a:r>
            <a:r>
              <a:rPr lang="en-US" sz="1200" dirty="0">
                <a:latin typeface="Calibri"/>
                <a:ea typeface="Calibri"/>
                <a:cs typeface="Calibri"/>
                <a:sym typeface="Calibri"/>
              </a:rPr>
              <a:t> funded by NASA HQ AS and UN FAO &amp; developed at UMD</a:t>
            </a:r>
          </a:p>
          <a:p>
            <a:pPr marL="800100" lvl="1" indent="-342900">
              <a:lnSpc>
                <a:spcPct val="90000"/>
              </a:lnSpc>
              <a:spcBef>
                <a:spcPts val="1000"/>
              </a:spcBef>
              <a:spcAft>
                <a:spcPts val="1000"/>
              </a:spcAft>
              <a:buFont typeface="Arial" panose="020B0604020202020204" pitchFamily="34" charset="0"/>
              <a:buChar char="•"/>
            </a:pPr>
            <a:r>
              <a:rPr lang="en-US" sz="1200" dirty="0">
                <a:latin typeface="Calibri"/>
                <a:ea typeface="Calibri"/>
                <a:cs typeface="Calibri"/>
                <a:sym typeface="Calibri"/>
              </a:rPr>
              <a:t>Transitioned to NASA LANCE in 2012</a:t>
            </a:r>
          </a:p>
          <a:p>
            <a:pPr marL="800100" lvl="1" indent="-342900">
              <a:lnSpc>
                <a:spcPct val="90000"/>
              </a:lnSpc>
              <a:spcBef>
                <a:spcPts val="1000"/>
              </a:spcBef>
              <a:spcAft>
                <a:spcPts val="1000"/>
              </a:spcAft>
              <a:buFont typeface="Arial" panose="020B0604020202020204" pitchFamily="34" charset="0"/>
              <a:buChar char="•"/>
            </a:pPr>
            <a:r>
              <a:rPr lang="en-US" sz="1200" dirty="0">
                <a:latin typeface="Calibri"/>
                <a:ea typeface="Calibri"/>
                <a:cs typeface="Calibri"/>
                <a:sym typeface="Calibri"/>
              </a:rPr>
              <a:t>Role of LANCE</a:t>
            </a:r>
          </a:p>
          <a:p>
            <a:pPr marL="800100" lvl="1" indent="-342900">
              <a:lnSpc>
                <a:spcPct val="90000"/>
              </a:lnSpc>
              <a:spcBef>
                <a:spcPts val="1000"/>
              </a:spcBef>
              <a:spcAft>
                <a:spcPts val="1000"/>
              </a:spcAft>
              <a:buFont typeface="Arial" panose="020B0604020202020204" pitchFamily="34" charset="0"/>
              <a:buChar char="•"/>
            </a:pPr>
            <a:r>
              <a:rPr lang="en-US" sz="1200" dirty="0">
                <a:latin typeface="Calibri"/>
                <a:ea typeface="Calibri"/>
                <a:cs typeface="Calibri"/>
                <a:sym typeface="Calibri"/>
              </a:rPr>
              <a:t>In 2020? NASA approached by USFS to develop a US/Canada instance of FIRMS</a:t>
            </a:r>
          </a:p>
          <a:p>
            <a:pPr eaLnBrk="1" hangingPunct="1">
              <a:spcBef>
                <a:spcPct val="0"/>
              </a:spcBef>
              <a:buFontTx/>
              <a:buNone/>
            </a:pPr>
            <a:endParaRPr lang="en-US" altLang="en-US"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BC0B1D1-757D-487F-85B6-CB708625A474}" type="slidenum">
              <a:rPr lang="en-US" altLang="en-US">
                <a:latin typeface="Arial" panose="020B0604020202020204" pitchFamily="34" charset="0"/>
              </a:rPr>
              <a:pPr>
                <a:spcBef>
                  <a:spcPct val="0"/>
                </a:spcBef>
              </a:pPr>
              <a:t>2</a:t>
            </a:fld>
            <a:endParaRPr lang="en-US" altLang="en-US">
              <a:latin typeface="Arial" panose="020B0604020202020204" pitchFamily="34" charset="0"/>
            </a:endParaRPr>
          </a:p>
        </p:txBody>
      </p:sp>
    </p:spTree>
    <p:extLst>
      <p:ext uri="{BB962C8B-B14F-4D97-AF65-F5344CB8AC3E}">
        <p14:creationId xmlns:p14="http://schemas.microsoft.com/office/powerpoint/2010/main" val="32535135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7352ba0bad_0_341: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r>
              <a:rPr lang="en-US" sz="1200" dirty="0">
                <a:solidFill>
                  <a:srgbClr val="FF0000"/>
                </a:solidFill>
                <a:latin typeface="Calibri"/>
                <a:ea typeface="Calibri"/>
                <a:cs typeface="Calibri"/>
                <a:sym typeface="Calibri"/>
              </a:rPr>
              <a:t>Primary focus has been on Canada and the US. In Canada we have focused on provincial and national government users. </a:t>
            </a:r>
          </a:p>
          <a:p>
            <a:pPr marL="0" lvl="0" indent="0" algn="l" rtl="0">
              <a:lnSpc>
                <a:spcPct val="100000"/>
              </a:lnSpc>
              <a:spcBef>
                <a:spcPts val="0"/>
              </a:spcBef>
              <a:spcAft>
                <a:spcPts val="0"/>
              </a:spcAft>
              <a:buSzPts val="1400"/>
              <a:buNone/>
            </a:pPr>
            <a:r>
              <a:rPr lang="en-US" sz="1200" dirty="0">
                <a:solidFill>
                  <a:srgbClr val="FF0000"/>
                </a:solidFill>
                <a:latin typeface="Calibri"/>
                <a:ea typeface="Calibri"/>
                <a:cs typeface="Calibri"/>
                <a:sym typeface="Calibri"/>
              </a:rPr>
              <a:t>And in the US Federal and state users including the NICC </a:t>
            </a:r>
          </a:p>
          <a:p>
            <a:pPr marL="0" lvl="0" indent="0" algn="l" rtl="0">
              <a:lnSpc>
                <a:spcPct val="100000"/>
              </a:lnSpc>
              <a:spcBef>
                <a:spcPts val="0"/>
              </a:spcBef>
              <a:spcAft>
                <a:spcPts val="0"/>
              </a:spcAft>
              <a:buSzPts val="1400"/>
              <a:buNone/>
            </a:pPr>
            <a:endParaRPr lang="en-US" sz="1200" dirty="0">
              <a:solidFill>
                <a:srgbClr val="FF0000"/>
              </a:solidFill>
              <a:latin typeface="Calibri"/>
              <a:ea typeface="Calibri"/>
              <a:cs typeface="Calibri"/>
              <a:sym typeface="Calibri"/>
            </a:endParaRPr>
          </a:p>
          <a:p>
            <a:pPr marL="0" lvl="0" indent="0" algn="l" rtl="0">
              <a:lnSpc>
                <a:spcPct val="100000"/>
              </a:lnSpc>
              <a:spcBef>
                <a:spcPts val="0"/>
              </a:spcBef>
              <a:spcAft>
                <a:spcPts val="0"/>
              </a:spcAft>
              <a:buSzPts val="1400"/>
              <a:buNone/>
            </a:pPr>
            <a:endParaRPr lang="en-US" sz="1200" dirty="0">
              <a:solidFill>
                <a:srgbClr val="FF0000"/>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dirty="0">
                <a:solidFill>
                  <a:srgbClr val="FF0000"/>
                </a:solidFill>
                <a:latin typeface="Calibri"/>
                <a:ea typeface="Calibri"/>
                <a:cs typeface="Calibri"/>
                <a:sym typeface="Calibri"/>
              </a:rPr>
              <a:t>Would discuss how the first 3 activities engaged with members of the organizations/centers on the map.</a:t>
            </a:r>
            <a:endParaRPr dirty="0"/>
          </a:p>
          <a:p>
            <a:pPr marL="0" lvl="0" indent="0" algn="l" rtl="0">
              <a:lnSpc>
                <a:spcPct val="100000"/>
              </a:lnSpc>
              <a:spcBef>
                <a:spcPts val="0"/>
              </a:spcBef>
              <a:spcAft>
                <a:spcPts val="0"/>
              </a:spcAft>
              <a:buSzPts val="1400"/>
              <a:buNone/>
            </a:pPr>
            <a:r>
              <a:rPr lang="en-US" sz="1200" dirty="0">
                <a:solidFill>
                  <a:srgbClr val="FF0000"/>
                </a:solidFill>
                <a:latin typeface="Calibri"/>
                <a:ea typeface="Calibri"/>
                <a:cs typeface="Calibri"/>
                <a:sym typeface="Calibri"/>
              </a:rPr>
              <a:t>Can discuss how this relationship with US and Canada cooperators has occurred and evolved over the years.</a:t>
            </a:r>
            <a:endParaRPr dirty="0"/>
          </a:p>
          <a:p>
            <a:pPr marL="0" lvl="0" indent="0" algn="l" rtl="0">
              <a:lnSpc>
                <a:spcPct val="100000"/>
              </a:lnSpc>
              <a:spcBef>
                <a:spcPts val="0"/>
              </a:spcBef>
              <a:spcAft>
                <a:spcPts val="0"/>
              </a:spcAft>
              <a:buSzPts val="1400"/>
              <a:buNone/>
            </a:pPr>
            <a:endParaRPr dirty="0"/>
          </a:p>
        </p:txBody>
      </p:sp>
      <p:sp>
        <p:nvSpPr>
          <p:cNvPr id="264" name="Google Shape;264;g27352ba0bad_0_34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en-US"/>
              <a:t>Brad from here</a:t>
            </a:r>
            <a:endParaRPr/>
          </a:p>
        </p:txBody>
      </p:sp>
      <p:sp>
        <p:nvSpPr>
          <p:cNvPr id="214" name="Google Shape;21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7352ba0bad_0_348: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g27352ba0bad_0_348: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a:t>Regarding use of detections to create perimeters or extent of current fires, these users acknowledged that NASA products that provide similar pseudo-perimeters as well as a NRT burned area product based on use of surface reflectance imagery and detections would be highly valued.</a:t>
            </a:r>
            <a:endParaRPr/>
          </a:p>
        </p:txBody>
      </p:sp>
      <p:sp>
        <p:nvSpPr>
          <p:cNvPr id="223" name="Google Shape;223;g27352ba0bad_0_348:notes"/>
          <p:cNvSpPr txBox="1">
            <a:spLocks noGrp="1"/>
          </p:cNvSpPr>
          <p:nvPr>
            <p:ph type="sldNum" idx="12"/>
          </p:nvPr>
        </p:nvSpPr>
        <p:spPr>
          <a:xfrm>
            <a:off x="3970938" y="8829967"/>
            <a:ext cx="3037800" cy="46470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27352ba0bad_0_35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g27352ba0bad_0_354: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171450" lvl="0" indent="-171450" algn="l" rtl="0">
              <a:lnSpc>
                <a:spcPct val="100000"/>
              </a:lnSpc>
              <a:spcBef>
                <a:spcPts val="0"/>
              </a:spcBef>
              <a:spcAft>
                <a:spcPts val="0"/>
              </a:spcAft>
              <a:buClr>
                <a:schemeClr val="dk1"/>
              </a:buClr>
              <a:buSzPts val="1200"/>
              <a:buFont typeface="Arial"/>
              <a:buChar char="•"/>
            </a:pPr>
            <a:r>
              <a:rPr lang="en-US"/>
              <a:t>Regarding use of detections to create perimeters or extent of current fires, these users acknowledged that NASA products that provide similar pseudo-perimeters as well as a NRT burned area product based on use of surface reflectance imagery and detections would be highly valued.</a:t>
            </a:r>
            <a:endParaRPr/>
          </a:p>
          <a:p>
            <a:pPr marL="171450" lvl="0" indent="-184150" algn="l" rtl="0">
              <a:lnSpc>
                <a:spcPct val="100000"/>
              </a:lnSpc>
              <a:spcBef>
                <a:spcPts val="0"/>
              </a:spcBef>
              <a:spcAft>
                <a:spcPts val="0"/>
              </a:spcAft>
              <a:buSzPts val="1400"/>
              <a:buChar char="•"/>
            </a:pPr>
            <a:r>
              <a:rPr lang="en-US"/>
              <a:t>entries above w * were suggested by 1-2 cooperators not unanimous</a:t>
            </a:r>
            <a:endParaRPr/>
          </a:p>
        </p:txBody>
      </p:sp>
      <p:sp>
        <p:nvSpPr>
          <p:cNvPr id="230" name="Google Shape;230;g27352ba0bad_0_354:notes"/>
          <p:cNvSpPr txBox="1">
            <a:spLocks noGrp="1"/>
          </p:cNvSpPr>
          <p:nvPr>
            <p:ph type="sldNum" idx="12"/>
          </p:nvPr>
        </p:nvSpPr>
        <p:spPr>
          <a:xfrm>
            <a:off x="3970938" y="8829967"/>
            <a:ext cx="3037800" cy="464700"/>
          </a:xfrm>
          <a:prstGeom prst="rect">
            <a:avLst/>
          </a:prstGeom>
          <a:noFill/>
          <a:ln>
            <a:noFill/>
          </a:ln>
        </p:spPr>
        <p:txBody>
          <a:bodyPr spcFirstLastPara="1" wrap="square" lIns="93175" tIns="46575" rIns="93175" bIns="46575" anchor="b" anchorCtr="0">
            <a:noAutofit/>
          </a:bodyPr>
          <a:lstStyle/>
          <a:p>
            <a:pPr marL="0" lvl="0" indent="0" algn="r" rtl="0">
              <a:lnSpc>
                <a:spcPct val="100000"/>
              </a:lnSpc>
              <a:spcBef>
                <a:spcPts val="0"/>
              </a:spcBef>
              <a:spcAft>
                <a:spcPts val="0"/>
              </a:spcAft>
              <a:buSzPts val="1400"/>
              <a:buNone/>
            </a:pPr>
            <a:fld id="{00000000-1234-1234-1234-123412341234}" type="slidenum">
              <a:rPr lang="en-US"/>
              <a:t>25</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2e47130c5b3_2_38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525" name="Google Shape;525;g2e47130c5b3_2_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23179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294caf37104_1_2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294caf37104_1_2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914400" lvl="1" indent="-292100" algn="l" rtl="0">
              <a:lnSpc>
                <a:spcPct val="110000"/>
              </a:lnSpc>
              <a:spcBef>
                <a:spcPts val="500"/>
              </a:spcBef>
              <a:spcAft>
                <a:spcPts val="0"/>
              </a:spcAft>
              <a:buClr>
                <a:srgbClr val="0B3C91"/>
              </a:buClr>
              <a:buSzPts val="1000"/>
              <a:buChar char="○"/>
            </a:pPr>
            <a:r>
              <a:rPr lang="en-US" sz="1000" dirty="0">
                <a:solidFill>
                  <a:srgbClr val="323232"/>
                </a:solidFill>
                <a:latin typeface="Arial"/>
                <a:ea typeface="Arial"/>
                <a:cs typeface="Arial"/>
                <a:sym typeface="Arial"/>
              </a:rPr>
              <a:t>NRT MISR production has been down since the Terra Constellation Exit Maneuver in October 2022</a:t>
            </a:r>
            <a:endParaRPr sz="1000" dirty="0">
              <a:solidFill>
                <a:srgbClr val="323232"/>
              </a:solidFill>
              <a:latin typeface="Arial"/>
              <a:ea typeface="Arial"/>
              <a:cs typeface="Arial"/>
              <a:sym typeface="Arial"/>
            </a:endParaRPr>
          </a:p>
          <a:p>
            <a:pPr marL="914400" lvl="1" indent="-292100" algn="l" rtl="0">
              <a:lnSpc>
                <a:spcPct val="110000"/>
              </a:lnSpc>
              <a:spcBef>
                <a:spcPts val="0"/>
              </a:spcBef>
              <a:spcAft>
                <a:spcPts val="0"/>
              </a:spcAft>
              <a:buClr>
                <a:srgbClr val="0B3C91"/>
              </a:buClr>
              <a:buSzPts val="1000"/>
              <a:buChar char="○"/>
            </a:pPr>
            <a:r>
              <a:rPr lang="en-US" sz="1000" dirty="0">
                <a:solidFill>
                  <a:srgbClr val="323232"/>
                </a:solidFill>
                <a:latin typeface="Arial"/>
                <a:ea typeface="Arial"/>
                <a:cs typeface="Arial"/>
                <a:sym typeface="Arial"/>
              </a:rPr>
              <a:t>ISS LIS will be decommissioned in mid-November</a:t>
            </a:r>
            <a:endParaRPr sz="600" dirty="0"/>
          </a:p>
        </p:txBody>
      </p:sp>
      <p:sp>
        <p:nvSpPr>
          <p:cNvPr id="117" name="Google Shape;117;g294caf37104_1_2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27</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592134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27352ba0bad_0_324: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endParaRPr/>
          </a:p>
        </p:txBody>
      </p:sp>
      <p:sp>
        <p:nvSpPr>
          <p:cNvPr id="370" name="Google Shape;370;g27352ba0bad_0_32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Data from the OMPS sensors on NOAA-20 and 21 will be introduced to ensure continuity beyond end-of-life for SNPP.  An advantage of the NOAA-20 and 21 OMPS instruments (vs SNPP) is that they have a smaller Field of View (FOV), providing higher resolution.  Colin pointed out that the OMPS instruments on all three satellites are essentially the same, and SNPP could have had the same level of resolution.  But since this is an Ozone instrument, the NOAA requirement was for the wider FOV (50 km by 50km at nadir).  NASA and NOAA scientists successfully lobbied the JPSS Project to increase the resolution to 12 x 17 km for NOAA-20 and 10 x 10 km for NOAA-21.</a:t>
            </a:r>
          </a:p>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32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868488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27352ba0bad_0_330:notes"/>
          <p:cNvSpPr txBox="1">
            <a:spLocks noGrp="1"/>
          </p:cNvSpPr>
          <p:nvPr>
            <p:ph type="body" idx="1"/>
          </p:nvPr>
        </p:nvSpPr>
        <p:spPr>
          <a:xfrm>
            <a:off x="701040" y="4415790"/>
            <a:ext cx="5608200" cy="418350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SzPts val="1400"/>
              <a:buNone/>
            </a:pPr>
            <a:endParaRPr dirty="0"/>
          </a:p>
        </p:txBody>
      </p:sp>
      <p:sp>
        <p:nvSpPr>
          <p:cNvPr id="378" name="Google Shape;378;g27352ba0bad_0_33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16329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2b774bfff3b_2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g2b774bfff3b_2_20:notes"/>
          <p:cNvSpPr txBox="1">
            <a:spLocks noGrp="1"/>
          </p:cNvSpPr>
          <p:nvPr>
            <p:ph type="body" idx="1"/>
          </p:nvPr>
        </p:nvSpPr>
        <p:spPr>
          <a:xfrm>
            <a:off x="685800" y="4343400"/>
            <a:ext cx="5486400" cy="4114800"/>
          </a:xfrm>
          <a:prstGeom prst="rect">
            <a:avLst/>
          </a:prstGeom>
          <a:noFill/>
          <a:ln>
            <a:noFill/>
          </a:ln>
        </p:spPr>
        <p:txBody>
          <a:bodyPr spcFirstLastPara="1" wrap="square" lIns="91325" tIns="45650" rIns="91325" bIns="45650" anchor="t" anchorCtr="0">
            <a:noAutofit/>
          </a:bodyPr>
          <a:lstStyle/>
          <a:p>
            <a:pPr marL="165100" marR="0" lvl="0" indent="-165100" algn="l" rtl="0">
              <a:lnSpc>
                <a:spcPct val="100000"/>
              </a:lnSpc>
              <a:spcBef>
                <a:spcPts val="0"/>
              </a:spcBef>
              <a:spcAft>
                <a:spcPts val="0"/>
              </a:spcAft>
              <a:buClr>
                <a:schemeClr val="dk1"/>
              </a:buClr>
              <a:buSzPts val="1200"/>
              <a:buFont typeface="Arial"/>
              <a:buChar char="•"/>
            </a:pPr>
            <a:r>
              <a:rPr lang="en-GB" sz="1200"/>
              <a:t>FIRMS continues to emphasize providing current and new products at lower latencies and provide higher resolution products to meet user requirements</a:t>
            </a:r>
            <a:endParaRPr sz="1400"/>
          </a:p>
          <a:p>
            <a:pPr marL="622300" lvl="1" indent="-177800" algn="l" rtl="0">
              <a:spcBef>
                <a:spcPts val="0"/>
              </a:spcBef>
              <a:spcAft>
                <a:spcPts val="0"/>
              </a:spcAft>
              <a:buClr>
                <a:schemeClr val="dk1"/>
              </a:buClr>
              <a:buSzPts val="1200"/>
              <a:buFont typeface="Arial"/>
              <a:buChar char="•"/>
            </a:pPr>
            <a:r>
              <a:rPr lang="en-GB" sz="1200"/>
              <a:t>RT geostationary active fire detection data is available as a result of efforts and support by NASA Applied Sciences, UMd.</a:t>
            </a:r>
            <a:endParaRPr sz="1400"/>
          </a:p>
          <a:p>
            <a:pPr marL="622300" lvl="1" indent="-177800" algn="l" rtl="0">
              <a:spcBef>
                <a:spcPts val="0"/>
              </a:spcBef>
              <a:spcAft>
                <a:spcPts val="0"/>
              </a:spcAft>
              <a:buClr>
                <a:schemeClr val="dk1"/>
              </a:buClr>
              <a:buSzPts val="1200"/>
              <a:buFont typeface="Arial"/>
              <a:buChar char="•"/>
            </a:pPr>
            <a:r>
              <a:rPr lang="en-GB" sz="1200"/>
              <a:t>Active fire detection data derived from direct readout (DR) is available, including URT active fire detection data</a:t>
            </a:r>
            <a:endParaRPr sz="1400"/>
          </a:p>
          <a:p>
            <a:pPr marL="622300" lvl="1" indent="-177800" algn="l" rtl="0">
              <a:spcBef>
                <a:spcPts val="0"/>
              </a:spcBef>
              <a:spcAft>
                <a:spcPts val="0"/>
              </a:spcAft>
              <a:buClr>
                <a:schemeClr val="dk1"/>
              </a:buClr>
              <a:buSzPts val="1200"/>
              <a:buFont typeface="Arial"/>
              <a:buChar char="•"/>
            </a:pPr>
            <a:r>
              <a:rPr lang="en-GB" sz="1200"/>
              <a:t>RT and URT DR data are derived using NASA SPAs to ensure consistency with data derived in LANCE.</a:t>
            </a:r>
            <a:endParaRPr sz="1400"/>
          </a:p>
          <a:p>
            <a:pPr marL="622300" lvl="1" indent="-177800" algn="l" rtl="0">
              <a:spcBef>
                <a:spcPts val="0"/>
              </a:spcBef>
              <a:spcAft>
                <a:spcPts val="0"/>
              </a:spcAft>
              <a:buClr>
                <a:schemeClr val="dk1"/>
              </a:buClr>
              <a:buSzPts val="1200"/>
              <a:buFont typeface="Arial"/>
              <a:buChar char="•"/>
            </a:pPr>
            <a:r>
              <a:rPr lang="en-GB" sz="1200"/>
              <a:t>RT Landsat 8/9 RT active fire detection data for US and Canada are available as a result of efforts and support by NASA Applied Sciences, UMd, USGS EROS, FIRMS and the Forest Service.</a:t>
            </a:r>
            <a:endParaRPr sz="1400"/>
          </a:p>
        </p:txBody>
      </p:sp>
      <p:sp>
        <p:nvSpPr>
          <p:cNvPr id="256" name="Google Shape;256;g2b774bfff3b_2_20:notes"/>
          <p:cNvSpPr txBox="1">
            <a:spLocks noGrp="1"/>
          </p:cNvSpPr>
          <p:nvPr>
            <p:ph type="sldNum" idx="12"/>
          </p:nvPr>
        </p:nvSpPr>
        <p:spPr>
          <a:xfrm>
            <a:off x="3884613" y="8685213"/>
            <a:ext cx="2971800" cy="457200"/>
          </a:xfrm>
          <a:prstGeom prst="rect">
            <a:avLst/>
          </a:prstGeom>
          <a:noFill/>
          <a:ln>
            <a:noFill/>
          </a:ln>
        </p:spPr>
        <p:txBody>
          <a:bodyPr spcFirstLastPara="1" wrap="square" lIns="91325" tIns="45650" rIns="91325" bIns="4565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GB" sz="1200" b="0" i="0" u="none" strike="noStrike" cap="none">
                <a:solidFill>
                  <a:srgbClr val="000000"/>
                </a:solidFill>
                <a:latin typeface="Calibri"/>
                <a:ea typeface="Calibri"/>
                <a:cs typeface="Calibri"/>
                <a:sym typeface="Calibri"/>
              </a:rPr>
              <a:t>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30B83A-F58E-7351-5F97-054AA0E30C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B40275-2A94-7483-3F0D-12CF3F296E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576117-A217-6120-4B19-C80955D8E424}"/>
              </a:ext>
            </a:extLst>
          </p:cNvPr>
          <p:cNvSpPr>
            <a:spLocks noGrp="1"/>
          </p:cNvSpPr>
          <p:nvPr>
            <p:ph type="body" idx="1"/>
          </p:nvPr>
        </p:nvSpPr>
        <p:spPr/>
        <p:txBody>
          <a:bodyPr/>
          <a:lstStyle/>
          <a:p>
            <a:pPr marL="514350" indent="-285750">
              <a:buFont typeface="Arial" panose="020B0604020202020204" pitchFamily="34" charset="0"/>
              <a:buChar char="•"/>
            </a:pPr>
            <a:r>
              <a:rPr lang="en-US" dirty="0"/>
              <a:t>https://viirsland.gsfc.nasa.gov/PDF/VIIRS_activefire_750m_ATBD.pdf</a:t>
            </a:r>
          </a:p>
          <a:p>
            <a:pPr marL="514350" indent="-285750">
              <a:buFont typeface="Arial" panose="020B0604020202020204" pitchFamily="34" charset="0"/>
              <a:buChar char="•"/>
            </a:pPr>
            <a:r>
              <a:rPr lang="en-US" dirty="0"/>
              <a:t>https://doi.org/10.1016/j.rse.2013.12.008</a:t>
            </a:r>
          </a:p>
          <a:p>
            <a:pPr marL="514350" indent="-285750">
              <a:buFont typeface="Arial" panose="020B0604020202020204" pitchFamily="34" charset="0"/>
              <a:buChar char="•"/>
            </a:pPr>
            <a:r>
              <a:rPr lang="en-US" dirty="0"/>
              <a:t>https://doi.org/10.1016/j.rse.2015.08.032</a:t>
            </a:r>
          </a:p>
        </p:txBody>
      </p:sp>
      <p:sp>
        <p:nvSpPr>
          <p:cNvPr id="4" name="Slide Number Placeholder 3">
            <a:extLst>
              <a:ext uri="{FF2B5EF4-FFF2-40B4-BE49-F238E27FC236}">
                <a16:creationId xmlns:a16="http://schemas.microsoft.com/office/drawing/2014/main" id="{3FDFA52C-24AA-775D-77C3-F699779AD43E}"/>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6462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03704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FIRMS has taken steps over the past year to implement direct readout active fire data.</a:t>
            </a:r>
          </a:p>
          <a:p>
            <a:pPr marL="171450" indent="-171450">
              <a:buFont typeface="Arial" panose="020B0604020202020204" pitchFamily="34" charset="0"/>
              <a:buChar char="•"/>
            </a:pPr>
            <a:r>
              <a:rPr lang="en-US" dirty="0"/>
              <a:t>Currently, 4 X-band ground stations provide URT active fire data into FIRMS Global and FIRMS US/Canada.</a:t>
            </a:r>
          </a:p>
          <a:p>
            <a:pPr marL="171450" indent="-171450">
              <a:buFont typeface="Arial" panose="020B0604020202020204" pitchFamily="34" charset="0"/>
              <a:buChar char="•"/>
            </a:pPr>
            <a:r>
              <a:rPr lang="en-US" dirty="0"/>
              <a:t>This slide illustrates the timeliness of URT data between time of satellite overpass and when the data are available in FIRMS.</a:t>
            </a:r>
          </a:p>
          <a:p>
            <a:pPr marL="171450" indent="-171450">
              <a:buFont typeface="Arial" panose="020B0604020202020204" pitchFamily="34" charset="0"/>
              <a:buChar char="•"/>
            </a:pPr>
            <a:r>
              <a:rPr lang="en-US" dirty="0"/>
              <a:t>FIRMS is working to integrate additional direct readout data sources, particularly for western CONUS, AK and Canada.</a:t>
            </a:r>
          </a:p>
        </p:txBody>
      </p:sp>
      <p:sp>
        <p:nvSpPr>
          <p:cNvPr id="4" name="Slide Number Placeholder 3"/>
          <p:cNvSpPr>
            <a:spLocks noGrp="1"/>
          </p:cNvSpPr>
          <p:nvPr>
            <p:ph type="sldNum" sz="quarter" idx="5"/>
          </p:nvPr>
        </p:nvSpPr>
        <p:spPr/>
        <p:txBody>
          <a:bodyPr/>
          <a:lstStyle/>
          <a:p>
            <a:pPr>
              <a:defRPr/>
            </a:pPr>
            <a:fld id="{850F4207-F280-4B59-9F56-9DA3A7420074}" type="slidenum">
              <a:rPr lang="en-US" altLang="en-US" smtClean="0"/>
              <a:pPr>
                <a:defRPr/>
              </a:pPr>
              <a:t>8</a:t>
            </a:fld>
            <a:endParaRPr lang="en-US" altLang="en-US"/>
          </a:p>
        </p:txBody>
      </p:sp>
    </p:spTree>
    <p:extLst>
      <p:ext uri="{BB962C8B-B14F-4D97-AF65-F5344CB8AC3E}">
        <p14:creationId xmlns:p14="http://schemas.microsoft.com/office/powerpoint/2010/main" val="2283499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FIRMS provides access to a large temporal and spatial record of remote sensing products and supporting data.</a:t>
            </a:r>
          </a:p>
          <a:p>
            <a:pPr marL="628650" lvl="1" indent="-171450">
              <a:buFont typeface="Arial" panose="020B0604020202020204" pitchFamily="34" charset="0"/>
              <a:buChar char="•"/>
            </a:pPr>
            <a:r>
              <a:rPr lang="en-US" dirty="0"/>
              <a:t>Approximately 60 datasets are available.</a:t>
            </a:r>
          </a:p>
          <a:p>
            <a:pPr marL="171450" indent="-171450">
              <a:buFont typeface="Arial" panose="020B0604020202020204" pitchFamily="34" charset="0"/>
              <a:buChar char="•"/>
            </a:pPr>
            <a:r>
              <a:rPr lang="en-US" dirty="0"/>
              <a:t>A significant challenge is providing a UI that is scalable and intuitive for both layperson and advanced users.</a:t>
            </a:r>
          </a:p>
          <a:p>
            <a:pPr marL="171450" indent="-171450">
              <a:buFont typeface="Arial" panose="020B0604020202020204" pitchFamily="34" charset="0"/>
              <a:buChar char="•"/>
            </a:pPr>
            <a:r>
              <a:rPr lang="en-US" dirty="0"/>
              <a:t>Work is ongoing to enhance the user interface to:</a:t>
            </a:r>
          </a:p>
          <a:p>
            <a:pPr marL="628650" lvl="1" indent="-171450">
              <a:buFont typeface="Arial" panose="020B0604020202020204" pitchFamily="34" charset="0"/>
              <a:buChar char="•"/>
            </a:pPr>
            <a:r>
              <a:rPr lang="en-US" dirty="0"/>
              <a:t>Make it more intuitive to users, particularly help users better recognize different modes are available</a:t>
            </a:r>
          </a:p>
          <a:p>
            <a:pPr marL="628650" lvl="1" indent="-171450">
              <a:buFont typeface="Arial" panose="020B0604020202020204" pitchFamily="34" charset="0"/>
              <a:buChar char="•"/>
            </a:pPr>
            <a:r>
              <a:rPr lang="en-US" dirty="0"/>
              <a:t>Provide easier/more obvious access to other FIRMS products/services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Allow greater flexibility to filter/query remote sensing data (hourly/sub-hourly)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Provide access to, and maintain separation of, prototype/experimental data products and products/applications dedicated to meeting specific needs</a:t>
            </a:r>
          </a:p>
        </p:txBody>
      </p:sp>
      <p:sp>
        <p:nvSpPr>
          <p:cNvPr id="4" name="Slide Number Placeholder 3"/>
          <p:cNvSpPr>
            <a:spLocks noGrp="1"/>
          </p:cNvSpPr>
          <p:nvPr>
            <p:ph type="sldNum" sz="quarter" idx="5"/>
          </p:nvPr>
        </p:nvSpPr>
        <p:spPr/>
        <p:txBody>
          <a:bodyPr/>
          <a:lstStyle/>
          <a:p>
            <a:pPr>
              <a:defRPr/>
            </a:pPr>
            <a:fld id="{850F4207-F280-4B59-9F56-9DA3A7420074}" type="slidenum">
              <a:rPr lang="en-US" altLang="en-US" smtClean="0"/>
              <a:pPr>
                <a:defRPr/>
              </a:pPr>
              <a:t>9</a:t>
            </a:fld>
            <a:endParaRPr lang="en-US" altLang="en-US"/>
          </a:p>
        </p:txBody>
      </p:sp>
    </p:spTree>
    <p:extLst>
      <p:ext uri="{BB962C8B-B14F-4D97-AF65-F5344CB8AC3E}">
        <p14:creationId xmlns:p14="http://schemas.microsoft.com/office/powerpoint/2010/main" val="1375650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1193f2a5884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1193f2a5884_0_3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171450" lvl="0" indent="-171450" algn="l" rtl="0">
              <a:spcBef>
                <a:spcPts val="0"/>
              </a:spcBef>
              <a:spcAft>
                <a:spcPts val="0"/>
              </a:spcAft>
              <a:buFont typeface="Arial" panose="020B0604020202020204" pitchFamily="34" charset="0"/>
              <a:buChar char="•"/>
            </a:pPr>
            <a:r>
              <a:rPr lang="en-US" dirty="0"/>
              <a:t>FIRMS provides NRT, RT and URT active fire detection data from multiple polar-orbiting and geostationary satellites.</a:t>
            </a:r>
          </a:p>
          <a:p>
            <a:pPr marL="171450" lvl="0" indent="-171450" algn="l" rtl="0">
              <a:spcBef>
                <a:spcPts val="0"/>
              </a:spcBef>
              <a:spcAft>
                <a:spcPts val="0"/>
              </a:spcAft>
              <a:buFont typeface="Arial" panose="020B0604020202020204" pitchFamily="34" charset="0"/>
              <a:buChar char="•"/>
            </a:pPr>
            <a:r>
              <a:rPr lang="en-US" dirty="0"/>
              <a:t>Detection data can be visualized/symbolized using multiple classification schemes.</a:t>
            </a:r>
          </a:p>
          <a:p>
            <a:pPr marL="171450" lvl="0" indent="-171450" algn="l" rtl="0">
              <a:spcBef>
                <a:spcPts val="0"/>
              </a:spcBef>
              <a:spcAft>
                <a:spcPts val="0"/>
              </a:spcAft>
              <a:buFont typeface="Arial" panose="020B0604020202020204" pitchFamily="34" charset="0"/>
              <a:buChar char="•"/>
            </a:pPr>
            <a:r>
              <a:rPr lang="en-US" dirty="0"/>
              <a:t>This example displays all MODIS and VIIRS active fire data for the past 31 days symbolized based on time since detection by day relative to May 18, 2023.</a:t>
            </a:r>
            <a:endParaRPr dirty="0"/>
          </a:p>
        </p:txBody>
      </p:sp>
      <p:sp>
        <p:nvSpPr>
          <p:cNvPr id="384" name="Google Shape;384;g1193f2a5884_0_3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6"/>
        <p:cNvGrpSpPr/>
        <p:nvPr/>
      </p:nvGrpSpPr>
      <p:grpSpPr>
        <a:xfrm>
          <a:off x="0" y="0"/>
          <a:ext cx="0" cy="0"/>
          <a:chOff x="0" y="0"/>
          <a:chExt cx="0" cy="0"/>
        </a:xfrm>
      </p:grpSpPr>
      <p:pic>
        <p:nvPicPr>
          <p:cNvPr id="17" name="Google Shape;17;p8"/>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8" name="Google Shape;18;p8"/>
          <p:cNvSpPr/>
          <p:nvPr/>
        </p:nvSpPr>
        <p:spPr>
          <a:xfrm>
            <a:off x="-2" y="5524125"/>
            <a:ext cx="12192002" cy="1333875"/>
          </a:xfrm>
          <a:prstGeom prst="rect">
            <a:avLst/>
          </a:prstGeom>
          <a:solidFill>
            <a:srgbClr val="051E48">
              <a:alpha val="7098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 name="Google Shape;19;p8"/>
          <p:cNvSpPr/>
          <p:nvPr/>
        </p:nvSpPr>
        <p:spPr>
          <a:xfrm>
            <a:off x="13919836" y="1503047"/>
            <a:ext cx="12192000" cy="2200375"/>
          </a:xfrm>
          <a:prstGeom prst="rect">
            <a:avLst/>
          </a:prstGeom>
          <a:solidFill>
            <a:srgbClr val="051E48">
              <a:alpha val="4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 name="Google Shape;20;p8"/>
          <p:cNvSpPr/>
          <p:nvPr/>
        </p:nvSpPr>
        <p:spPr>
          <a:xfrm flipH="1">
            <a:off x="15018656" y="-1723954"/>
            <a:ext cx="6047734" cy="6858000"/>
          </a:xfrm>
          <a:prstGeom prst="rect">
            <a:avLst/>
          </a:prstGeom>
          <a:gradFill>
            <a:gsLst>
              <a:gs pos="0">
                <a:schemeClr val="accent2"/>
              </a:gs>
              <a:gs pos="61000">
                <a:schemeClr val="accent1"/>
              </a:gs>
              <a:gs pos="100000">
                <a:schemeClr val="accent1"/>
              </a:gs>
            </a:gsLst>
            <a:lin ang="54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8"/>
          <p:cNvSpPr/>
          <p:nvPr/>
        </p:nvSpPr>
        <p:spPr>
          <a:xfrm>
            <a:off x="0" y="0"/>
            <a:ext cx="12192002" cy="1380745"/>
          </a:xfrm>
          <a:prstGeom prst="rect">
            <a:avLst/>
          </a:prstGeom>
          <a:solidFill>
            <a:srgbClr val="051E48">
              <a:alpha val="7098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 name="Google Shape;22;p8"/>
          <p:cNvSpPr/>
          <p:nvPr/>
        </p:nvSpPr>
        <p:spPr>
          <a:xfrm>
            <a:off x="-2" y="1380744"/>
            <a:ext cx="12192002" cy="4143381"/>
          </a:xfrm>
          <a:prstGeom prst="rect">
            <a:avLst/>
          </a:prstGeom>
          <a:gradFill>
            <a:gsLst>
              <a:gs pos="0">
                <a:srgbClr val="F64137">
                  <a:alpha val="35294"/>
                </a:srgbClr>
              </a:gs>
              <a:gs pos="77000">
                <a:schemeClr val="accent4"/>
              </a:gs>
              <a:gs pos="100000">
                <a:schemeClr val="accent4"/>
              </a:gs>
            </a:gsLst>
            <a:lin ang="108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 name="Google Shape;23;p8"/>
          <p:cNvSpPr txBox="1">
            <a:spLocks noGrp="1"/>
          </p:cNvSpPr>
          <p:nvPr>
            <p:ph type="ctrTitle"/>
          </p:nvPr>
        </p:nvSpPr>
        <p:spPr>
          <a:xfrm>
            <a:off x="558800" y="1705046"/>
            <a:ext cx="5727562" cy="211388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4800"/>
              <a:buFont typeface="Arial"/>
              <a:buNone/>
              <a:defRPr sz="4800" b="0"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8"/>
          <p:cNvSpPr txBox="1">
            <a:spLocks noGrp="1"/>
          </p:cNvSpPr>
          <p:nvPr>
            <p:ph type="subTitle" idx="1"/>
          </p:nvPr>
        </p:nvSpPr>
        <p:spPr>
          <a:xfrm>
            <a:off x="558800" y="4295215"/>
            <a:ext cx="5727562" cy="752625"/>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1200"/>
              </a:spcBef>
              <a:spcAft>
                <a:spcPts val="0"/>
              </a:spcAft>
              <a:buSzPts val="2000"/>
              <a:buNone/>
              <a:defRPr sz="2000">
                <a:solidFill>
                  <a:schemeClr val="lt1"/>
                </a:solidFill>
                <a:latin typeface="Arial"/>
                <a:ea typeface="Arial"/>
                <a:cs typeface="Arial"/>
                <a:sym typeface="Arial"/>
              </a:defRPr>
            </a:lvl1pPr>
            <a:lvl2pPr lvl="1" algn="ctr">
              <a:lnSpc>
                <a:spcPct val="110000"/>
              </a:lnSpc>
              <a:spcBef>
                <a:spcPts val="500"/>
              </a:spcBef>
              <a:spcAft>
                <a:spcPts val="0"/>
              </a:spcAft>
              <a:buSzPts val="2000"/>
              <a:buNone/>
              <a:defRPr sz="2000"/>
            </a:lvl2pPr>
            <a:lvl3pPr lvl="2" algn="ctr">
              <a:lnSpc>
                <a:spcPct val="110000"/>
              </a:lnSpc>
              <a:spcBef>
                <a:spcPts val="500"/>
              </a:spcBef>
              <a:spcAft>
                <a:spcPts val="0"/>
              </a:spcAft>
              <a:buSzPts val="1800"/>
              <a:buNone/>
              <a:defRPr sz="1800"/>
            </a:lvl3pPr>
            <a:lvl4pPr lvl="3" algn="ctr">
              <a:lnSpc>
                <a:spcPct val="110000"/>
              </a:lnSpc>
              <a:spcBef>
                <a:spcPts val="500"/>
              </a:spcBef>
              <a:spcAft>
                <a:spcPts val="0"/>
              </a:spcAft>
              <a:buSzPts val="1600"/>
              <a:buNone/>
              <a:defRPr sz="1600"/>
            </a:lvl4pPr>
            <a:lvl5pPr lvl="4" algn="ctr">
              <a:lnSpc>
                <a:spcPct val="11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5" name="Google Shape;25;p8"/>
          <p:cNvPicPr preferRelativeResize="0"/>
          <p:nvPr/>
        </p:nvPicPr>
        <p:blipFill rotWithShape="1">
          <a:blip r:embed="rId3">
            <a:alphaModFix/>
          </a:blip>
          <a:srcRect/>
          <a:stretch/>
        </p:blipFill>
        <p:spPr>
          <a:xfrm>
            <a:off x="6377804" y="912701"/>
            <a:ext cx="5428116" cy="5428116"/>
          </a:xfrm>
          <a:prstGeom prst="rect">
            <a:avLst/>
          </a:prstGeom>
          <a:noFill/>
          <a:ln>
            <a:noFill/>
          </a:ln>
        </p:spPr>
      </p:pic>
      <p:pic>
        <p:nvPicPr>
          <p:cNvPr id="26" name="Google Shape;26;p8" descr="Text&#10;&#10;Description automatically generated"/>
          <p:cNvPicPr preferRelativeResize="0"/>
          <p:nvPr/>
        </p:nvPicPr>
        <p:blipFill rotWithShape="1">
          <a:blip r:embed="rId4">
            <a:alphaModFix/>
          </a:blip>
          <a:srcRect/>
          <a:stretch/>
        </p:blipFill>
        <p:spPr>
          <a:xfrm>
            <a:off x="386080" y="5726956"/>
            <a:ext cx="3346704" cy="916668"/>
          </a:xfrm>
          <a:prstGeom prst="rect">
            <a:avLst/>
          </a:prstGeom>
          <a:noFill/>
          <a:ln>
            <a:noFill/>
          </a:ln>
        </p:spPr>
      </p:pic>
      <p:sp>
        <p:nvSpPr>
          <p:cNvPr id="27" name="Google Shape;27;p8"/>
          <p:cNvSpPr txBox="1">
            <a:spLocks noGrp="1"/>
          </p:cNvSpPr>
          <p:nvPr>
            <p:ph type="body" idx="2"/>
          </p:nvPr>
        </p:nvSpPr>
        <p:spPr>
          <a:xfrm>
            <a:off x="558800" y="3906260"/>
            <a:ext cx="2943225" cy="301625"/>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SzPts val="1400"/>
              <a:buNone/>
              <a:defRPr sz="1400">
                <a:solidFill>
                  <a:schemeClr val="lt1"/>
                </a:solidFill>
              </a:defRPr>
            </a:lvl1pPr>
            <a:lvl2pPr marL="914400" lvl="1" indent="-228600" algn="l">
              <a:lnSpc>
                <a:spcPct val="110000"/>
              </a:lnSpc>
              <a:spcBef>
                <a:spcPts val="500"/>
              </a:spcBef>
              <a:spcAft>
                <a:spcPts val="0"/>
              </a:spcAft>
              <a:buSzPts val="2800"/>
              <a:buNone/>
              <a:defRPr/>
            </a:lvl2pPr>
            <a:lvl3pPr marL="1371600" lvl="2" indent="-228600" algn="l">
              <a:lnSpc>
                <a:spcPct val="110000"/>
              </a:lnSpc>
              <a:spcBef>
                <a:spcPts val="500"/>
              </a:spcBef>
              <a:spcAft>
                <a:spcPts val="0"/>
              </a:spcAft>
              <a:buSzPts val="2400"/>
              <a:buNone/>
              <a:defRPr/>
            </a:lvl3pPr>
            <a:lvl4pPr marL="1828800" lvl="3" indent="-228600" algn="l">
              <a:lnSpc>
                <a:spcPct val="110000"/>
              </a:lnSpc>
              <a:spcBef>
                <a:spcPts val="500"/>
              </a:spcBef>
              <a:spcAft>
                <a:spcPts val="0"/>
              </a:spcAft>
              <a:buSzPts val="2000"/>
              <a:buNone/>
              <a:defRPr/>
            </a:lvl4pPr>
            <a:lvl5pPr marL="2286000" lvl="4" indent="-228600" algn="l">
              <a:lnSpc>
                <a:spcPct val="11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15749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183"/>
        <p:cNvGrpSpPr/>
        <p:nvPr/>
      </p:nvGrpSpPr>
      <p:grpSpPr>
        <a:xfrm>
          <a:off x="0" y="0"/>
          <a:ext cx="0" cy="0"/>
          <a:chOff x="0" y="0"/>
          <a:chExt cx="0" cy="0"/>
        </a:xfrm>
      </p:grpSpPr>
      <p:sp>
        <p:nvSpPr>
          <p:cNvPr id="184" name="Google Shape;184;p35"/>
          <p:cNvSpPr txBox="1">
            <a:spLocks noGrp="1"/>
          </p:cNvSpPr>
          <p:nvPr>
            <p:ph type="title"/>
          </p:nvPr>
        </p:nvSpPr>
        <p:spPr>
          <a:xfrm>
            <a:off x="609600" y="304800"/>
            <a:ext cx="10972800" cy="990600"/>
          </a:xfrm>
          <a:prstGeom prst="rect">
            <a:avLst/>
          </a:prstGeom>
          <a:noFill/>
          <a:ln>
            <a:noFill/>
          </a:ln>
        </p:spPr>
        <p:txBody>
          <a:bodyPr spcFirstLastPara="1" wrap="square" lIns="68575" tIns="34275" rIns="68575" bIns="34275" anchor="ctr" anchorCtr="0">
            <a:normAutofit/>
          </a:bodyPr>
          <a:lstStyle>
            <a:lvl1pPr lvl="0" algn="ctr">
              <a:spcBef>
                <a:spcPts val="0"/>
              </a:spcBef>
              <a:spcAft>
                <a:spcPts val="0"/>
              </a:spcAft>
              <a:buClr>
                <a:schemeClr val="lt1"/>
              </a:buClr>
              <a:buSzPts val="3000"/>
              <a:buFont typeface="Calibri"/>
              <a:buNone/>
              <a:defRPr u="sng">
                <a:latin typeface="Calibri"/>
                <a:ea typeface="Calibri"/>
                <a:cs typeface="Calibri"/>
                <a:sym typeface="Calibri"/>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85" name="Google Shape;185;p35"/>
          <p:cNvSpPr txBox="1">
            <a:spLocks noGrp="1"/>
          </p:cNvSpPr>
          <p:nvPr>
            <p:ph type="body" idx="1"/>
          </p:nvPr>
        </p:nvSpPr>
        <p:spPr>
          <a:xfrm>
            <a:off x="609600" y="1447800"/>
            <a:ext cx="10972800" cy="5029200"/>
          </a:xfrm>
          <a:prstGeom prst="rect">
            <a:avLst/>
          </a:prstGeom>
          <a:noFill/>
          <a:ln>
            <a:noFill/>
          </a:ln>
        </p:spPr>
        <p:txBody>
          <a:bodyPr spcFirstLastPara="1" wrap="square" lIns="68575" tIns="34275" rIns="68575" bIns="34275" anchor="t" anchorCtr="0">
            <a:normAutofit/>
          </a:bodyPr>
          <a:lstStyle>
            <a:lvl1pPr marL="609585" lvl="0" indent="-474121" algn="l">
              <a:spcBef>
                <a:spcPts val="667"/>
              </a:spcBef>
              <a:spcAft>
                <a:spcPts val="0"/>
              </a:spcAft>
              <a:buClr>
                <a:schemeClr val="lt1"/>
              </a:buClr>
              <a:buSzPts val="2000"/>
              <a:buChar char="•"/>
              <a:defRPr sz="3200">
                <a:latin typeface="Calibri"/>
                <a:ea typeface="Calibri"/>
                <a:cs typeface="Calibri"/>
                <a:sym typeface="Calibri"/>
              </a:defRPr>
            </a:lvl1pPr>
            <a:lvl2pPr marL="1219170" lvl="1" indent="-457189" algn="l">
              <a:spcBef>
                <a:spcPts val="533"/>
              </a:spcBef>
              <a:spcAft>
                <a:spcPts val="0"/>
              </a:spcAft>
              <a:buClr>
                <a:schemeClr val="lt1"/>
              </a:buClr>
              <a:buSzPts val="1800"/>
              <a:buChar char="•"/>
              <a:defRPr sz="2800">
                <a:latin typeface="Calibri"/>
                <a:ea typeface="Calibri"/>
                <a:cs typeface="Calibri"/>
                <a:sym typeface="Calibri"/>
              </a:defRPr>
            </a:lvl2pPr>
            <a:lvl3pPr marL="1828754" lvl="2" indent="-440256" algn="l">
              <a:spcBef>
                <a:spcPts val="533"/>
              </a:spcBef>
              <a:spcAft>
                <a:spcPts val="0"/>
              </a:spcAft>
              <a:buClr>
                <a:schemeClr val="lt1"/>
              </a:buClr>
              <a:buSzPts val="1600"/>
              <a:buChar char="•"/>
              <a:defRPr sz="2400">
                <a:latin typeface="Calibri"/>
                <a:ea typeface="Calibri"/>
                <a:cs typeface="Calibri"/>
                <a:sym typeface="Calibri"/>
              </a:defRPr>
            </a:lvl3pPr>
            <a:lvl4pPr marL="2438339" lvl="3" indent="-431789" algn="l">
              <a:spcBef>
                <a:spcPts val="400"/>
              </a:spcBef>
              <a:spcAft>
                <a:spcPts val="0"/>
              </a:spcAft>
              <a:buClr>
                <a:schemeClr val="lt1"/>
              </a:buClr>
              <a:buSzPts val="1500"/>
              <a:buChar char="•"/>
              <a:defRPr sz="2000">
                <a:latin typeface="Calibri"/>
                <a:ea typeface="Calibri"/>
                <a:cs typeface="Calibri"/>
                <a:sym typeface="Calibri"/>
              </a:defRPr>
            </a:lvl4pPr>
            <a:lvl5pPr marL="3047924" lvl="4" indent="-423323" algn="l">
              <a:spcBef>
                <a:spcPts val="400"/>
              </a:spcBef>
              <a:spcAft>
                <a:spcPts val="0"/>
              </a:spcAft>
              <a:buClr>
                <a:schemeClr val="lt1"/>
              </a:buClr>
              <a:buSzPts val="1400"/>
              <a:buChar char="•"/>
              <a:defRPr sz="1867">
                <a:latin typeface="Calibri"/>
                <a:ea typeface="Calibri"/>
                <a:cs typeface="Calibri"/>
                <a:sym typeface="Calibri"/>
              </a:defRPr>
            </a:lvl5pPr>
            <a:lvl6pPr marL="3657509" lvl="5" indent="-423323" algn="l">
              <a:spcBef>
                <a:spcPts val="400"/>
              </a:spcBef>
              <a:spcAft>
                <a:spcPts val="0"/>
              </a:spcAft>
              <a:buSzPts val="1400"/>
              <a:buChar char="•"/>
              <a:defRPr/>
            </a:lvl6pPr>
            <a:lvl7pPr marL="4267093" lvl="6" indent="-423323" algn="l">
              <a:spcBef>
                <a:spcPts val="400"/>
              </a:spcBef>
              <a:spcAft>
                <a:spcPts val="0"/>
              </a:spcAft>
              <a:buSzPts val="1400"/>
              <a:buChar char="•"/>
              <a:defRPr/>
            </a:lvl7pPr>
            <a:lvl8pPr marL="4876678" lvl="7" indent="-423323" algn="l">
              <a:spcBef>
                <a:spcPts val="400"/>
              </a:spcBef>
              <a:spcAft>
                <a:spcPts val="0"/>
              </a:spcAft>
              <a:buSzPts val="1400"/>
              <a:buChar char="•"/>
              <a:defRPr/>
            </a:lvl8pPr>
            <a:lvl9pPr marL="5486263" lvl="8" indent="-423323" algn="l">
              <a:spcBef>
                <a:spcPts val="400"/>
              </a:spcBef>
              <a:spcAft>
                <a:spcPts val="0"/>
              </a:spcAft>
              <a:buSzPts val="1400"/>
              <a:buChar char="•"/>
              <a:defRPr/>
            </a:lvl9pPr>
          </a:lstStyle>
          <a:p>
            <a:endParaRPr/>
          </a:p>
        </p:txBody>
      </p:sp>
    </p:spTree>
    <p:extLst>
      <p:ext uri="{BB962C8B-B14F-4D97-AF65-F5344CB8AC3E}">
        <p14:creationId xmlns:p14="http://schemas.microsoft.com/office/powerpoint/2010/main" val="359814251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1">
  <p:cSld name="Title and Content 1">
    <p:spTree>
      <p:nvGrpSpPr>
        <p:cNvPr id="1" name="Shape 130"/>
        <p:cNvGrpSpPr/>
        <p:nvPr/>
      </p:nvGrpSpPr>
      <p:grpSpPr>
        <a:xfrm>
          <a:off x="0" y="0"/>
          <a:ext cx="0" cy="0"/>
          <a:chOff x="0" y="0"/>
          <a:chExt cx="0" cy="0"/>
        </a:xfrm>
      </p:grpSpPr>
      <p:sp>
        <p:nvSpPr>
          <p:cNvPr id="131" name="Google Shape;131;p24"/>
          <p:cNvSpPr txBox="1">
            <a:spLocks noGrp="1"/>
          </p:cNvSpPr>
          <p:nvPr>
            <p:ph type="title"/>
          </p:nvPr>
        </p:nvSpPr>
        <p:spPr>
          <a:xfrm>
            <a:off x="609600" y="304800"/>
            <a:ext cx="10972800" cy="990800"/>
          </a:xfrm>
          <a:prstGeom prst="rect">
            <a:avLst/>
          </a:prstGeom>
          <a:noFill/>
          <a:ln>
            <a:noFill/>
          </a:ln>
        </p:spPr>
        <p:txBody>
          <a:bodyPr spcFirstLastPara="1" wrap="square" lIns="68575" tIns="34275" rIns="68575" bIns="34275" anchor="ctr" anchorCtr="0">
            <a:normAutofit/>
          </a:bodyPr>
          <a:lstStyle>
            <a:lvl1pPr lvl="0" algn="ctr" rtl="0">
              <a:spcBef>
                <a:spcPts val="0"/>
              </a:spcBef>
              <a:spcAft>
                <a:spcPts val="0"/>
              </a:spcAft>
              <a:buClr>
                <a:schemeClr val="lt1"/>
              </a:buClr>
              <a:buSzPts val="3000"/>
              <a:buFont typeface="Calibri"/>
              <a:buNone/>
              <a:defRPr u="sng">
                <a:latin typeface="Calibri"/>
                <a:ea typeface="Calibri"/>
                <a:cs typeface="Calibri"/>
                <a:sym typeface="Calibri"/>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32" name="Google Shape;132;p24"/>
          <p:cNvSpPr txBox="1">
            <a:spLocks noGrp="1"/>
          </p:cNvSpPr>
          <p:nvPr>
            <p:ph type="body" idx="1"/>
          </p:nvPr>
        </p:nvSpPr>
        <p:spPr>
          <a:xfrm>
            <a:off x="609600" y="1447800"/>
            <a:ext cx="10972800" cy="5029200"/>
          </a:xfrm>
          <a:prstGeom prst="rect">
            <a:avLst/>
          </a:prstGeom>
          <a:noFill/>
          <a:ln>
            <a:noFill/>
          </a:ln>
        </p:spPr>
        <p:txBody>
          <a:bodyPr spcFirstLastPara="1" wrap="square" lIns="68575" tIns="34275" rIns="68575" bIns="34275" anchor="t" anchorCtr="0">
            <a:normAutofit/>
          </a:bodyPr>
          <a:lstStyle>
            <a:lvl1pPr marL="609585" lvl="0" indent="-474121" algn="l" rtl="0">
              <a:spcBef>
                <a:spcPts val="667"/>
              </a:spcBef>
              <a:spcAft>
                <a:spcPts val="0"/>
              </a:spcAft>
              <a:buClr>
                <a:schemeClr val="lt1"/>
              </a:buClr>
              <a:buSzPts val="2000"/>
              <a:buChar char="•"/>
              <a:defRPr sz="3200">
                <a:latin typeface="Calibri"/>
                <a:ea typeface="Calibri"/>
                <a:cs typeface="Calibri"/>
                <a:sym typeface="Calibri"/>
              </a:defRPr>
            </a:lvl1pPr>
            <a:lvl2pPr marL="1219170" lvl="1" indent="-457189" algn="l" rtl="0">
              <a:spcBef>
                <a:spcPts val="533"/>
              </a:spcBef>
              <a:spcAft>
                <a:spcPts val="0"/>
              </a:spcAft>
              <a:buClr>
                <a:schemeClr val="lt1"/>
              </a:buClr>
              <a:buSzPts val="1800"/>
              <a:buChar char="•"/>
              <a:defRPr sz="2800">
                <a:latin typeface="Calibri"/>
                <a:ea typeface="Calibri"/>
                <a:cs typeface="Calibri"/>
                <a:sym typeface="Calibri"/>
              </a:defRPr>
            </a:lvl2pPr>
            <a:lvl3pPr marL="1828754" lvl="2" indent="-440256" algn="l" rtl="0">
              <a:spcBef>
                <a:spcPts val="533"/>
              </a:spcBef>
              <a:spcAft>
                <a:spcPts val="0"/>
              </a:spcAft>
              <a:buClr>
                <a:schemeClr val="lt1"/>
              </a:buClr>
              <a:buSzPts val="1600"/>
              <a:buChar char="•"/>
              <a:defRPr sz="2400">
                <a:latin typeface="Calibri"/>
                <a:ea typeface="Calibri"/>
                <a:cs typeface="Calibri"/>
                <a:sym typeface="Calibri"/>
              </a:defRPr>
            </a:lvl3pPr>
            <a:lvl4pPr marL="2438339" lvl="3" indent="-431789" algn="l" rtl="0">
              <a:spcBef>
                <a:spcPts val="400"/>
              </a:spcBef>
              <a:spcAft>
                <a:spcPts val="0"/>
              </a:spcAft>
              <a:buClr>
                <a:schemeClr val="lt1"/>
              </a:buClr>
              <a:buSzPts val="1500"/>
              <a:buChar char="•"/>
              <a:defRPr sz="2000">
                <a:latin typeface="Calibri"/>
                <a:ea typeface="Calibri"/>
                <a:cs typeface="Calibri"/>
                <a:sym typeface="Calibri"/>
              </a:defRPr>
            </a:lvl4pPr>
            <a:lvl5pPr marL="3047924" lvl="4" indent="-423323" algn="l" rtl="0">
              <a:spcBef>
                <a:spcPts val="400"/>
              </a:spcBef>
              <a:spcAft>
                <a:spcPts val="0"/>
              </a:spcAft>
              <a:buClr>
                <a:schemeClr val="lt1"/>
              </a:buClr>
              <a:buSzPts val="1400"/>
              <a:buChar char="•"/>
              <a:defRPr sz="1867">
                <a:latin typeface="Calibri"/>
                <a:ea typeface="Calibri"/>
                <a:cs typeface="Calibri"/>
                <a:sym typeface="Calibri"/>
              </a:defRPr>
            </a:lvl5pPr>
            <a:lvl6pPr marL="3657509" lvl="5" indent="-423323" algn="l" rtl="0">
              <a:spcBef>
                <a:spcPts val="400"/>
              </a:spcBef>
              <a:spcAft>
                <a:spcPts val="0"/>
              </a:spcAft>
              <a:buSzPts val="1400"/>
              <a:buChar char="•"/>
              <a:defRPr/>
            </a:lvl6pPr>
            <a:lvl7pPr marL="4267093" lvl="6" indent="-423323" algn="l" rtl="0">
              <a:spcBef>
                <a:spcPts val="400"/>
              </a:spcBef>
              <a:spcAft>
                <a:spcPts val="0"/>
              </a:spcAft>
              <a:buSzPts val="1400"/>
              <a:buChar char="•"/>
              <a:defRPr/>
            </a:lvl7pPr>
            <a:lvl8pPr marL="4876678" lvl="7" indent="-423323" algn="l" rtl="0">
              <a:spcBef>
                <a:spcPts val="400"/>
              </a:spcBef>
              <a:spcAft>
                <a:spcPts val="0"/>
              </a:spcAft>
              <a:buSzPts val="1400"/>
              <a:buChar char="•"/>
              <a:defRPr/>
            </a:lvl8pPr>
            <a:lvl9pPr marL="5486263" lvl="8" indent="-423323" algn="l" rtl="0">
              <a:spcBef>
                <a:spcPts val="400"/>
              </a:spcBef>
              <a:spcAft>
                <a:spcPts val="0"/>
              </a:spcAft>
              <a:buSzPts val="1400"/>
              <a:buChar char="•"/>
              <a:defRPr/>
            </a:lvl9pPr>
          </a:lstStyle>
          <a:p>
            <a:endParaRPr/>
          </a:p>
        </p:txBody>
      </p:sp>
    </p:spTree>
    <p:extLst>
      <p:ext uri="{BB962C8B-B14F-4D97-AF65-F5344CB8AC3E}">
        <p14:creationId xmlns:p14="http://schemas.microsoft.com/office/powerpoint/2010/main" val="973559154"/>
      </p:ext>
    </p:extLst>
  </p:cSld>
  <p:clrMapOvr>
    <a:masterClrMapping/>
  </p:clrMapOvr>
  <p:transition spd="slow">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Content">
  <p:cSld name="Title+Content">
    <p:spTree>
      <p:nvGrpSpPr>
        <p:cNvPr id="1" name="Shape 31"/>
        <p:cNvGrpSpPr/>
        <p:nvPr/>
      </p:nvGrpSpPr>
      <p:grpSpPr>
        <a:xfrm>
          <a:off x="0" y="0"/>
          <a:ext cx="0" cy="0"/>
          <a:chOff x="0" y="0"/>
          <a:chExt cx="0" cy="0"/>
        </a:xfrm>
      </p:grpSpPr>
      <p:pic>
        <p:nvPicPr>
          <p:cNvPr id="18" name="Picture 17" descr="Square&#10;&#10;Description automatically generated with medium confidence">
            <a:extLst>
              <a:ext uri="{FF2B5EF4-FFF2-40B4-BE49-F238E27FC236}">
                <a16:creationId xmlns:a16="http://schemas.microsoft.com/office/drawing/2014/main" id="{C6931CFD-3D9C-1C42-AD71-B48B09DCEF6B}"/>
              </a:ext>
            </a:extLst>
          </p:cNvPr>
          <p:cNvPicPr>
            <a:picLocks noChangeAspect="1"/>
          </p:cNvPicPr>
          <p:nvPr userDrawn="1"/>
        </p:nvPicPr>
        <p:blipFill>
          <a:blip r:embed="rId2"/>
          <a:stretch>
            <a:fillRect/>
          </a:stretch>
        </p:blipFill>
        <p:spPr>
          <a:xfrm>
            <a:off x="11158725" y="-1"/>
            <a:ext cx="1033273" cy="1033273"/>
          </a:xfrm>
          <a:prstGeom prst="rect">
            <a:avLst/>
          </a:prstGeom>
        </p:spPr>
      </p:pic>
      <p:pic>
        <p:nvPicPr>
          <p:cNvPr id="16" name="Picture 15" descr="Square&#10;&#10;Description automatically generated with medium confidence">
            <a:extLst>
              <a:ext uri="{FF2B5EF4-FFF2-40B4-BE49-F238E27FC236}">
                <a16:creationId xmlns:a16="http://schemas.microsoft.com/office/drawing/2014/main" id="{54A02C62-242B-4E45-8069-1A1224727C55}"/>
              </a:ext>
            </a:extLst>
          </p:cNvPr>
          <p:cNvPicPr>
            <a:picLocks noChangeAspect="1"/>
          </p:cNvPicPr>
          <p:nvPr userDrawn="1"/>
        </p:nvPicPr>
        <p:blipFill>
          <a:blip r:embed="rId3"/>
          <a:stretch>
            <a:fillRect/>
          </a:stretch>
        </p:blipFill>
        <p:spPr>
          <a:xfrm>
            <a:off x="-5937" y="5824725"/>
            <a:ext cx="1033273" cy="1033273"/>
          </a:xfrm>
          <a:prstGeom prst="rect">
            <a:avLst/>
          </a:prstGeom>
        </p:spPr>
      </p:pic>
      <p:sp>
        <p:nvSpPr>
          <p:cNvPr id="34" name="Google Shape;34;p6"/>
          <p:cNvSpPr txBox="1"/>
          <p:nvPr/>
        </p:nvSpPr>
        <p:spPr>
          <a:xfrm>
            <a:off x="10782300" y="6494463"/>
            <a:ext cx="690563" cy="276225"/>
          </a:xfrm>
          <a:prstGeom prst="rect">
            <a:avLst/>
          </a:prstGeom>
          <a:noFill/>
          <a:ln>
            <a:noFill/>
          </a:ln>
        </p:spPr>
        <p:txBody>
          <a:bodyPr spcFirstLastPara="1" wrap="square" lIns="121925" tIns="60950" rIns="121925" bIns="60950" anchor="t" anchorCtr="0">
            <a:spAutoFit/>
          </a:bodyPr>
          <a:lstStyle/>
          <a:p>
            <a:pPr marL="0" marR="0" lvl="0" indent="0" algn="r" rtl="0">
              <a:spcBef>
                <a:spcPts val="0"/>
              </a:spcBef>
              <a:spcAft>
                <a:spcPts val="0"/>
              </a:spcAft>
              <a:buNone/>
            </a:pPr>
            <a:fld id="{00000000-1234-1234-1234-123412341234}" type="slidenum">
              <a:rPr lang="en-US" sz="1000" b="0" i="0" u="none" strike="noStrike" cap="none">
                <a:solidFill>
                  <a:srgbClr val="53585D"/>
                </a:solidFill>
                <a:latin typeface="Century Gothic"/>
                <a:ea typeface="Century Gothic"/>
                <a:cs typeface="Century Gothic"/>
                <a:sym typeface="Century Gothic"/>
              </a:rPr>
              <a:t>‹#›</a:t>
            </a:fld>
            <a:endParaRPr sz="1000" b="0" i="0" u="none" strike="noStrike" cap="none">
              <a:solidFill>
                <a:srgbClr val="53585D"/>
              </a:solidFill>
              <a:latin typeface="Century Gothic"/>
              <a:ea typeface="Century Gothic"/>
              <a:cs typeface="Century Gothic"/>
              <a:sym typeface="Century Gothic"/>
            </a:endParaRPr>
          </a:p>
        </p:txBody>
      </p:sp>
      <p:sp>
        <p:nvSpPr>
          <p:cNvPr id="35" name="Google Shape;35;p6"/>
          <p:cNvSpPr txBox="1">
            <a:spLocks noGrp="1"/>
          </p:cNvSpPr>
          <p:nvPr>
            <p:ph type="title"/>
          </p:nvPr>
        </p:nvSpPr>
        <p:spPr>
          <a:xfrm>
            <a:off x="242315" y="276993"/>
            <a:ext cx="11706798" cy="576299"/>
          </a:xfrm>
          <a:prstGeom prst="rect">
            <a:avLst/>
          </a:prstGeom>
          <a:noFill/>
          <a:ln>
            <a:noFill/>
          </a:ln>
        </p:spPr>
        <p:txBody>
          <a:bodyPr spcFirstLastPara="1" wrap="square" lIns="121875" tIns="60925" rIns="121875" bIns="60925" anchor="ctr" anchorCtr="0">
            <a:noAutofit/>
          </a:bodyPr>
          <a:lstStyle>
            <a:lvl1pPr lvl="0" algn="l">
              <a:spcBef>
                <a:spcPts val="0"/>
              </a:spcBef>
              <a:spcAft>
                <a:spcPts val="0"/>
              </a:spcAft>
              <a:buSzPts val="1400"/>
              <a:buNone/>
              <a:defRPr sz="2400" b="1">
                <a:solidFill>
                  <a:srgbClr val="2A544D"/>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36" name="Google Shape;36;p6"/>
          <p:cNvSpPr txBox="1">
            <a:spLocks noGrp="1"/>
          </p:cNvSpPr>
          <p:nvPr>
            <p:ph type="body" idx="1" hasCustomPrompt="1"/>
          </p:nvPr>
        </p:nvSpPr>
        <p:spPr>
          <a:xfrm>
            <a:off x="242315" y="1130284"/>
            <a:ext cx="11707369" cy="5056204"/>
          </a:xfrm>
          <a:prstGeom prst="rect">
            <a:avLst/>
          </a:prstGeom>
          <a:noFill/>
          <a:ln>
            <a:noFill/>
          </a:ln>
        </p:spPr>
        <p:txBody>
          <a:bodyPr spcFirstLastPara="1" wrap="square" lIns="0" tIns="60925" rIns="121875" bIns="60925" anchor="t" anchorCtr="0">
            <a:noAutofit/>
          </a:bodyPr>
          <a:lstStyle>
            <a:lvl1pPr marL="457200" lvl="0" indent="-368300" algn="l">
              <a:spcBef>
                <a:spcPts val="800"/>
              </a:spcBef>
              <a:spcAft>
                <a:spcPts val="0"/>
              </a:spcAft>
              <a:buClr>
                <a:srgbClr val="53585D"/>
              </a:buClr>
              <a:buSzPct val="100000"/>
              <a:buChar char="•"/>
              <a:defRPr sz="1800">
                <a:solidFill>
                  <a:srgbClr val="53585D"/>
                </a:solidFill>
              </a:defRPr>
            </a:lvl1pPr>
            <a:lvl2pPr marL="914400" lvl="1" indent="-368300" algn="l">
              <a:spcBef>
                <a:spcPts val="400"/>
              </a:spcBef>
              <a:spcAft>
                <a:spcPts val="0"/>
              </a:spcAft>
              <a:buClr>
                <a:srgbClr val="53585D"/>
              </a:buClr>
              <a:buSzPct val="100000"/>
              <a:buChar char="–"/>
              <a:defRPr sz="1800">
                <a:solidFill>
                  <a:srgbClr val="53585D"/>
                </a:solidFill>
              </a:defRPr>
            </a:lvl2pPr>
            <a:lvl3pPr marL="1371600" lvl="2" indent="-368300" algn="l">
              <a:spcBef>
                <a:spcPts val="400"/>
              </a:spcBef>
              <a:spcAft>
                <a:spcPts val="0"/>
              </a:spcAft>
              <a:buClr>
                <a:srgbClr val="53585D"/>
              </a:buClr>
              <a:buSzPct val="100000"/>
              <a:buChar char="•"/>
              <a:defRPr sz="1800">
                <a:solidFill>
                  <a:srgbClr val="53585D"/>
                </a:solidFill>
              </a:defRPr>
            </a:lvl3pPr>
            <a:lvl4pPr marL="1828800" lvl="3" indent="-368300" algn="l">
              <a:spcBef>
                <a:spcPts val="400"/>
              </a:spcBef>
              <a:spcAft>
                <a:spcPts val="0"/>
              </a:spcAft>
              <a:buClr>
                <a:schemeClr val="dk1"/>
              </a:buClr>
              <a:buSzPts val="2200"/>
              <a:buChar char="–"/>
              <a:defRPr sz="2200"/>
            </a:lvl4pPr>
            <a:lvl5pPr marL="2286000" lvl="4" indent="-368300" algn="l">
              <a:spcBef>
                <a:spcPts val="400"/>
              </a:spcBef>
              <a:spcAft>
                <a:spcPts val="0"/>
              </a:spcAft>
              <a:buClr>
                <a:schemeClr val="dk1"/>
              </a:buClr>
              <a:buSzPts val="2200"/>
              <a:buChar char="»"/>
              <a:defRPr sz="2200"/>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r>
              <a:rPr lang="en-US" dirty="0"/>
              <a:t>Click to add text</a:t>
            </a:r>
          </a:p>
          <a:p>
            <a:pPr lvl="1"/>
            <a:r>
              <a:rPr lang="en-US" dirty="0"/>
              <a:t>Click to add text</a:t>
            </a:r>
          </a:p>
          <a:p>
            <a:pPr lvl="2"/>
            <a:r>
              <a:rPr lang="en-US" dirty="0"/>
              <a:t>Click to add text</a:t>
            </a:r>
            <a:endParaRPr dirty="0"/>
          </a:p>
        </p:txBody>
      </p:sp>
      <p:pic>
        <p:nvPicPr>
          <p:cNvPr id="37" name="Google Shape;37;p6"/>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452225" y="6273800"/>
            <a:ext cx="496888" cy="496888"/>
          </a:xfrm>
          <a:prstGeom prst="rect">
            <a:avLst/>
          </a:prstGeom>
          <a:noFill/>
          <a:ln>
            <a:noFill/>
          </a:ln>
        </p:spPr>
      </p:pic>
      <p:sp>
        <p:nvSpPr>
          <p:cNvPr id="4" name="Google Shape;85;p11">
            <a:extLst>
              <a:ext uri="{FF2B5EF4-FFF2-40B4-BE49-F238E27FC236}">
                <a16:creationId xmlns:a16="http://schemas.microsoft.com/office/drawing/2014/main" id="{7687DB52-BA1F-10EE-0E2B-168968A248DA}"/>
              </a:ext>
            </a:extLst>
          </p:cNvPr>
          <p:cNvSpPr txBox="1"/>
          <p:nvPr userDrawn="1"/>
        </p:nvSpPr>
        <p:spPr>
          <a:xfrm>
            <a:off x="1039210" y="6494463"/>
            <a:ext cx="7952390" cy="276979"/>
          </a:xfrm>
          <a:prstGeom prst="rect">
            <a:avLst/>
          </a:prstGeom>
          <a:noFill/>
          <a:ln>
            <a:noFill/>
          </a:ln>
        </p:spPr>
        <p:txBody>
          <a:bodyPr spcFirstLastPara="1" wrap="square" lIns="121925" tIns="60950" rIns="121925" bIns="60950" anchor="t" anchorCtr="0">
            <a:spAutoFit/>
          </a:bodyPr>
          <a:lstStyle/>
          <a:p>
            <a:pPr marL="0" marR="0" lvl="0" indent="0" algn="l" rtl="0">
              <a:spcBef>
                <a:spcPts val="0"/>
              </a:spcBef>
              <a:spcAft>
                <a:spcPts val="0"/>
              </a:spcAft>
              <a:buNone/>
            </a:pPr>
            <a:r>
              <a:rPr lang="en-US" sz="1000" b="0" i="0" u="none" strike="noStrike" cap="none" dirty="0">
                <a:solidFill>
                  <a:srgbClr val="53585D"/>
                </a:solidFill>
                <a:latin typeface="Century Gothic"/>
                <a:ea typeface="Century Gothic"/>
                <a:cs typeface="Century Gothic"/>
                <a:sym typeface="Century Gothic"/>
              </a:rPr>
              <a:t>NASA ARSET – </a:t>
            </a:r>
            <a:r>
              <a:rPr lang="en-US" sz="1000" b="0" i="0" u="none" strike="noStrike" cap="none" dirty="0">
                <a:solidFill>
                  <a:srgbClr val="53585D"/>
                </a:solidFill>
                <a:latin typeface="Century Gothic"/>
                <a:sym typeface="Arial"/>
              </a:rPr>
              <a:t>Introduction to NASA Earth Observations and Tools for Operational Wildfire Monitoring and Management</a:t>
            </a:r>
            <a:endParaRPr sz="1000" b="0" i="0" u="none" strike="noStrike" cap="none" dirty="0">
              <a:solidFill>
                <a:srgbClr val="53585D"/>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34410906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C3E77-C64B-DF3F-DD81-89C33CA2CF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0B2E496-87F4-5EEF-E249-AA217B7AC5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E92D38B-01A2-A3F4-6F4F-10949D48C726}"/>
              </a:ext>
            </a:extLst>
          </p:cNvPr>
          <p:cNvSpPr>
            <a:spLocks noGrp="1"/>
          </p:cNvSpPr>
          <p:nvPr>
            <p:ph type="dt" sz="half" idx="10"/>
          </p:nvPr>
        </p:nvSpPr>
        <p:spPr>
          <a:xfrm>
            <a:off x="280064" y="6356350"/>
            <a:ext cx="2743200" cy="365125"/>
          </a:xfrm>
        </p:spPr>
        <p:txBody>
          <a:bodyPr/>
          <a:lstStyle/>
          <a:p>
            <a:fld id="{CAF25E8A-4636-477A-97C8-E7C99739D755}" type="datetimeFigureOut">
              <a:rPr lang="en-US" smtClean="0"/>
              <a:t>3/31/25</a:t>
            </a:fld>
            <a:endParaRPr lang="en-US" dirty="0"/>
          </a:p>
        </p:txBody>
      </p:sp>
      <p:sp>
        <p:nvSpPr>
          <p:cNvPr id="5" name="Footer Placeholder 4">
            <a:extLst>
              <a:ext uri="{FF2B5EF4-FFF2-40B4-BE49-F238E27FC236}">
                <a16:creationId xmlns:a16="http://schemas.microsoft.com/office/drawing/2014/main" id="{B855CFFF-A390-C8FF-BCA8-6416A355D6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7502DB-37B3-7CD0-7AFA-8AF9A8620AAC}"/>
              </a:ext>
            </a:extLst>
          </p:cNvPr>
          <p:cNvSpPr>
            <a:spLocks noGrp="1"/>
          </p:cNvSpPr>
          <p:nvPr>
            <p:ph type="sldNum" sz="quarter" idx="12"/>
          </p:nvPr>
        </p:nvSpPr>
        <p:spPr>
          <a:xfrm>
            <a:off x="9180611" y="6356350"/>
            <a:ext cx="2743200" cy="365125"/>
          </a:xfrm>
        </p:spPr>
        <p:txBody>
          <a:bodyPr/>
          <a:lstStyle/>
          <a:p>
            <a:fld id="{22B20AED-3417-4900-B764-603D2B580600}" type="slidenum">
              <a:rPr lang="en-US" smtClean="0"/>
              <a:t>‹#›</a:t>
            </a:fld>
            <a:endParaRPr lang="en-US" dirty="0"/>
          </a:p>
        </p:txBody>
      </p:sp>
    </p:spTree>
    <p:extLst>
      <p:ext uri="{BB962C8B-B14F-4D97-AF65-F5344CB8AC3E}">
        <p14:creationId xmlns:p14="http://schemas.microsoft.com/office/powerpoint/2010/main" val="194886616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37"/>
        <p:cNvGrpSpPr/>
        <p:nvPr/>
      </p:nvGrpSpPr>
      <p:grpSpPr>
        <a:xfrm>
          <a:off x="0" y="0"/>
          <a:ext cx="0" cy="0"/>
          <a:chOff x="0" y="0"/>
          <a:chExt cx="0" cy="0"/>
        </a:xfrm>
      </p:grpSpPr>
      <p:sp>
        <p:nvSpPr>
          <p:cNvPr id="38" name="Google Shape;38;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0"/>
          <p:cNvSpPr txBox="1">
            <a:spLocks noGrp="1"/>
          </p:cNvSpPr>
          <p:nvPr>
            <p:ph type="sldNum" idx="12"/>
          </p:nvPr>
        </p:nvSpPr>
        <p:spPr>
          <a:xfrm>
            <a:off x="48260" y="6149657"/>
            <a:ext cx="431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1pPr>
            <a:lvl2pPr marL="0" marR="0" lvl="1"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2pPr>
            <a:lvl3pPr marL="0" marR="0" lvl="2"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3pPr>
            <a:lvl4pPr marL="0" marR="0" lvl="3"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4pPr>
            <a:lvl5pPr marL="0" marR="0" lvl="4"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5pPr>
            <a:lvl6pPr marL="0" marR="0" lvl="5"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6pPr>
            <a:lvl7pPr marL="0" marR="0" lvl="6"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7pPr>
            <a:lvl8pPr marL="0" marR="0" lvl="7"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8pPr>
            <a:lvl9pPr marL="0" marR="0" lvl="8"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
        <p:nvSpPr>
          <p:cNvPr id="40" name="Google Shape;40;p10"/>
          <p:cNvSpPr txBox="1">
            <a:spLocks noGrp="1"/>
          </p:cNvSpPr>
          <p:nvPr>
            <p:ph type="body" idx="1"/>
          </p:nvPr>
        </p:nvSpPr>
        <p:spPr>
          <a:xfrm>
            <a:off x="838200" y="1879600"/>
            <a:ext cx="10515600" cy="37592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SzPts val="3200"/>
              <a:buNone/>
              <a:defRPr/>
            </a:lvl1pPr>
            <a:lvl2pPr marL="914400" lvl="1" indent="-228600" algn="l">
              <a:lnSpc>
                <a:spcPct val="110000"/>
              </a:lnSpc>
              <a:spcBef>
                <a:spcPts val="500"/>
              </a:spcBef>
              <a:spcAft>
                <a:spcPts val="0"/>
              </a:spcAft>
              <a:buSzPts val="2800"/>
              <a:buNone/>
              <a:defRPr/>
            </a:lvl2pPr>
            <a:lvl3pPr marL="1371600" lvl="2" indent="-228600" algn="l">
              <a:lnSpc>
                <a:spcPct val="110000"/>
              </a:lnSpc>
              <a:spcBef>
                <a:spcPts val="500"/>
              </a:spcBef>
              <a:spcAft>
                <a:spcPts val="0"/>
              </a:spcAft>
              <a:buSzPts val="2400"/>
              <a:buNone/>
              <a:defRPr/>
            </a:lvl3pPr>
            <a:lvl4pPr marL="1828800" lvl="3" indent="-228600" algn="l">
              <a:lnSpc>
                <a:spcPct val="110000"/>
              </a:lnSpc>
              <a:spcBef>
                <a:spcPts val="500"/>
              </a:spcBef>
              <a:spcAft>
                <a:spcPts val="0"/>
              </a:spcAft>
              <a:buSzPts val="2000"/>
              <a:buNone/>
              <a:defRPr/>
            </a:lvl4pPr>
            <a:lvl5pPr marL="2286000" lvl="4" indent="-228600" algn="l">
              <a:lnSpc>
                <a:spcPct val="11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10"/>
          <p:cNvSpPr txBox="1">
            <a:spLocks noGrp="1"/>
          </p:cNvSpPr>
          <p:nvPr>
            <p:ph type="ftr" idx="11"/>
          </p:nvPr>
        </p:nvSpPr>
        <p:spPr>
          <a:xfrm>
            <a:off x="4630366" y="5991226"/>
            <a:ext cx="6723434" cy="73025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42"/>
        <p:cNvGrpSpPr/>
        <p:nvPr/>
      </p:nvGrpSpPr>
      <p:grpSpPr>
        <a:xfrm>
          <a:off x="0" y="0"/>
          <a:ext cx="0" cy="0"/>
          <a:chOff x="0" y="0"/>
          <a:chExt cx="0" cy="0"/>
        </a:xfrm>
      </p:grpSpPr>
      <p:pic>
        <p:nvPicPr>
          <p:cNvPr id="43" name="Google Shape;43;p11"/>
          <p:cNvPicPr preferRelativeResize="0"/>
          <p:nvPr/>
        </p:nvPicPr>
        <p:blipFill rotWithShape="1">
          <a:blip r:embed="rId2">
            <a:alphaModFix/>
          </a:blip>
          <a:srcRect/>
          <a:stretch/>
        </p:blipFill>
        <p:spPr>
          <a:xfrm>
            <a:off x="508000" y="0"/>
            <a:ext cx="11684000" cy="6858000"/>
          </a:xfrm>
          <a:prstGeom prst="rect">
            <a:avLst/>
          </a:prstGeom>
          <a:noFill/>
          <a:ln>
            <a:noFill/>
          </a:ln>
        </p:spPr>
      </p:pic>
      <p:sp>
        <p:nvSpPr>
          <p:cNvPr id="44" name="Google Shape;44;p11"/>
          <p:cNvSpPr/>
          <p:nvPr/>
        </p:nvSpPr>
        <p:spPr>
          <a:xfrm>
            <a:off x="508001" y="0"/>
            <a:ext cx="8567418" cy="6858000"/>
          </a:xfrm>
          <a:prstGeom prst="rect">
            <a:avLst/>
          </a:prstGeom>
          <a:solidFill>
            <a:srgbClr val="051E48">
              <a:alpha val="6431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 name="Google Shape;45;p11"/>
          <p:cNvSpPr txBox="1">
            <a:spLocks noGrp="1"/>
          </p:cNvSpPr>
          <p:nvPr>
            <p:ph type="title"/>
          </p:nvPr>
        </p:nvSpPr>
        <p:spPr>
          <a:xfrm>
            <a:off x="914401" y="1852852"/>
            <a:ext cx="6898640" cy="186436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800"/>
              <a:buFont typeface="Arial"/>
              <a:buNone/>
              <a:defRPr sz="4800" b="0"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1"/>
          <p:cNvSpPr txBox="1">
            <a:spLocks noGrp="1"/>
          </p:cNvSpPr>
          <p:nvPr>
            <p:ph type="body" idx="1"/>
          </p:nvPr>
        </p:nvSpPr>
        <p:spPr>
          <a:xfrm>
            <a:off x="914401" y="3722292"/>
            <a:ext cx="689864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0"/>
              </a:spcBef>
              <a:spcAft>
                <a:spcPts val="0"/>
              </a:spcAft>
              <a:buSzPts val="2000"/>
              <a:buNone/>
              <a:defRPr sz="2000">
                <a:solidFill>
                  <a:schemeClr val="lt1"/>
                </a:solidFill>
              </a:defRPr>
            </a:lvl1pPr>
            <a:lvl2pPr marL="914400" lvl="1" indent="-228600" algn="l">
              <a:lnSpc>
                <a:spcPct val="110000"/>
              </a:lnSpc>
              <a:spcBef>
                <a:spcPts val="500"/>
              </a:spcBef>
              <a:spcAft>
                <a:spcPts val="0"/>
              </a:spcAft>
              <a:buSzPts val="2000"/>
              <a:buNone/>
              <a:defRPr sz="2000">
                <a:solidFill>
                  <a:srgbClr val="8D8D8D"/>
                </a:solidFill>
              </a:defRPr>
            </a:lvl2pPr>
            <a:lvl3pPr marL="1371600" lvl="2" indent="-228600" algn="l">
              <a:lnSpc>
                <a:spcPct val="110000"/>
              </a:lnSpc>
              <a:spcBef>
                <a:spcPts val="500"/>
              </a:spcBef>
              <a:spcAft>
                <a:spcPts val="0"/>
              </a:spcAft>
              <a:buSzPts val="1800"/>
              <a:buNone/>
              <a:defRPr sz="1800">
                <a:solidFill>
                  <a:srgbClr val="8D8D8D"/>
                </a:solidFill>
              </a:defRPr>
            </a:lvl3pPr>
            <a:lvl4pPr marL="1828800" lvl="3" indent="-228600" algn="l">
              <a:lnSpc>
                <a:spcPct val="110000"/>
              </a:lnSpc>
              <a:spcBef>
                <a:spcPts val="500"/>
              </a:spcBef>
              <a:spcAft>
                <a:spcPts val="0"/>
              </a:spcAft>
              <a:buSzPts val="1600"/>
              <a:buNone/>
              <a:defRPr sz="1600">
                <a:solidFill>
                  <a:srgbClr val="8D8D8D"/>
                </a:solidFill>
              </a:defRPr>
            </a:lvl4pPr>
            <a:lvl5pPr marL="2286000" lvl="4" indent="-228600" algn="l">
              <a:lnSpc>
                <a:spcPct val="110000"/>
              </a:lnSpc>
              <a:spcBef>
                <a:spcPts val="500"/>
              </a:spcBef>
              <a:spcAft>
                <a:spcPts val="0"/>
              </a:spcAft>
              <a:buSzPts val="1600"/>
              <a:buNone/>
              <a:defRPr sz="1600">
                <a:solidFill>
                  <a:srgbClr val="8D8D8D"/>
                </a:solidFill>
              </a:defRPr>
            </a:lvl5pPr>
            <a:lvl6pPr marL="2743200" lvl="5" indent="-228600" algn="l">
              <a:lnSpc>
                <a:spcPct val="90000"/>
              </a:lnSpc>
              <a:spcBef>
                <a:spcPts val="500"/>
              </a:spcBef>
              <a:spcAft>
                <a:spcPts val="0"/>
              </a:spcAft>
              <a:buClr>
                <a:srgbClr val="8D8D8D"/>
              </a:buClr>
              <a:buSzPts val="1600"/>
              <a:buNone/>
              <a:defRPr sz="1600">
                <a:solidFill>
                  <a:srgbClr val="8D8D8D"/>
                </a:solidFill>
              </a:defRPr>
            </a:lvl6pPr>
            <a:lvl7pPr marL="3200400" lvl="6" indent="-228600" algn="l">
              <a:lnSpc>
                <a:spcPct val="90000"/>
              </a:lnSpc>
              <a:spcBef>
                <a:spcPts val="500"/>
              </a:spcBef>
              <a:spcAft>
                <a:spcPts val="0"/>
              </a:spcAft>
              <a:buClr>
                <a:srgbClr val="8D8D8D"/>
              </a:buClr>
              <a:buSzPts val="1600"/>
              <a:buNone/>
              <a:defRPr sz="1600">
                <a:solidFill>
                  <a:srgbClr val="8D8D8D"/>
                </a:solidFill>
              </a:defRPr>
            </a:lvl7pPr>
            <a:lvl8pPr marL="3657600" lvl="7" indent="-228600" algn="l">
              <a:lnSpc>
                <a:spcPct val="90000"/>
              </a:lnSpc>
              <a:spcBef>
                <a:spcPts val="500"/>
              </a:spcBef>
              <a:spcAft>
                <a:spcPts val="0"/>
              </a:spcAft>
              <a:buClr>
                <a:srgbClr val="8D8D8D"/>
              </a:buClr>
              <a:buSzPts val="1600"/>
              <a:buNone/>
              <a:defRPr sz="1600">
                <a:solidFill>
                  <a:srgbClr val="8D8D8D"/>
                </a:solidFill>
              </a:defRPr>
            </a:lvl8pPr>
            <a:lvl9pPr marL="4114800" lvl="8" indent="-228600" algn="l">
              <a:lnSpc>
                <a:spcPct val="90000"/>
              </a:lnSpc>
              <a:spcBef>
                <a:spcPts val="500"/>
              </a:spcBef>
              <a:spcAft>
                <a:spcPts val="0"/>
              </a:spcAft>
              <a:buClr>
                <a:srgbClr val="8D8D8D"/>
              </a:buClr>
              <a:buSzPts val="1600"/>
              <a:buNone/>
              <a:defRPr sz="1600">
                <a:solidFill>
                  <a:srgbClr val="8D8D8D"/>
                </a:solidFill>
              </a:defRPr>
            </a:lvl9pPr>
          </a:lstStyle>
          <a:p>
            <a:endParaRPr/>
          </a:p>
        </p:txBody>
      </p:sp>
      <p:cxnSp>
        <p:nvCxnSpPr>
          <p:cNvPr id="47" name="Google Shape;47;p11"/>
          <p:cNvCxnSpPr/>
          <p:nvPr/>
        </p:nvCxnSpPr>
        <p:spPr>
          <a:xfrm>
            <a:off x="1036321" y="1666240"/>
            <a:ext cx="1991360" cy="0"/>
          </a:xfrm>
          <a:prstGeom prst="straightConnector1">
            <a:avLst/>
          </a:prstGeom>
          <a:noFill/>
          <a:ln w="38100" cap="flat" cmpd="sng">
            <a:solidFill>
              <a:srgbClr val="47DA84"/>
            </a:solidFill>
            <a:prstDash val="solid"/>
            <a:miter lim="800000"/>
            <a:headEnd type="none" w="sm" len="sm"/>
            <a:tailEnd type="none" w="sm" len="sm"/>
          </a:ln>
        </p:spPr>
      </p:cxnSp>
      <p:sp>
        <p:nvSpPr>
          <p:cNvPr id="48" name="Google Shape;48;p11"/>
          <p:cNvSpPr/>
          <p:nvPr/>
        </p:nvSpPr>
        <p:spPr>
          <a:xfrm>
            <a:off x="-20319" y="0"/>
            <a:ext cx="528320" cy="6858000"/>
          </a:xfrm>
          <a:prstGeom prst="rect">
            <a:avLst/>
          </a:prstGeom>
          <a:solidFill>
            <a:srgbClr val="47DA8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 name="Google Shape;49;p11"/>
          <p:cNvSpPr txBox="1">
            <a:spLocks noGrp="1"/>
          </p:cNvSpPr>
          <p:nvPr>
            <p:ph type="sldNum" idx="12"/>
          </p:nvPr>
        </p:nvSpPr>
        <p:spPr>
          <a:xfrm>
            <a:off x="48260" y="6149657"/>
            <a:ext cx="431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1pPr>
            <a:lvl2pPr marL="0" marR="0" lvl="1"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2pPr>
            <a:lvl3pPr marL="0" marR="0" lvl="2"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3pPr>
            <a:lvl4pPr marL="0" marR="0" lvl="3"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4pPr>
            <a:lvl5pPr marL="0" marR="0" lvl="4"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5pPr>
            <a:lvl6pPr marL="0" marR="0" lvl="5"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6pPr>
            <a:lvl7pPr marL="0" marR="0" lvl="6"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7pPr>
            <a:lvl8pPr marL="0" marR="0" lvl="7"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8pPr>
            <a:lvl9pPr marL="0" marR="0" lvl="8"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ext only with satellite">
  <p:cSld name="Text only with satellite">
    <p:spTree>
      <p:nvGrpSpPr>
        <p:cNvPr id="1" name="Shape 55"/>
        <p:cNvGrpSpPr/>
        <p:nvPr/>
      </p:nvGrpSpPr>
      <p:grpSpPr>
        <a:xfrm>
          <a:off x="0" y="0"/>
          <a:ext cx="0" cy="0"/>
          <a:chOff x="0" y="0"/>
          <a:chExt cx="0" cy="0"/>
        </a:xfrm>
      </p:grpSpPr>
      <p:sp>
        <p:nvSpPr>
          <p:cNvPr id="56" name="Google Shape;56;p12"/>
          <p:cNvSpPr txBox="1">
            <a:spLocks noGrp="1"/>
          </p:cNvSpPr>
          <p:nvPr>
            <p:ph type="title"/>
          </p:nvPr>
        </p:nvSpPr>
        <p:spPr>
          <a:xfrm>
            <a:off x="838200" y="365125"/>
            <a:ext cx="846836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2"/>
          <p:cNvSpPr txBox="1">
            <a:spLocks noGrp="1"/>
          </p:cNvSpPr>
          <p:nvPr>
            <p:ph type="sldNum" idx="12"/>
          </p:nvPr>
        </p:nvSpPr>
        <p:spPr>
          <a:xfrm>
            <a:off x="48260" y="6149657"/>
            <a:ext cx="431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1pPr>
            <a:lvl2pPr marL="0" marR="0" lvl="1"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2pPr>
            <a:lvl3pPr marL="0" marR="0" lvl="2"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3pPr>
            <a:lvl4pPr marL="0" marR="0" lvl="3"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4pPr>
            <a:lvl5pPr marL="0" marR="0" lvl="4"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5pPr>
            <a:lvl6pPr marL="0" marR="0" lvl="5"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6pPr>
            <a:lvl7pPr marL="0" marR="0" lvl="6"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7pPr>
            <a:lvl8pPr marL="0" marR="0" lvl="7"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8pPr>
            <a:lvl9pPr marL="0" marR="0" lvl="8"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
        <p:nvSpPr>
          <p:cNvPr id="58" name="Google Shape;58;p12"/>
          <p:cNvSpPr txBox="1">
            <a:spLocks noGrp="1"/>
          </p:cNvSpPr>
          <p:nvPr>
            <p:ph type="body" idx="1"/>
          </p:nvPr>
        </p:nvSpPr>
        <p:spPr>
          <a:xfrm>
            <a:off x="838200" y="1879600"/>
            <a:ext cx="10515600" cy="37592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SzPts val="3200"/>
              <a:buNone/>
              <a:defRPr/>
            </a:lvl1pPr>
            <a:lvl2pPr marL="914400" lvl="1" indent="-228600" algn="l">
              <a:lnSpc>
                <a:spcPct val="110000"/>
              </a:lnSpc>
              <a:spcBef>
                <a:spcPts val="500"/>
              </a:spcBef>
              <a:spcAft>
                <a:spcPts val="0"/>
              </a:spcAft>
              <a:buSzPts val="2800"/>
              <a:buNone/>
              <a:defRPr/>
            </a:lvl2pPr>
            <a:lvl3pPr marL="1371600" lvl="2" indent="-228600" algn="l">
              <a:lnSpc>
                <a:spcPct val="110000"/>
              </a:lnSpc>
              <a:spcBef>
                <a:spcPts val="500"/>
              </a:spcBef>
              <a:spcAft>
                <a:spcPts val="0"/>
              </a:spcAft>
              <a:buSzPts val="2400"/>
              <a:buNone/>
              <a:defRPr/>
            </a:lvl3pPr>
            <a:lvl4pPr marL="1828800" lvl="3" indent="-228600" algn="l">
              <a:lnSpc>
                <a:spcPct val="110000"/>
              </a:lnSpc>
              <a:spcBef>
                <a:spcPts val="500"/>
              </a:spcBef>
              <a:spcAft>
                <a:spcPts val="0"/>
              </a:spcAft>
              <a:buSzPts val="2000"/>
              <a:buNone/>
              <a:defRPr/>
            </a:lvl4pPr>
            <a:lvl5pPr marL="2286000" lvl="4" indent="-228600" algn="l">
              <a:lnSpc>
                <a:spcPct val="11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12"/>
          <p:cNvSpPr txBox="1">
            <a:spLocks noGrp="1"/>
          </p:cNvSpPr>
          <p:nvPr>
            <p:ph type="ftr" idx="11"/>
          </p:nvPr>
        </p:nvSpPr>
        <p:spPr>
          <a:xfrm>
            <a:off x="4630366" y="5991226"/>
            <a:ext cx="6723434" cy="73025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0" name="Google Shape;60;p12" descr="Icon&#10;&#10;Description automatically generated"/>
          <p:cNvPicPr preferRelativeResize="0"/>
          <p:nvPr/>
        </p:nvPicPr>
        <p:blipFill rotWithShape="1">
          <a:blip r:embed="rId2">
            <a:alphaModFix/>
          </a:blip>
          <a:srcRect/>
          <a:stretch/>
        </p:blipFill>
        <p:spPr>
          <a:xfrm>
            <a:off x="9515674" y="136524"/>
            <a:ext cx="2551865" cy="237299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61"/>
        <p:cNvGrpSpPr/>
        <p:nvPr/>
      </p:nvGrpSpPr>
      <p:grpSpPr>
        <a:xfrm>
          <a:off x="0" y="0"/>
          <a:ext cx="0" cy="0"/>
          <a:chOff x="0" y="0"/>
          <a:chExt cx="0" cy="0"/>
        </a:xfrm>
      </p:grpSpPr>
      <p:sp>
        <p:nvSpPr>
          <p:cNvPr id="62" name="Google Shape;62;p13"/>
          <p:cNvSpPr txBox="1">
            <a:spLocks noGrp="1"/>
          </p:cNvSpPr>
          <p:nvPr>
            <p:ph type="title"/>
          </p:nvPr>
        </p:nvSpPr>
        <p:spPr>
          <a:xfrm>
            <a:off x="838199" y="365125"/>
            <a:ext cx="10896601"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3"/>
          <p:cNvSpPr txBox="1">
            <a:spLocks noGrp="1"/>
          </p:cNvSpPr>
          <p:nvPr>
            <p:ph type="sldNum" idx="12"/>
          </p:nvPr>
        </p:nvSpPr>
        <p:spPr>
          <a:xfrm>
            <a:off x="48260" y="6149657"/>
            <a:ext cx="431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1pPr>
            <a:lvl2pPr marL="0" marR="0" lvl="1"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2pPr>
            <a:lvl3pPr marL="0" marR="0" lvl="2"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3pPr>
            <a:lvl4pPr marL="0" marR="0" lvl="3"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4pPr>
            <a:lvl5pPr marL="0" marR="0" lvl="4"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5pPr>
            <a:lvl6pPr marL="0" marR="0" lvl="5"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6pPr>
            <a:lvl7pPr marL="0" marR="0" lvl="6"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7pPr>
            <a:lvl8pPr marL="0" marR="0" lvl="7"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8pPr>
            <a:lvl9pPr marL="0" marR="0" lvl="8"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
        <p:nvSpPr>
          <p:cNvPr id="64" name="Google Shape;64;p13"/>
          <p:cNvSpPr txBox="1">
            <a:spLocks noGrp="1"/>
          </p:cNvSpPr>
          <p:nvPr>
            <p:ph type="body" idx="1"/>
          </p:nvPr>
        </p:nvSpPr>
        <p:spPr>
          <a:xfrm>
            <a:off x="838200" y="1879600"/>
            <a:ext cx="5394960" cy="37592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SzPts val="3200"/>
              <a:buNone/>
              <a:defRPr/>
            </a:lvl1pPr>
            <a:lvl2pPr marL="914400" lvl="1" indent="-228600" algn="l">
              <a:lnSpc>
                <a:spcPct val="110000"/>
              </a:lnSpc>
              <a:spcBef>
                <a:spcPts val="500"/>
              </a:spcBef>
              <a:spcAft>
                <a:spcPts val="0"/>
              </a:spcAft>
              <a:buSzPts val="2800"/>
              <a:buNone/>
              <a:defRPr/>
            </a:lvl2pPr>
            <a:lvl3pPr marL="1371600" lvl="2" indent="-228600" algn="l">
              <a:lnSpc>
                <a:spcPct val="110000"/>
              </a:lnSpc>
              <a:spcBef>
                <a:spcPts val="500"/>
              </a:spcBef>
              <a:spcAft>
                <a:spcPts val="0"/>
              </a:spcAft>
              <a:buSzPts val="2400"/>
              <a:buNone/>
              <a:defRPr/>
            </a:lvl3pPr>
            <a:lvl4pPr marL="1828800" lvl="3" indent="-228600" algn="l">
              <a:lnSpc>
                <a:spcPct val="110000"/>
              </a:lnSpc>
              <a:spcBef>
                <a:spcPts val="500"/>
              </a:spcBef>
              <a:spcAft>
                <a:spcPts val="0"/>
              </a:spcAft>
              <a:buSzPts val="2000"/>
              <a:buNone/>
              <a:defRPr/>
            </a:lvl4pPr>
            <a:lvl5pPr marL="2286000" lvl="4" indent="-228600" algn="l">
              <a:lnSpc>
                <a:spcPct val="11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13"/>
          <p:cNvSpPr txBox="1">
            <a:spLocks noGrp="1"/>
          </p:cNvSpPr>
          <p:nvPr>
            <p:ph type="body" idx="2"/>
          </p:nvPr>
        </p:nvSpPr>
        <p:spPr>
          <a:xfrm>
            <a:off x="6339840" y="1879600"/>
            <a:ext cx="5394961" cy="37592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SzPts val="3200"/>
              <a:buNone/>
              <a:defRPr/>
            </a:lvl1pPr>
            <a:lvl2pPr marL="914400" lvl="1" indent="-228600" algn="l">
              <a:lnSpc>
                <a:spcPct val="110000"/>
              </a:lnSpc>
              <a:spcBef>
                <a:spcPts val="500"/>
              </a:spcBef>
              <a:spcAft>
                <a:spcPts val="0"/>
              </a:spcAft>
              <a:buSzPts val="2800"/>
              <a:buNone/>
              <a:defRPr/>
            </a:lvl2pPr>
            <a:lvl3pPr marL="1371600" lvl="2" indent="-228600" algn="l">
              <a:lnSpc>
                <a:spcPct val="110000"/>
              </a:lnSpc>
              <a:spcBef>
                <a:spcPts val="500"/>
              </a:spcBef>
              <a:spcAft>
                <a:spcPts val="0"/>
              </a:spcAft>
              <a:buSzPts val="2400"/>
              <a:buNone/>
              <a:defRPr/>
            </a:lvl3pPr>
            <a:lvl4pPr marL="1828800" lvl="3" indent="-228600" algn="l">
              <a:lnSpc>
                <a:spcPct val="110000"/>
              </a:lnSpc>
              <a:spcBef>
                <a:spcPts val="500"/>
              </a:spcBef>
              <a:spcAft>
                <a:spcPts val="0"/>
              </a:spcAft>
              <a:buSzPts val="2000"/>
              <a:buNone/>
              <a:defRPr/>
            </a:lvl4pPr>
            <a:lvl5pPr marL="2286000" lvl="4" indent="-228600" algn="l">
              <a:lnSpc>
                <a:spcPct val="110000"/>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p13"/>
          <p:cNvSpPr txBox="1">
            <a:spLocks noGrp="1"/>
          </p:cNvSpPr>
          <p:nvPr>
            <p:ph type="ftr" idx="11"/>
          </p:nvPr>
        </p:nvSpPr>
        <p:spPr>
          <a:xfrm>
            <a:off x="4630366" y="5991226"/>
            <a:ext cx="6723434" cy="73025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lumn">
  <p:cSld name="Two Column">
    <p:spTree>
      <p:nvGrpSpPr>
        <p:cNvPr id="1" name="Shape 67"/>
        <p:cNvGrpSpPr/>
        <p:nvPr/>
      </p:nvGrpSpPr>
      <p:grpSpPr>
        <a:xfrm>
          <a:off x="0" y="0"/>
          <a:ext cx="0" cy="0"/>
          <a:chOff x="0" y="0"/>
          <a:chExt cx="0" cy="0"/>
        </a:xfrm>
      </p:grpSpPr>
      <p:sp>
        <p:nvSpPr>
          <p:cNvPr id="68" name="Google Shape;68;p1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4"/>
          <p:cNvSpPr txBox="1">
            <a:spLocks noGrp="1"/>
          </p:cNvSpPr>
          <p:nvPr>
            <p:ph type="body" idx="1"/>
          </p:nvPr>
        </p:nvSpPr>
        <p:spPr>
          <a:xfrm>
            <a:off x="836612" y="1762443"/>
            <a:ext cx="5157787" cy="57435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SzPts val="2400"/>
              <a:buNone/>
              <a:defRPr sz="2400" b="1">
                <a:solidFill>
                  <a:srgbClr val="323232"/>
                </a:solidFill>
                <a:latin typeface="Arial"/>
                <a:ea typeface="Arial"/>
                <a:cs typeface="Arial"/>
                <a:sym typeface="Arial"/>
              </a:defRPr>
            </a:lvl1pPr>
            <a:lvl2pPr marL="914400" lvl="1" indent="-228600" algn="l">
              <a:lnSpc>
                <a:spcPct val="110000"/>
              </a:lnSpc>
              <a:spcBef>
                <a:spcPts val="500"/>
              </a:spcBef>
              <a:spcAft>
                <a:spcPts val="0"/>
              </a:spcAft>
              <a:buSzPts val="2000"/>
              <a:buNone/>
              <a:defRPr sz="2000" b="1"/>
            </a:lvl2pPr>
            <a:lvl3pPr marL="1371600" lvl="2" indent="-228600" algn="l">
              <a:lnSpc>
                <a:spcPct val="110000"/>
              </a:lnSpc>
              <a:spcBef>
                <a:spcPts val="500"/>
              </a:spcBef>
              <a:spcAft>
                <a:spcPts val="0"/>
              </a:spcAft>
              <a:buSzPts val="1800"/>
              <a:buNone/>
              <a:defRPr sz="1800" b="1"/>
            </a:lvl3pPr>
            <a:lvl4pPr marL="1828800" lvl="3" indent="-228600" algn="l">
              <a:lnSpc>
                <a:spcPct val="110000"/>
              </a:lnSpc>
              <a:spcBef>
                <a:spcPts val="500"/>
              </a:spcBef>
              <a:spcAft>
                <a:spcPts val="0"/>
              </a:spcAft>
              <a:buSzPts val="1600"/>
              <a:buNone/>
              <a:defRPr sz="1600" b="1"/>
            </a:lvl4pPr>
            <a:lvl5pPr marL="2286000" lvl="4" indent="-228600" algn="l">
              <a:lnSpc>
                <a:spcPct val="11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0" name="Google Shape;70;p14"/>
          <p:cNvSpPr txBox="1">
            <a:spLocks noGrp="1"/>
          </p:cNvSpPr>
          <p:nvPr>
            <p:ph type="body" idx="2"/>
          </p:nvPr>
        </p:nvSpPr>
        <p:spPr>
          <a:xfrm>
            <a:off x="6172200" y="1762443"/>
            <a:ext cx="5183188" cy="57435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SzPts val="2400"/>
              <a:buNone/>
              <a:defRPr sz="2400" b="1">
                <a:latin typeface="Arial"/>
                <a:ea typeface="Arial"/>
                <a:cs typeface="Arial"/>
                <a:sym typeface="Arial"/>
              </a:defRPr>
            </a:lvl1pPr>
            <a:lvl2pPr marL="914400" lvl="1" indent="-228600" algn="l">
              <a:lnSpc>
                <a:spcPct val="110000"/>
              </a:lnSpc>
              <a:spcBef>
                <a:spcPts val="500"/>
              </a:spcBef>
              <a:spcAft>
                <a:spcPts val="0"/>
              </a:spcAft>
              <a:buSzPts val="2000"/>
              <a:buNone/>
              <a:defRPr sz="2000" b="1"/>
            </a:lvl2pPr>
            <a:lvl3pPr marL="1371600" lvl="2" indent="-228600" algn="l">
              <a:lnSpc>
                <a:spcPct val="110000"/>
              </a:lnSpc>
              <a:spcBef>
                <a:spcPts val="500"/>
              </a:spcBef>
              <a:spcAft>
                <a:spcPts val="0"/>
              </a:spcAft>
              <a:buSzPts val="1800"/>
              <a:buNone/>
              <a:defRPr sz="1800" b="1"/>
            </a:lvl3pPr>
            <a:lvl4pPr marL="1828800" lvl="3" indent="-228600" algn="l">
              <a:lnSpc>
                <a:spcPct val="110000"/>
              </a:lnSpc>
              <a:spcBef>
                <a:spcPts val="500"/>
              </a:spcBef>
              <a:spcAft>
                <a:spcPts val="0"/>
              </a:spcAft>
              <a:buSzPts val="1600"/>
              <a:buNone/>
              <a:defRPr sz="1600" b="1"/>
            </a:lvl4pPr>
            <a:lvl5pPr marL="2286000" lvl="4" indent="-228600" algn="l">
              <a:lnSpc>
                <a:spcPct val="11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1" name="Google Shape;71;p14"/>
          <p:cNvSpPr txBox="1">
            <a:spLocks noGrp="1"/>
          </p:cNvSpPr>
          <p:nvPr>
            <p:ph type="sldNum" idx="12"/>
          </p:nvPr>
        </p:nvSpPr>
        <p:spPr>
          <a:xfrm>
            <a:off x="48260" y="6149657"/>
            <a:ext cx="431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1pPr>
            <a:lvl2pPr marL="0" marR="0" lvl="1"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2pPr>
            <a:lvl3pPr marL="0" marR="0" lvl="2"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3pPr>
            <a:lvl4pPr marL="0" marR="0" lvl="3"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4pPr>
            <a:lvl5pPr marL="0" marR="0" lvl="4"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5pPr>
            <a:lvl6pPr marL="0" marR="0" lvl="5"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6pPr>
            <a:lvl7pPr marL="0" marR="0" lvl="6"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7pPr>
            <a:lvl8pPr marL="0" marR="0" lvl="7"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8pPr>
            <a:lvl9pPr marL="0" marR="0" lvl="8"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
        <p:nvSpPr>
          <p:cNvPr id="72" name="Google Shape;72;p14"/>
          <p:cNvSpPr txBox="1">
            <a:spLocks noGrp="1"/>
          </p:cNvSpPr>
          <p:nvPr>
            <p:ph type="body" idx="3"/>
          </p:nvPr>
        </p:nvSpPr>
        <p:spPr>
          <a:xfrm>
            <a:off x="836613" y="2479675"/>
            <a:ext cx="5157787" cy="3159125"/>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1000"/>
              </a:spcBef>
              <a:spcAft>
                <a:spcPts val="0"/>
              </a:spcAft>
              <a:buSzPts val="1800"/>
              <a:buChar char="•"/>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14"/>
          <p:cNvSpPr txBox="1">
            <a:spLocks noGrp="1"/>
          </p:cNvSpPr>
          <p:nvPr>
            <p:ph type="body" idx="4"/>
          </p:nvPr>
        </p:nvSpPr>
        <p:spPr>
          <a:xfrm>
            <a:off x="6184900" y="2490470"/>
            <a:ext cx="5157787" cy="3159125"/>
          </a:xfrm>
          <a:prstGeom prst="rect">
            <a:avLst/>
          </a:prstGeom>
          <a:noFill/>
          <a:ln>
            <a:noFill/>
          </a:ln>
        </p:spPr>
        <p:txBody>
          <a:bodyPr spcFirstLastPara="1" wrap="square" lIns="91425" tIns="45700" rIns="91425" bIns="45700" anchor="t" anchorCtr="0">
            <a:normAutofit/>
          </a:bodyPr>
          <a:lstStyle>
            <a:lvl1pPr marL="457200" lvl="0" indent="-342900" algn="l">
              <a:lnSpc>
                <a:spcPct val="110000"/>
              </a:lnSpc>
              <a:spcBef>
                <a:spcPts val="1000"/>
              </a:spcBef>
              <a:spcAft>
                <a:spcPts val="0"/>
              </a:spcAft>
              <a:buSzPts val="1800"/>
              <a:buChar char="•"/>
              <a:defRPr/>
            </a:lvl1pPr>
            <a:lvl2pPr marL="914400" lvl="1" indent="-342900" algn="l">
              <a:lnSpc>
                <a:spcPct val="110000"/>
              </a:lnSpc>
              <a:spcBef>
                <a:spcPts val="500"/>
              </a:spcBef>
              <a:spcAft>
                <a:spcPts val="0"/>
              </a:spcAft>
              <a:buSzPts val="1800"/>
              <a:buChar char="•"/>
              <a:defRPr/>
            </a:lvl2pPr>
            <a:lvl3pPr marL="1371600" lvl="2" indent="-342900" algn="l">
              <a:lnSpc>
                <a:spcPct val="110000"/>
              </a:lnSpc>
              <a:spcBef>
                <a:spcPts val="500"/>
              </a:spcBef>
              <a:spcAft>
                <a:spcPts val="0"/>
              </a:spcAft>
              <a:buSzPts val="1800"/>
              <a:buChar char="•"/>
              <a:defRPr/>
            </a:lvl3pPr>
            <a:lvl4pPr marL="1828800" lvl="3" indent="-342900" algn="l">
              <a:lnSpc>
                <a:spcPct val="110000"/>
              </a:lnSpc>
              <a:spcBef>
                <a:spcPts val="500"/>
              </a:spcBef>
              <a:spcAft>
                <a:spcPts val="0"/>
              </a:spcAft>
              <a:buSzPts val="1800"/>
              <a:buChar char="•"/>
              <a:defRPr/>
            </a:lvl4pPr>
            <a:lvl5pPr marL="2286000" lvl="4" indent="-342900" algn="l">
              <a:lnSpc>
                <a:spcPct val="11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14"/>
          <p:cNvSpPr txBox="1">
            <a:spLocks noGrp="1"/>
          </p:cNvSpPr>
          <p:nvPr>
            <p:ph type="ftr" idx="11"/>
          </p:nvPr>
        </p:nvSpPr>
        <p:spPr>
          <a:xfrm>
            <a:off x="4630366" y="5991226"/>
            <a:ext cx="6723434" cy="73025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ll To Action">
  <p:cSld name="Call To Action">
    <p:spTree>
      <p:nvGrpSpPr>
        <p:cNvPr id="1" name="Shape 75"/>
        <p:cNvGrpSpPr/>
        <p:nvPr/>
      </p:nvGrpSpPr>
      <p:grpSpPr>
        <a:xfrm>
          <a:off x="0" y="0"/>
          <a:ext cx="0" cy="0"/>
          <a:chOff x="0" y="0"/>
          <a:chExt cx="0" cy="0"/>
        </a:xfrm>
      </p:grpSpPr>
      <p:pic>
        <p:nvPicPr>
          <p:cNvPr id="76" name="Google Shape;76;p16" descr="A close-up of a person's eye&#10;&#10;Description automatically generated with low confidence"/>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77" name="Google Shape;77;p16"/>
          <p:cNvSpPr/>
          <p:nvPr/>
        </p:nvSpPr>
        <p:spPr>
          <a:xfrm>
            <a:off x="494030" y="487676"/>
            <a:ext cx="11212819" cy="5882640"/>
          </a:xfrm>
          <a:prstGeom prst="rect">
            <a:avLst/>
          </a:prstGeom>
          <a:solidFill>
            <a:srgbClr val="051E48">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8" name="Google Shape;78;p16"/>
          <p:cNvSpPr/>
          <p:nvPr/>
        </p:nvSpPr>
        <p:spPr>
          <a:xfrm>
            <a:off x="-1" y="0"/>
            <a:ext cx="494030" cy="6857997"/>
          </a:xfrm>
          <a:prstGeom prst="rect">
            <a:avLst/>
          </a:prstGeom>
          <a:solidFill>
            <a:srgbClr val="47DA84">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9" name="Google Shape;79;p16"/>
          <p:cNvSpPr/>
          <p:nvPr/>
        </p:nvSpPr>
        <p:spPr>
          <a:xfrm>
            <a:off x="11695427" y="-2"/>
            <a:ext cx="496573" cy="6857997"/>
          </a:xfrm>
          <a:prstGeom prst="rect">
            <a:avLst/>
          </a:prstGeom>
          <a:solidFill>
            <a:srgbClr val="47DA84">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0" name="Google Shape;80;p16"/>
          <p:cNvSpPr/>
          <p:nvPr/>
        </p:nvSpPr>
        <p:spPr>
          <a:xfrm>
            <a:off x="494028" y="-2"/>
            <a:ext cx="11200125" cy="487680"/>
          </a:xfrm>
          <a:prstGeom prst="rect">
            <a:avLst/>
          </a:prstGeom>
          <a:solidFill>
            <a:srgbClr val="47DA84">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1" name="Google Shape;81;p16"/>
          <p:cNvSpPr/>
          <p:nvPr/>
        </p:nvSpPr>
        <p:spPr>
          <a:xfrm>
            <a:off x="492757" y="6370313"/>
            <a:ext cx="11200125" cy="487680"/>
          </a:xfrm>
          <a:prstGeom prst="rect">
            <a:avLst/>
          </a:prstGeom>
          <a:solidFill>
            <a:srgbClr val="47DA84">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 name="Google Shape;82;p16"/>
          <p:cNvSpPr txBox="1">
            <a:spLocks noGrp="1"/>
          </p:cNvSpPr>
          <p:nvPr>
            <p:ph type="sldNum" idx="12"/>
          </p:nvPr>
        </p:nvSpPr>
        <p:spPr>
          <a:xfrm>
            <a:off x="48260" y="6149657"/>
            <a:ext cx="4318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1pPr>
            <a:lvl2pPr marL="0" marR="0" lvl="1"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2pPr>
            <a:lvl3pPr marL="0" marR="0" lvl="2"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3pPr>
            <a:lvl4pPr marL="0" marR="0" lvl="3"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4pPr>
            <a:lvl5pPr marL="0" marR="0" lvl="4"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5pPr>
            <a:lvl6pPr marL="0" marR="0" lvl="5"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6pPr>
            <a:lvl7pPr marL="0" marR="0" lvl="6"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7pPr>
            <a:lvl8pPr marL="0" marR="0" lvl="7"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8pPr>
            <a:lvl9pPr marL="0" marR="0" lvl="8" indent="0" algn="ctr">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sp>
        <p:nvSpPr>
          <p:cNvPr id="83" name="Google Shape;83;p16"/>
          <p:cNvSpPr txBox="1"/>
          <p:nvPr/>
        </p:nvSpPr>
        <p:spPr>
          <a:xfrm>
            <a:off x="1743740" y="606960"/>
            <a:ext cx="6018500" cy="784959"/>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lt1"/>
              </a:buClr>
              <a:buSzPts val="4800"/>
              <a:buFont typeface="Open Sans Light"/>
              <a:buNone/>
            </a:pPr>
            <a:endParaRPr sz="4800" b="0" i="0" u="none" strike="noStrike" cap="none">
              <a:solidFill>
                <a:schemeClr val="lt1"/>
              </a:solidFill>
              <a:latin typeface="Calibri"/>
              <a:ea typeface="Calibri"/>
              <a:cs typeface="Calibri"/>
              <a:sym typeface="Calibri"/>
            </a:endParaRPr>
          </a:p>
        </p:txBody>
      </p:sp>
      <p:sp>
        <p:nvSpPr>
          <p:cNvPr id="84" name="Google Shape;84;p16"/>
          <p:cNvSpPr txBox="1">
            <a:spLocks noGrp="1"/>
          </p:cNvSpPr>
          <p:nvPr>
            <p:ph type="title"/>
          </p:nvPr>
        </p:nvSpPr>
        <p:spPr>
          <a:xfrm>
            <a:off x="1534160" y="1635760"/>
            <a:ext cx="8930640" cy="186436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800"/>
              <a:buFont typeface="Arial"/>
              <a:buNone/>
              <a:defRPr sz="4800" b="0"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6"/>
          <p:cNvSpPr txBox="1">
            <a:spLocks noGrp="1"/>
          </p:cNvSpPr>
          <p:nvPr>
            <p:ph type="body" idx="1"/>
          </p:nvPr>
        </p:nvSpPr>
        <p:spPr>
          <a:xfrm>
            <a:off x="1534160" y="3596640"/>
            <a:ext cx="8930640" cy="1500187"/>
          </a:xfrm>
          <a:prstGeom prst="rect">
            <a:avLst/>
          </a:prstGeom>
          <a:noFill/>
          <a:ln>
            <a:noFill/>
          </a:ln>
        </p:spPr>
        <p:txBody>
          <a:bodyPr spcFirstLastPara="1" wrap="square" lIns="91425" tIns="45700" rIns="91425" bIns="45700" anchor="ctr" anchorCtr="0">
            <a:normAutofit/>
          </a:bodyPr>
          <a:lstStyle>
            <a:lvl1pPr marL="457200" lvl="0" indent="-228600" algn="ctr">
              <a:lnSpc>
                <a:spcPct val="120000"/>
              </a:lnSpc>
              <a:spcBef>
                <a:spcPts val="0"/>
              </a:spcBef>
              <a:spcAft>
                <a:spcPts val="0"/>
              </a:spcAft>
              <a:buSzPts val="2000"/>
              <a:buNone/>
              <a:defRPr sz="2000">
                <a:solidFill>
                  <a:schemeClr val="lt1"/>
                </a:solidFill>
              </a:defRPr>
            </a:lvl1pPr>
            <a:lvl2pPr marL="914400" lvl="1" indent="-228600" algn="l">
              <a:lnSpc>
                <a:spcPct val="110000"/>
              </a:lnSpc>
              <a:spcBef>
                <a:spcPts val="500"/>
              </a:spcBef>
              <a:spcAft>
                <a:spcPts val="0"/>
              </a:spcAft>
              <a:buSzPts val="2000"/>
              <a:buNone/>
              <a:defRPr sz="2000">
                <a:solidFill>
                  <a:srgbClr val="8D8D8D"/>
                </a:solidFill>
              </a:defRPr>
            </a:lvl2pPr>
            <a:lvl3pPr marL="1371600" lvl="2" indent="-228600" algn="l">
              <a:lnSpc>
                <a:spcPct val="110000"/>
              </a:lnSpc>
              <a:spcBef>
                <a:spcPts val="500"/>
              </a:spcBef>
              <a:spcAft>
                <a:spcPts val="0"/>
              </a:spcAft>
              <a:buSzPts val="1800"/>
              <a:buNone/>
              <a:defRPr sz="1800">
                <a:solidFill>
                  <a:srgbClr val="8D8D8D"/>
                </a:solidFill>
              </a:defRPr>
            </a:lvl3pPr>
            <a:lvl4pPr marL="1828800" lvl="3" indent="-228600" algn="l">
              <a:lnSpc>
                <a:spcPct val="110000"/>
              </a:lnSpc>
              <a:spcBef>
                <a:spcPts val="500"/>
              </a:spcBef>
              <a:spcAft>
                <a:spcPts val="0"/>
              </a:spcAft>
              <a:buSzPts val="1600"/>
              <a:buNone/>
              <a:defRPr sz="1600">
                <a:solidFill>
                  <a:srgbClr val="8D8D8D"/>
                </a:solidFill>
              </a:defRPr>
            </a:lvl4pPr>
            <a:lvl5pPr marL="2286000" lvl="4" indent="-228600" algn="l">
              <a:lnSpc>
                <a:spcPct val="110000"/>
              </a:lnSpc>
              <a:spcBef>
                <a:spcPts val="500"/>
              </a:spcBef>
              <a:spcAft>
                <a:spcPts val="0"/>
              </a:spcAft>
              <a:buSzPts val="1600"/>
              <a:buNone/>
              <a:defRPr sz="1600">
                <a:solidFill>
                  <a:srgbClr val="8D8D8D"/>
                </a:solidFill>
              </a:defRPr>
            </a:lvl5pPr>
            <a:lvl6pPr marL="2743200" lvl="5" indent="-228600" algn="l">
              <a:lnSpc>
                <a:spcPct val="90000"/>
              </a:lnSpc>
              <a:spcBef>
                <a:spcPts val="500"/>
              </a:spcBef>
              <a:spcAft>
                <a:spcPts val="0"/>
              </a:spcAft>
              <a:buClr>
                <a:srgbClr val="8D8D8D"/>
              </a:buClr>
              <a:buSzPts val="1600"/>
              <a:buNone/>
              <a:defRPr sz="1600">
                <a:solidFill>
                  <a:srgbClr val="8D8D8D"/>
                </a:solidFill>
              </a:defRPr>
            </a:lvl6pPr>
            <a:lvl7pPr marL="3200400" lvl="6" indent="-228600" algn="l">
              <a:lnSpc>
                <a:spcPct val="90000"/>
              </a:lnSpc>
              <a:spcBef>
                <a:spcPts val="500"/>
              </a:spcBef>
              <a:spcAft>
                <a:spcPts val="0"/>
              </a:spcAft>
              <a:buClr>
                <a:srgbClr val="8D8D8D"/>
              </a:buClr>
              <a:buSzPts val="1600"/>
              <a:buNone/>
              <a:defRPr sz="1600">
                <a:solidFill>
                  <a:srgbClr val="8D8D8D"/>
                </a:solidFill>
              </a:defRPr>
            </a:lvl7pPr>
            <a:lvl8pPr marL="3657600" lvl="7" indent="-228600" algn="l">
              <a:lnSpc>
                <a:spcPct val="90000"/>
              </a:lnSpc>
              <a:spcBef>
                <a:spcPts val="500"/>
              </a:spcBef>
              <a:spcAft>
                <a:spcPts val="0"/>
              </a:spcAft>
              <a:buClr>
                <a:srgbClr val="8D8D8D"/>
              </a:buClr>
              <a:buSzPts val="1600"/>
              <a:buNone/>
              <a:defRPr sz="1600">
                <a:solidFill>
                  <a:srgbClr val="8D8D8D"/>
                </a:solidFill>
              </a:defRPr>
            </a:lvl8pPr>
            <a:lvl9pPr marL="4114800" lvl="8" indent="-228600" algn="l">
              <a:lnSpc>
                <a:spcPct val="90000"/>
              </a:lnSpc>
              <a:spcBef>
                <a:spcPts val="500"/>
              </a:spcBef>
              <a:spcAft>
                <a:spcPts val="0"/>
              </a:spcAft>
              <a:buClr>
                <a:srgbClr val="8D8D8D"/>
              </a:buClr>
              <a:buSzPts val="1600"/>
              <a:buNone/>
              <a:defRPr sz="1600">
                <a:solidFill>
                  <a:srgbClr val="8D8D8D"/>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losing Slide">
  <p:cSld name="Closing Slide">
    <p:spTree>
      <p:nvGrpSpPr>
        <p:cNvPr id="1" name="Shape 86"/>
        <p:cNvGrpSpPr/>
        <p:nvPr/>
      </p:nvGrpSpPr>
      <p:grpSpPr>
        <a:xfrm>
          <a:off x="0" y="0"/>
          <a:ext cx="0" cy="0"/>
          <a:chOff x="0" y="0"/>
          <a:chExt cx="0" cy="0"/>
        </a:xfrm>
      </p:grpSpPr>
      <p:pic>
        <p:nvPicPr>
          <p:cNvPr id="87" name="Google Shape;87;p1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88" name="Google Shape;88;p17"/>
          <p:cNvSpPr/>
          <p:nvPr/>
        </p:nvSpPr>
        <p:spPr>
          <a:xfrm>
            <a:off x="726331" y="659080"/>
            <a:ext cx="10739337" cy="5539840"/>
          </a:xfrm>
          <a:prstGeom prst="rect">
            <a:avLst/>
          </a:prstGeom>
          <a:solidFill>
            <a:srgbClr val="144DAA">
              <a:alpha val="8549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9" name="Google Shape;89;p17"/>
          <p:cNvSpPr/>
          <p:nvPr/>
        </p:nvSpPr>
        <p:spPr>
          <a:xfrm>
            <a:off x="1173804" y="1115199"/>
            <a:ext cx="9786025" cy="4610911"/>
          </a:xfrm>
          <a:prstGeom prst="rect">
            <a:avLst/>
          </a:prstGeom>
          <a:noFill/>
          <a:ln w="28575"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0" name="Google Shape;90;p17"/>
          <p:cNvSpPr txBox="1">
            <a:spLocks noGrp="1"/>
          </p:cNvSpPr>
          <p:nvPr>
            <p:ph type="title"/>
          </p:nvPr>
        </p:nvSpPr>
        <p:spPr>
          <a:xfrm>
            <a:off x="1828800" y="1658083"/>
            <a:ext cx="8432800" cy="193213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800"/>
              <a:buFont typeface="Arial"/>
              <a:buNone/>
              <a:defRPr sz="4800" b="0"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7"/>
          <p:cNvSpPr txBox="1">
            <a:spLocks noGrp="1"/>
          </p:cNvSpPr>
          <p:nvPr>
            <p:ph type="body" idx="1"/>
          </p:nvPr>
        </p:nvSpPr>
        <p:spPr>
          <a:xfrm>
            <a:off x="1828800" y="3535680"/>
            <a:ext cx="8432800" cy="1554719"/>
          </a:xfrm>
          <a:prstGeom prst="rect">
            <a:avLst/>
          </a:prstGeom>
          <a:noFill/>
          <a:ln>
            <a:noFill/>
          </a:ln>
        </p:spPr>
        <p:txBody>
          <a:bodyPr spcFirstLastPara="1" wrap="square" lIns="91425" tIns="45700" rIns="91425" bIns="45700" anchor="ctr" anchorCtr="0">
            <a:normAutofit/>
          </a:bodyPr>
          <a:lstStyle>
            <a:lvl1pPr marL="457200" lvl="0" indent="-228600" algn="ctr">
              <a:lnSpc>
                <a:spcPct val="120000"/>
              </a:lnSpc>
              <a:spcBef>
                <a:spcPts val="0"/>
              </a:spcBef>
              <a:spcAft>
                <a:spcPts val="0"/>
              </a:spcAft>
              <a:buSzPts val="2000"/>
              <a:buNone/>
              <a:defRPr sz="2000">
                <a:solidFill>
                  <a:schemeClr val="lt1"/>
                </a:solidFill>
              </a:defRPr>
            </a:lvl1pPr>
            <a:lvl2pPr marL="914400" lvl="1" indent="-228600" algn="l">
              <a:lnSpc>
                <a:spcPct val="110000"/>
              </a:lnSpc>
              <a:spcBef>
                <a:spcPts val="500"/>
              </a:spcBef>
              <a:spcAft>
                <a:spcPts val="0"/>
              </a:spcAft>
              <a:buSzPts val="2000"/>
              <a:buNone/>
              <a:defRPr sz="2000">
                <a:solidFill>
                  <a:srgbClr val="8D8D8D"/>
                </a:solidFill>
              </a:defRPr>
            </a:lvl2pPr>
            <a:lvl3pPr marL="1371600" lvl="2" indent="-228600" algn="l">
              <a:lnSpc>
                <a:spcPct val="110000"/>
              </a:lnSpc>
              <a:spcBef>
                <a:spcPts val="500"/>
              </a:spcBef>
              <a:spcAft>
                <a:spcPts val="0"/>
              </a:spcAft>
              <a:buSzPts val="1800"/>
              <a:buNone/>
              <a:defRPr sz="1800">
                <a:solidFill>
                  <a:srgbClr val="8D8D8D"/>
                </a:solidFill>
              </a:defRPr>
            </a:lvl3pPr>
            <a:lvl4pPr marL="1828800" lvl="3" indent="-228600" algn="l">
              <a:lnSpc>
                <a:spcPct val="110000"/>
              </a:lnSpc>
              <a:spcBef>
                <a:spcPts val="500"/>
              </a:spcBef>
              <a:spcAft>
                <a:spcPts val="0"/>
              </a:spcAft>
              <a:buSzPts val="1600"/>
              <a:buNone/>
              <a:defRPr sz="1600">
                <a:solidFill>
                  <a:srgbClr val="8D8D8D"/>
                </a:solidFill>
              </a:defRPr>
            </a:lvl4pPr>
            <a:lvl5pPr marL="2286000" lvl="4" indent="-228600" algn="l">
              <a:lnSpc>
                <a:spcPct val="110000"/>
              </a:lnSpc>
              <a:spcBef>
                <a:spcPts val="500"/>
              </a:spcBef>
              <a:spcAft>
                <a:spcPts val="0"/>
              </a:spcAft>
              <a:buSzPts val="1600"/>
              <a:buNone/>
              <a:defRPr sz="1600">
                <a:solidFill>
                  <a:srgbClr val="8D8D8D"/>
                </a:solidFill>
              </a:defRPr>
            </a:lvl5pPr>
            <a:lvl6pPr marL="2743200" lvl="5" indent="-228600" algn="l">
              <a:lnSpc>
                <a:spcPct val="90000"/>
              </a:lnSpc>
              <a:spcBef>
                <a:spcPts val="500"/>
              </a:spcBef>
              <a:spcAft>
                <a:spcPts val="0"/>
              </a:spcAft>
              <a:buClr>
                <a:srgbClr val="8D8D8D"/>
              </a:buClr>
              <a:buSzPts val="1600"/>
              <a:buNone/>
              <a:defRPr sz="1600">
                <a:solidFill>
                  <a:srgbClr val="8D8D8D"/>
                </a:solidFill>
              </a:defRPr>
            </a:lvl6pPr>
            <a:lvl7pPr marL="3200400" lvl="6" indent="-228600" algn="l">
              <a:lnSpc>
                <a:spcPct val="90000"/>
              </a:lnSpc>
              <a:spcBef>
                <a:spcPts val="500"/>
              </a:spcBef>
              <a:spcAft>
                <a:spcPts val="0"/>
              </a:spcAft>
              <a:buClr>
                <a:srgbClr val="8D8D8D"/>
              </a:buClr>
              <a:buSzPts val="1600"/>
              <a:buNone/>
              <a:defRPr sz="1600">
                <a:solidFill>
                  <a:srgbClr val="8D8D8D"/>
                </a:solidFill>
              </a:defRPr>
            </a:lvl7pPr>
            <a:lvl8pPr marL="3657600" lvl="7" indent="-228600" algn="l">
              <a:lnSpc>
                <a:spcPct val="90000"/>
              </a:lnSpc>
              <a:spcBef>
                <a:spcPts val="500"/>
              </a:spcBef>
              <a:spcAft>
                <a:spcPts val="0"/>
              </a:spcAft>
              <a:buClr>
                <a:srgbClr val="8D8D8D"/>
              </a:buClr>
              <a:buSzPts val="1600"/>
              <a:buNone/>
              <a:defRPr sz="1600">
                <a:solidFill>
                  <a:srgbClr val="8D8D8D"/>
                </a:solidFill>
              </a:defRPr>
            </a:lvl8pPr>
            <a:lvl9pPr marL="4114800" lvl="8" indent="-228600" algn="l">
              <a:lnSpc>
                <a:spcPct val="90000"/>
              </a:lnSpc>
              <a:spcBef>
                <a:spcPts val="500"/>
              </a:spcBef>
              <a:spcAft>
                <a:spcPts val="0"/>
              </a:spcAft>
              <a:buClr>
                <a:srgbClr val="8D8D8D"/>
              </a:buClr>
              <a:buSzPts val="1600"/>
              <a:buNone/>
              <a:defRPr sz="1600">
                <a:solidFill>
                  <a:srgbClr val="8D8D8D"/>
                </a:solidFill>
              </a:defRPr>
            </a:lvl9pPr>
          </a:lstStyle>
          <a:p>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990600"/>
          </a:xfrm>
        </p:spPr>
        <p:txBody>
          <a:bodyPr/>
          <a:lstStyle>
            <a:lvl1pPr algn="ctr">
              <a:defRPr u="sng">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609600" y="1447800"/>
            <a:ext cx="10972800" cy="5029200"/>
          </a:xfrm>
        </p:spPr>
        <p:txBody>
          <a:bodyPr>
            <a:normAutofit/>
          </a:bodyPr>
          <a:lstStyle>
            <a:lvl1pPr>
              <a:buClr>
                <a:schemeClr val="bg1"/>
              </a:buClr>
              <a:defRPr sz="3200">
                <a:latin typeface="Calibri" panose="020F0502020204030204" pitchFamily="34" charset="0"/>
                <a:cs typeface="Calibri" panose="020F0502020204030204" pitchFamily="34" charset="0"/>
              </a:defRPr>
            </a:lvl1pPr>
            <a:lvl2pPr>
              <a:buClr>
                <a:schemeClr val="bg1"/>
              </a:buClr>
              <a:defRPr sz="2800">
                <a:latin typeface="Calibri" panose="020F0502020204030204" pitchFamily="34" charset="0"/>
                <a:cs typeface="Calibri" panose="020F0502020204030204" pitchFamily="34" charset="0"/>
              </a:defRPr>
            </a:lvl2pPr>
            <a:lvl3pPr>
              <a:buClr>
                <a:schemeClr val="bg1"/>
              </a:buClr>
              <a:defRPr sz="2400">
                <a:latin typeface="Calibri" panose="020F0502020204030204" pitchFamily="34" charset="0"/>
                <a:cs typeface="Calibri" panose="020F0502020204030204" pitchFamily="34" charset="0"/>
              </a:defRPr>
            </a:lvl3pPr>
            <a:lvl4pPr>
              <a:buClr>
                <a:schemeClr val="bg1"/>
              </a:buClr>
              <a:defRPr sz="2000">
                <a:latin typeface="Calibri" panose="020F0502020204030204" pitchFamily="34" charset="0"/>
                <a:cs typeface="Calibri" panose="020F0502020204030204" pitchFamily="34" charset="0"/>
              </a:defRPr>
            </a:lvl4pPr>
            <a:lvl5pPr>
              <a:buClr>
                <a:schemeClr val="bg1"/>
              </a:buClr>
              <a:defRPr sz="18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253490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accent1"/>
              </a:buClr>
              <a:buSzPts val="4400"/>
              <a:buFont typeface="Arial"/>
              <a:buNone/>
              <a:defRPr sz="4400" b="0"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7"/>
          <p:cNvSpPr txBox="1">
            <a:spLocks noGrp="1"/>
          </p:cNvSpPr>
          <p:nvPr>
            <p:ph type="body" idx="1"/>
          </p:nvPr>
        </p:nvSpPr>
        <p:spPr>
          <a:xfrm>
            <a:off x="838200" y="1825625"/>
            <a:ext cx="10515600" cy="3914775"/>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10000"/>
              </a:lnSpc>
              <a:spcBef>
                <a:spcPts val="1000"/>
              </a:spcBef>
              <a:spcAft>
                <a:spcPts val="0"/>
              </a:spcAft>
              <a:buClr>
                <a:schemeClr val="accent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lnSpc>
                <a:spcPct val="110000"/>
              </a:lnSpc>
              <a:spcBef>
                <a:spcPts val="500"/>
              </a:spcBef>
              <a:spcAft>
                <a:spcPts val="0"/>
              </a:spcAft>
              <a:buClr>
                <a:schemeClr val="accent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10000"/>
              </a:lnSpc>
              <a:spcBef>
                <a:spcPts val="500"/>
              </a:spcBef>
              <a:spcAft>
                <a:spcPts val="0"/>
              </a:spcAft>
              <a:buClr>
                <a:schemeClr val="accent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10000"/>
              </a:lnSpc>
              <a:spcBef>
                <a:spcPts val="500"/>
              </a:spcBef>
              <a:spcAft>
                <a:spcPts val="0"/>
              </a:spcAft>
              <a:buClr>
                <a:schemeClr val="accent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42900" algn="l" rtl="0">
              <a:lnSpc>
                <a:spcPct val="11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7"/>
          <p:cNvSpPr txBox="1">
            <a:spLocks noGrp="1"/>
          </p:cNvSpPr>
          <p:nvPr>
            <p:ph type="ftr" idx="11"/>
          </p:nvPr>
        </p:nvSpPr>
        <p:spPr>
          <a:xfrm>
            <a:off x="5892800" y="5967094"/>
            <a:ext cx="5461000" cy="73025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D8D8D"/>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7"/>
          <p:cNvSpPr/>
          <p:nvPr/>
        </p:nvSpPr>
        <p:spPr>
          <a:xfrm>
            <a:off x="0" y="0"/>
            <a:ext cx="528320"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 name="Google Shape;14;p7"/>
          <p:cNvSpPr txBox="1">
            <a:spLocks noGrp="1"/>
          </p:cNvSpPr>
          <p:nvPr>
            <p:ph type="sldNum" idx="12"/>
          </p:nvPr>
        </p:nvSpPr>
        <p:spPr>
          <a:xfrm>
            <a:off x="48260" y="6149657"/>
            <a:ext cx="4318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1pPr>
            <a:lvl2pPr marL="0" marR="0" lvl="1" indent="0" algn="ctr"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2pPr>
            <a:lvl3pPr marL="0" marR="0" lvl="2" indent="0" algn="ctr"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3pPr>
            <a:lvl4pPr marL="0" marR="0" lvl="3" indent="0" algn="ctr"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4pPr>
            <a:lvl5pPr marL="0" marR="0" lvl="4" indent="0" algn="ctr"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5pPr>
            <a:lvl6pPr marL="0" marR="0" lvl="5" indent="0" algn="ctr"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6pPr>
            <a:lvl7pPr marL="0" marR="0" lvl="6" indent="0" algn="ctr"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7pPr>
            <a:lvl8pPr marL="0" marR="0" lvl="7" indent="0" algn="ctr"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8pPr>
            <a:lvl9pPr marL="0" marR="0" lvl="8" indent="0" algn="ctr" rtl="0">
              <a:lnSpc>
                <a:spcPct val="100000"/>
              </a:lnSpc>
              <a:spcBef>
                <a:spcPts val="0"/>
              </a:spcBef>
              <a:spcAft>
                <a:spcPts val="0"/>
              </a:spcAft>
              <a:buClr>
                <a:srgbClr val="000000"/>
              </a:buClr>
              <a:buSzPts val="1400"/>
              <a:buFont typeface="Arial"/>
              <a:buNone/>
              <a:defRPr sz="1400" b="0" i="0" u="none" strike="noStrike" cap="none">
                <a:solidFill>
                  <a:schemeClr val="lt1"/>
                </a:solidFill>
                <a:latin typeface="Open Sans"/>
                <a:ea typeface="Open Sans"/>
                <a:cs typeface="Open Sans"/>
                <a:sym typeface="Open Sans"/>
              </a:defRPr>
            </a:lvl9pPr>
          </a:lstStyle>
          <a:p>
            <a:pPr marL="0" lvl="0" indent="0" algn="ctr" rtl="0">
              <a:spcBef>
                <a:spcPts val="0"/>
              </a:spcBef>
              <a:spcAft>
                <a:spcPts val="0"/>
              </a:spcAft>
              <a:buNone/>
            </a:pPr>
            <a:fld id="{00000000-1234-1234-1234-123412341234}" type="slidenum">
              <a:rPr lang="en-US"/>
              <a:t>‹#›</a:t>
            </a:fld>
            <a:endParaRPr/>
          </a:p>
        </p:txBody>
      </p:sp>
      <p:pic>
        <p:nvPicPr>
          <p:cNvPr id="15" name="Google Shape;15;p7" descr="A picture containing text, sign, clipart&#10;&#10;Description automatically generated"/>
          <p:cNvPicPr preferRelativeResize="0"/>
          <p:nvPr/>
        </p:nvPicPr>
        <p:blipFill rotWithShape="1">
          <a:blip r:embed="rId16">
            <a:alphaModFix/>
          </a:blip>
          <a:srcRect/>
          <a:stretch/>
        </p:blipFill>
        <p:spPr>
          <a:xfrm>
            <a:off x="698500" y="5837554"/>
            <a:ext cx="3507740" cy="88701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3" r:id="rId12"/>
    <p:sldLayoutId id="2147483664" r:id="rId13"/>
    <p:sldLayoutId id="2147483665" r:id="rId14"/>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hyperlink" Target="https://firms.modaps.eosdis.nasa.gov/usfs" TargetMode="External"/><Relationship Id="rId5" Type="http://schemas.openxmlformats.org/officeDocument/2006/relationships/hyperlink" Target="https://firms.modaps.eosdis.nasa.gov/" TargetMode="External"/><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46.png"/><Relationship Id="rId7" Type="http://schemas.openxmlformats.org/officeDocument/2006/relationships/image" Target="../media/image35.png"/><Relationship Id="rId12" Type="http://schemas.openxmlformats.org/officeDocument/2006/relationships/image" Target="../media/image53.png"/><Relationship Id="rId17" Type="http://schemas.openxmlformats.org/officeDocument/2006/relationships/image" Target="../media/image45.png"/><Relationship Id="rId2" Type="http://schemas.openxmlformats.org/officeDocument/2006/relationships/notesSlide" Target="../notesSlides/notesSlide23.xml"/><Relationship Id="rId16" Type="http://schemas.openxmlformats.org/officeDocument/2006/relationships/image" Target="../media/image44.jpeg"/><Relationship Id="rId1" Type="http://schemas.openxmlformats.org/officeDocument/2006/relationships/slideLayout" Target="../slideLayouts/slideLayout11.xml"/><Relationship Id="rId6" Type="http://schemas.openxmlformats.org/officeDocument/2006/relationships/image" Target="../media/image49.png"/><Relationship Id="rId11" Type="http://schemas.openxmlformats.org/officeDocument/2006/relationships/image" Target="../media/image39.png"/><Relationship Id="rId5" Type="http://schemas.openxmlformats.org/officeDocument/2006/relationships/image" Target="../media/image52.png"/><Relationship Id="rId15" Type="http://schemas.openxmlformats.org/officeDocument/2006/relationships/image" Target="../media/image43.png"/><Relationship Id="rId10" Type="http://schemas.openxmlformats.org/officeDocument/2006/relationships/image" Target="../media/image38.png"/><Relationship Id="rId4" Type="http://schemas.openxmlformats.org/officeDocument/2006/relationships/image" Target="../media/image47.png"/><Relationship Id="rId9" Type="http://schemas.openxmlformats.org/officeDocument/2006/relationships/image" Target="../media/image37.png"/><Relationship Id="rId14" Type="http://schemas.openxmlformats.org/officeDocument/2006/relationships/image" Target="../media/image4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11.xml"/><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14.xml"/><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29.xml"/><Relationship Id="rId1" Type="http://schemas.openxmlformats.org/officeDocument/2006/relationships/slideLayout" Target="../slideLayouts/slideLayout11.xml"/><Relationship Id="rId5" Type="http://schemas.openxmlformats.org/officeDocument/2006/relationships/image" Target="../media/image65.png"/><Relationship Id="rId4" Type="http://schemas.openxmlformats.org/officeDocument/2006/relationships/image" Target="../media/image64.jpe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
          <p:cNvSpPr txBox="1">
            <a:spLocks noGrp="1"/>
          </p:cNvSpPr>
          <p:nvPr>
            <p:ph type="ctrTitle"/>
          </p:nvPr>
        </p:nvSpPr>
        <p:spPr>
          <a:xfrm>
            <a:off x="471055" y="1792375"/>
            <a:ext cx="5815307" cy="211388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3000"/>
              <a:buFont typeface="Arial"/>
              <a:buNone/>
            </a:pPr>
            <a:r>
              <a:rPr lang="en-US" sz="3000" dirty="0"/>
              <a:t>NASA’s Fire Information for Resource Management System (FIRMS). </a:t>
            </a:r>
            <a:endParaRPr dirty="0"/>
          </a:p>
        </p:txBody>
      </p:sp>
      <p:sp>
        <p:nvSpPr>
          <p:cNvPr id="97" name="Google Shape;97;p1"/>
          <p:cNvSpPr txBox="1">
            <a:spLocks noGrp="1"/>
          </p:cNvSpPr>
          <p:nvPr>
            <p:ph type="subTitle" idx="1"/>
          </p:nvPr>
        </p:nvSpPr>
        <p:spPr>
          <a:xfrm>
            <a:off x="471055" y="4150100"/>
            <a:ext cx="5815307" cy="1315365"/>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ct val="100000"/>
              <a:buNone/>
            </a:pPr>
            <a:r>
              <a:rPr lang="en-US" sz="1200" dirty="0"/>
              <a:t>NASA: Diane Davies, Jenny Hewson, </a:t>
            </a:r>
            <a:r>
              <a:rPr lang="en-US" sz="1200" dirty="0" err="1"/>
              <a:t>Otmar</a:t>
            </a:r>
            <a:r>
              <a:rPr lang="en-US" sz="1200" dirty="0"/>
              <a:t> </a:t>
            </a:r>
            <a:r>
              <a:rPr lang="en-US" sz="1200" dirty="0" err="1"/>
              <a:t>Olsina</a:t>
            </a:r>
            <a:r>
              <a:rPr lang="en-US" sz="1200" dirty="0"/>
              <a:t>, </a:t>
            </a:r>
            <a:r>
              <a:rPr lang="en-US" sz="1200" dirty="0" err="1"/>
              <a:t>Asen</a:t>
            </a:r>
            <a:r>
              <a:rPr lang="en-US" sz="1200" dirty="0"/>
              <a:t> </a:t>
            </a:r>
            <a:r>
              <a:rPr lang="en-US" sz="1200" dirty="0" err="1"/>
              <a:t>Radov</a:t>
            </a:r>
            <a:r>
              <a:rPr lang="en-US" sz="1200" dirty="0"/>
              <a:t>, Dylan Mendes</a:t>
            </a:r>
          </a:p>
          <a:p>
            <a:pPr marL="0" lvl="0" indent="0" algn="l" rtl="0">
              <a:lnSpc>
                <a:spcPct val="100000"/>
              </a:lnSpc>
              <a:spcBef>
                <a:spcPts val="0"/>
              </a:spcBef>
              <a:spcAft>
                <a:spcPts val="0"/>
              </a:spcAft>
              <a:buSzPct val="100000"/>
              <a:buNone/>
            </a:pPr>
            <a:r>
              <a:rPr lang="en-US" sz="1200" dirty="0"/>
              <a:t>USFS: Brad Quayle </a:t>
            </a:r>
          </a:p>
          <a:p>
            <a:pPr marL="0" lvl="0" indent="0" algn="l" rtl="0">
              <a:lnSpc>
                <a:spcPct val="100000"/>
              </a:lnSpc>
              <a:spcBef>
                <a:spcPts val="0"/>
              </a:spcBef>
              <a:spcAft>
                <a:spcPts val="0"/>
              </a:spcAft>
              <a:buSzPct val="100000"/>
              <a:buNone/>
            </a:pPr>
            <a:r>
              <a:rPr lang="en-US" sz="1200" dirty="0"/>
              <a:t>UMD: Louis Giglio, Joanne Hall</a:t>
            </a:r>
          </a:p>
          <a:p>
            <a:pPr marL="0" lvl="0" indent="0" algn="l" rtl="0">
              <a:lnSpc>
                <a:spcPct val="100000"/>
              </a:lnSpc>
              <a:spcBef>
                <a:spcPts val="0"/>
              </a:spcBef>
              <a:spcAft>
                <a:spcPts val="0"/>
              </a:spcAft>
              <a:buSzPct val="100000"/>
              <a:buNone/>
            </a:pPr>
            <a:endParaRPr lang="en-US" sz="1200" dirty="0"/>
          </a:p>
          <a:p>
            <a:pPr marL="0" lvl="0" indent="0" algn="l" rtl="0">
              <a:lnSpc>
                <a:spcPct val="100000"/>
              </a:lnSpc>
              <a:spcBef>
                <a:spcPts val="0"/>
              </a:spcBef>
              <a:spcAft>
                <a:spcPts val="0"/>
              </a:spcAft>
              <a:buSzPct val="100000"/>
              <a:buNone/>
            </a:pPr>
            <a:r>
              <a:rPr lang="en-US" sz="1200" dirty="0"/>
              <a:t>NASA Official: </a:t>
            </a:r>
            <a:r>
              <a:rPr lang="en-US" sz="1200" dirty="0" err="1"/>
              <a:t>Sadashiva</a:t>
            </a:r>
            <a:r>
              <a:rPr lang="en-US" sz="1200" dirty="0"/>
              <a:t> </a:t>
            </a:r>
            <a:r>
              <a:rPr lang="en-US" sz="1200" dirty="0" err="1"/>
              <a:t>Degadiva</a:t>
            </a:r>
            <a:endParaRPr lang="en-US" sz="1200" dirty="0"/>
          </a:p>
          <a:p>
            <a:pPr marL="0" lvl="0" indent="0" algn="l" rtl="0">
              <a:lnSpc>
                <a:spcPct val="100000"/>
              </a:lnSpc>
              <a:spcBef>
                <a:spcPts val="0"/>
              </a:spcBef>
              <a:spcAft>
                <a:spcPts val="0"/>
              </a:spcAft>
              <a:buSzPct val="100000"/>
              <a:buNone/>
            </a:pPr>
            <a:endParaRPr lang="en-US" sz="1400" dirty="0"/>
          </a:p>
          <a:p>
            <a:pPr marL="0" lvl="0" indent="0" algn="l" rtl="0">
              <a:lnSpc>
                <a:spcPct val="100000"/>
              </a:lnSpc>
              <a:spcBef>
                <a:spcPts val="0"/>
              </a:spcBef>
              <a:spcAft>
                <a:spcPts val="0"/>
              </a:spcAft>
              <a:buSzPct val="100000"/>
              <a:buNone/>
            </a:pPr>
            <a:endParaRPr lang="en-US" sz="1400"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Shape 385"/>
        <p:cNvGrpSpPr/>
        <p:nvPr/>
      </p:nvGrpSpPr>
      <p:grpSpPr>
        <a:xfrm>
          <a:off x="0" y="0"/>
          <a:ext cx="0" cy="0"/>
          <a:chOff x="0" y="0"/>
          <a:chExt cx="0" cy="0"/>
        </a:xfrm>
      </p:grpSpPr>
      <p:sp>
        <p:nvSpPr>
          <p:cNvPr id="388" name="Google Shape;388;p55"/>
          <p:cNvSpPr txBox="1"/>
          <p:nvPr/>
        </p:nvSpPr>
        <p:spPr>
          <a:xfrm>
            <a:off x="0" y="0"/>
            <a:ext cx="12192000" cy="646500"/>
          </a:xfrm>
          <a:prstGeom prst="rect">
            <a:avLst/>
          </a:prstGeom>
          <a:noFill/>
          <a:ln w="9525" cap="flat" cmpd="sng">
            <a:no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600" b="1" dirty="0">
                <a:solidFill>
                  <a:schemeClr val="bg1"/>
                </a:solidFill>
                <a:latin typeface="Calibri"/>
                <a:ea typeface="Calibri"/>
                <a:cs typeface="Calibri"/>
                <a:sym typeface="Calibri"/>
              </a:rPr>
              <a:t>Fire Detection Data Sources &amp; Visualization Options</a:t>
            </a:r>
            <a:endParaRPr sz="3600" b="1" dirty="0">
              <a:solidFill>
                <a:schemeClr val="bg1"/>
              </a:solidFill>
              <a:latin typeface="Calibri"/>
              <a:ea typeface="Calibri"/>
              <a:cs typeface="Calibri"/>
              <a:sym typeface="Calibri"/>
            </a:endParaRPr>
          </a:p>
        </p:txBody>
      </p:sp>
      <p:pic>
        <p:nvPicPr>
          <p:cNvPr id="8" name="Picture 7">
            <a:extLst>
              <a:ext uri="{FF2B5EF4-FFF2-40B4-BE49-F238E27FC236}">
                <a16:creationId xmlns:a16="http://schemas.microsoft.com/office/drawing/2014/main" id="{47546BCF-5D6F-E6F6-BBB7-70E9A4B91173}"/>
              </a:ext>
            </a:extLst>
          </p:cNvPr>
          <p:cNvPicPr>
            <a:picLocks noChangeAspect="1"/>
          </p:cNvPicPr>
          <p:nvPr/>
        </p:nvPicPr>
        <p:blipFill>
          <a:blip r:embed="rId3"/>
          <a:stretch>
            <a:fillRect/>
          </a:stretch>
        </p:blipFill>
        <p:spPr>
          <a:xfrm>
            <a:off x="0" y="569934"/>
            <a:ext cx="12192000" cy="6305550"/>
          </a:xfrm>
          <a:prstGeom prst="rect">
            <a:avLst/>
          </a:prstGeom>
        </p:spPr>
      </p:pic>
      <p:sp>
        <p:nvSpPr>
          <p:cNvPr id="9" name="Rectangle 8">
            <a:extLst>
              <a:ext uri="{FF2B5EF4-FFF2-40B4-BE49-F238E27FC236}">
                <a16:creationId xmlns:a16="http://schemas.microsoft.com/office/drawing/2014/main" id="{8484CF99-DD06-A855-B3EE-FE1E2EE9CCBA}"/>
              </a:ext>
            </a:extLst>
          </p:cNvPr>
          <p:cNvSpPr/>
          <p:nvPr/>
        </p:nvSpPr>
        <p:spPr bwMode="auto">
          <a:xfrm>
            <a:off x="10287000" y="1752600"/>
            <a:ext cx="1888382" cy="4191000"/>
          </a:xfrm>
          <a:prstGeom prst="rect">
            <a:avLst/>
          </a:prstGeom>
          <a:solidFill>
            <a:srgbClr val="FFFF00">
              <a:alpha val="25000"/>
            </a:srgbClr>
          </a:solidFill>
          <a:ln w="254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
        <p:nvSpPr>
          <p:cNvPr id="387" name="Google Shape;387;p55"/>
          <p:cNvSpPr txBox="1"/>
          <p:nvPr/>
        </p:nvSpPr>
        <p:spPr>
          <a:xfrm>
            <a:off x="6705600" y="4495800"/>
            <a:ext cx="3000000" cy="1993849"/>
          </a:xfrm>
          <a:prstGeom prst="rect">
            <a:avLst/>
          </a:prstGeom>
          <a:solidFill>
            <a:srgbClr val="000000">
              <a:alpha val="41340"/>
            </a:srgbClr>
          </a:solidFill>
          <a:ln>
            <a:noFill/>
          </a:ln>
        </p:spPr>
        <p:txBody>
          <a:bodyPr spcFirstLastPara="1" wrap="square" lIns="91425" tIns="91425" rIns="91425" bIns="91425" anchor="t" anchorCtr="0">
            <a:spAutoFit/>
          </a:bodyPr>
          <a:lstStyle/>
          <a:p>
            <a:pPr marL="285750" lvl="0" indent="-171450" algn="l" rtl="0">
              <a:lnSpc>
                <a:spcPct val="90000"/>
              </a:lnSpc>
              <a:spcBef>
                <a:spcPts val="0"/>
              </a:spcBef>
              <a:spcAft>
                <a:spcPts val="0"/>
              </a:spcAft>
              <a:buClr>
                <a:srgbClr val="FFFFFF"/>
              </a:buClr>
              <a:buSzPts val="1800"/>
              <a:buFont typeface="Calibri"/>
              <a:buChar char="●"/>
            </a:pPr>
            <a:r>
              <a:rPr lang="en-US" sz="1800" dirty="0">
                <a:solidFill>
                  <a:srgbClr val="FFFFFF"/>
                </a:solidFill>
                <a:latin typeface="Calibri"/>
                <a:ea typeface="Calibri"/>
                <a:cs typeface="Calibri"/>
                <a:sym typeface="Calibri"/>
              </a:rPr>
              <a:t>Multiple detection classifications available</a:t>
            </a:r>
          </a:p>
          <a:p>
            <a:pPr marL="285750" lvl="0" indent="-171450" algn="l" rtl="0">
              <a:lnSpc>
                <a:spcPct val="90000"/>
              </a:lnSpc>
              <a:spcBef>
                <a:spcPts val="0"/>
              </a:spcBef>
              <a:spcAft>
                <a:spcPts val="0"/>
              </a:spcAft>
              <a:buClr>
                <a:srgbClr val="FFFFFF"/>
              </a:buClr>
              <a:buSzPts val="1800"/>
              <a:buFont typeface="Calibri"/>
              <a:buChar char="●"/>
            </a:pPr>
            <a:r>
              <a:rPr lang="en-US" dirty="0">
                <a:solidFill>
                  <a:srgbClr val="FFFFFF"/>
                </a:solidFill>
                <a:latin typeface="Calibri"/>
                <a:ea typeface="Calibri"/>
                <a:cs typeface="Calibri"/>
                <a:sym typeface="Calibri"/>
              </a:rPr>
              <a:t>TSD - </a:t>
            </a:r>
            <a:r>
              <a:rPr lang="en-US" sz="1800" dirty="0">
                <a:solidFill>
                  <a:srgbClr val="FFFFFF"/>
                </a:solidFill>
                <a:latin typeface="Calibri"/>
                <a:ea typeface="Calibri"/>
                <a:cs typeface="Calibri"/>
                <a:sym typeface="Calibri"/>
              </a:rPr>
              <a:t>Detections symbolized by relative time of detection</a:t>
            </a:r>
            <a:endParaRPr sz="1800" dirty="0">
              <a:solidFill>
                <a:srgbClr val="FFFFFF"/>
              </a:solidFill>
              <a:latin typeface="Calibri"/>
              <a:ea typeface="Calibri"/>
              <a:cs typeface="Calibri"/>
              <a:sym typeface="Calibri"/>
            </a:endParaRPr>
          </a:p>
          <a:p>
            <a:pPr marL="285750" lvl="0" indent="-171450" algn="l" rtl="0">
              <a:lnSpc>
                <a:spcPct val="90000"/>
              </a:lnSpc>
              <a:spcBef>
                <a:spcPts val="500"/>
              </a:spcBef>
              <a:spcAft>
                <a:spcPts val="0"/>
              </a:spcAft>
              <a:buClr>
                <a:srgbClr val="FFFFFF"/>
              </a:buClr>
              <a:buSzPts val="1800"/>
              <a:buFont typeface="Calibri"/>
              <a:buChar char="●"/>
            </a:pPr>
            <a:r>
              <a:rPr lang="en-US" sz="1800" dirty="0">
                <a:solidFill>
                  <a:srgbClr val="FFFFFF"/>
                </a:solidFill>
                <a:latin typeface="Calibri"/>
                <a:ea typeface="Calibri"/>
                <a:cs typeface="Calibri"/>
                <a:sym typeface="Calibri"/>
              </a:rPr>
              <a:t>Discern active fire front/fire progression</a:t>
            </a:r>
            <a:endParaRPr sz="1800" dirty="0">
              <a:solidFill>
                <a:srgbClr val="FFFFFF"/>
              </a:solidFill>
              <a:latin typeface="Calibri"/>
              <a:ea typeface="Calibri"/>
              <a:cs typeface="Calibri"/>
              <a:sym typeface="Calibri"/>
            </a:endParaRPr>
          </a:p>
        </p:txBody>
      </p:sp>
    </p:spTree>
  </p:cSld>
  <p:clrMapOvr>
    <a:masterClrMapping/>
  </p:clrMapOvr>
  <p:transition spd="slow">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11C3D38-AD75-8D9A-699A-4EC7CD3FF07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413956" y="2196603"/>
            <a:ext cx="7548195" cy="4312359"/>
          </a:xfrm>
          <a:prstGeom prst="rect">
            <a:avLst/>
          </a:prstGeom>
        </p:spPr>
      </p:pic>
      <p:pic>
        <p:nvPicPr>
          <p:cNvPr id="15" name="Picture 14">
            <a:extLst>
              <a:ext uri="{FF2B5EF4-FFF2-40B4-BE49-F238E27FC236}">
                <a16:creationId xmlns:a16="http://schemas.microsoft.com/office/drawing/2014/main" id="{BB0903CD-6623-B69C-8AE8-BF7077FD3BC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413956" y="2196602"/>
            <a:ext cx="7548195" cy="4312359"/>
          </a:xfrm>
          <a:prstGeom prst="rect">
            <a:avLst/>
          </a:prstGeom>
        </p:spPr>
      </p:pic>
      <p:sp>
        <p:nvSpPr>
          <p:cNvPr id="16" name="TextBox 15">
            <a:extLst>
              <a:ext uri="{FF2B5EF4-FFF2-40B4-BE49-F238E27FC236}">
                <a16:creationId xmlns:a16="http://schemas.microsoft.com/office/drawing/2014/main" id="{08A02ADA-3976-E56E-78E4-BBF915B9A678}"/>
              </a:ext>
            </a:extLst>
          </p:cNvPr>
          <p:cNvSpPr txBox="1"/>
          <p:nvPr/>
        </p:nvSpPr>
        <p:spPr>
          <a:xfrm>
            <a:off x="769497" y="64228"/>
            <a:ext cx="12346896" cy="1754326"/>
          </a:xfrm>
          <a:prstGeom prst="rect">
            <a:avLst/>
          </a:prstGeom>
          <a:noFill/>
        </p:spPr>
        <p:txBody>
          <a:bodyPr wrap="square" rtlCol="0">
            <a:spAutoFit/>
          </a:bodyPr>
          <a:lstStyle/>
          <a:p>
            <a:r>
              <a:rPr lang="en-US" sz="1800" b="1" dirty="0"/>
              <a:t>Recently Added to FIRMS</a:t>
            </a:r>
            <a:br>
              <a:rPr lang="en-US" sz="1800" b="1" dirty="0"/>
            </a:br>
            <a:endParaRPr lang="en-US" sz="1800" b="1" dirty="0"/>
          </a:p>
          <a:p>
            <a:pPr marL="285750" indent="-285750">
              <a:buFont typeface="Arial" panose="020B0604020202020204" pitchFamily="34" charset="0"/>
              <a:buChar char="•"/>
            </a:pPr>
            <a:r>
              <a:rPr lang="en-US" sz="1800" dirty="0"/>
              <a:t>Volcanoes and Static Thermal Anomalies</a:t>
            </a:r>
          </a:p>
          <a:p>
            <a:pPr marL="285750" indent="-285750">
              <a:buFont typeface="Arial" panose="020B0604020202020204" pitchFamily="34" charset="0"/>
              <a:buChar char="•"/>
            </a:pPr>
            <a:r>
              <a:rPr lang="en-US" sz="1800" dirty="0"/>
              <a:t>US Fire Perimeters: now include a 12-month rolling window and can </a:t>
            </a:r>
          </a:p>
          <a:p>
            <a:pPr marL="285750" indent="-285750">
              <a:buFont typeface="Arial" panose="020B0604020202020204" pitchFamily="34" charset="0"/>
              <a:buChar char="•"/>
            </a:pPr>
            <a:r>
              <a:rPr lang="en-US" sz="1800" dirty="0"/>
              <a:t>VIIRS Night-lights imagery (At sensor radiance and Nighttime Blue/Yellow Composite)</a:t>
            </a:r>
          </a:p>
          <a:p>
            <a:pPr marL="285750" indent="-285750">
              <a:buFont typeface="Arial" panose="020B0604020202020204" pitchFamily="34" charset="0"/>
              <a:buChar char="•"/>
            </a:pPr>
            <a:r>
              <a:rPr lang="en-US" sz="1800" dirty="0"/>
              <a:t>Reginal KMZ data files at the request of Canadian partners</a:t>
            </a:r>
          </a:p>
        </p:txBody>
      </p:sp>
    </p:spTree>
    <p:extLst>
      <p:ext uri="{BB962C8B-B14F-4D97-AF65-F5344CB8AC3E}">
        <p14:creationId xmlns:p14="http://schemas.microsoft.com/office/powerpoint/2010/main" val="37398943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g27352ba0bad_0_278"/>
          <p:cNvSpPr txBox="1">
            <a:spLocks noGrp="1"/>
          </p:cNvSpPr>
          <p:nvPr>
            <p:ph type="title"/>
          </p:nvPr>
        </p:nvSpPr>
        <p:spPr>
          <a:xfrm>
            <a:off x="0" y="0"/>
            <a:ext cx="12192000" cy="6402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00000"/>
              </a:lnSpc>
              <a:spcBef>
                <a:spcPts val="0"/>
              </a:spcBef>
              <a:spcAft>
                <a:spcPts val="0"/>
              </a:spcAft>
              <a:buClr>
                <a:schemeClr val="lt1"/>
              </a:buClr>
              <a:buSzPct val="100000"/>
              <a:buFont typeface="Calibri"/>
              <a:buNone/>
            </a:pPr>
            <a:r>
              <a:rPr lang="en-US" u="none"/>
              <a:t>Persistent/Semi-Persistent Anomaly Sources</a:t>
            </a:r>
            <a:endParaRPr/>
          </a:p>
        </p:txBody>
      </p:sp>
      <p:sp>
        <p:nvSpPr>
          <p:cNvPr id="321" name="Google Shape;321;g27352ba0bad_0_278"/>
          <p:cNvSpPr txBox="1">
            <a:spLocks noGrp="1"/>
          </p:cNvSpPr>
          <p:nvPr>
            <p:ph type="body" idx="1"/>
          </p:nvPr>
        </p:nvSpPr>
        <p:spPr>
          <a:xfrm>
            <a:off x="609600" y="990600"/>
            <a:ext cx="11193194" cy="5384700"/>
          </a:xfrm>
          <a:prstGeom prst="rect">
            <a:avLst/>
          </a:prstGeom>
          <a:noFill/>
          <a:ln>
            <a:noFill/>
          </a:ln>
        </p:spPr>
        <p:txBody>
          <a:bodyPr spcFirstLastPara="1" wrap="square" lIns="91425" tIns="45700" rIns="91425" bIns="45700" anchor="t" anchorCtr="0">
            <a:normAutofit/>
          </a:bodyPr>
          <a:lstStyle/>
          <a:p>
            <a:pPr marL="182880" lvl="0" indent="-146812" algn="l" rtl="0">
              <a:lnSpc>
                <a:spcPct val="100000"/>
              </a:lnSpc>
              <a:spcBef>
                <a:spcPts val="0"/>
              </a:spcBef>
              <a:spcAft>
                <a:spcPts val="0"/>
              </a:spcAft>
              <a:buClr>
                <a:schemeClr val="lt1"/>
              </a:buClr>
              <a:buSzPct val="85000"/>
              <a:buChar char="•"/>
            </a:pPr>
            <a:r>
              <a:rPr lang="en-US" sz="2400" dirty="0"/>
              <a:t>Identify thermal anomaly locations not attributable to vegetation fires</a:t>
            </a:r>
          </a:p>
          <a:p>
            <a:pPr marL="182880" lvl="0" indent="-146812" algn="l" rtl="0">
              <a:lnSpc>
                <a:spcPct val="100000"/>
              </a:lnSpc>
              <a:spcBef>
                <a:spcPts val="0"/>
              </a:spcBef>
              <a:spcAft>
                <a:spcPts val="0"/>
              </a:spcAft>
              <a:buClr>
                <a:schemeClr val="lt1"/>
              </a:buClr>
              <a:buSzPct val="85000"/>
              <a:buChar char="•"/>
            </a:pPr>
            <a:r>
              <a:rPr lang="en-US" sz="2400" dirty="0"/>
              <a:t> - started with the volcano layer (already in FIRMS)</a:t>
            </a:r>
            <a:endParaRPr sz="2400" dirty="0"/>
          </a:p>
          <a:p>
            <a:pPr marL="182880" lvl="0" indent="-146812" algn="l" rtl="0">
              <a:lnSpc>
                <a:spcPct val="100000"/>
              </a:lnSpc>
              <a:spcBef>
                <a:spcPts val="1000"/>
              </a:spcBef>
              <a:spcAft>
                <a:spcPts val="0"/>
              </a:spcAft>
              <a:buClr>
                <a:schemeClr val="lt1"/>
              </a:buClr>
              <a:buSzPct val="85000"/>
              <a:buChar char="•"/>
            </a:pPr>
            <a:r>
              <a:rPr lang="en-US" sz="2400" dirty="0"/>
              <a:t>Ongoing review of ~15 global data layers from authoritative sources</a:t>
            </a:r>
            <a:endParaRPr sz="2400" dirty="0"/>
          </a:p>
          <a:p>
            <a:pPr marL="457200" lvl="1" indent="-148875" algn="l" rtl="0">
              <a:lnSpc>
                <a:spcPct val="100000"/>
              </a:lnSpc>
              <a:spcBef>
                <a:spcPts val="1000"/>
              </a:spcBef>
              <a:spcAft>
                <a:spcPts val="0"/>
              </a:spcAft>
              <a:buSzPct val="85000"/>
              <a:buChar char="•"/>
            </a:pPr>
            <a:r>
              <a:rPr lang="en-US" sz="2400" dirty="0"/>
              <a:t>Natural features, industrial, energy extraction/processing and mineral extraction/processing facilities, etc.</a:t>
            </a:r>
            <a:endParaRPr sz="2400" dirty="0"/>
          </a:p>
          <a:p>
            <a:pPr marL="457200" lvl="1" indent="-148875" algn="l" rtl="0">
              <a:lnSpc>
                <a:spcPct val="100000"/>
              </a:lnSpc>
              <a:spcBef>
                <a:spcPts val="1000"/>
              </a:spcBef>
              <a:spcAft>
                <a:spcPts val="0"/>
              </a:spcAft>
              <a:buSzPct val="85000"/>
              <a:buChar char="•"/>
            </a:pPr>
            <a:r>
              <a:rPr lang="en-US" sz="2400" dirty="0"/>
              <a:t>555,000+ features</a:t>
            </a:r>
            <a:endParaRPr sz="2400" dirty="0"/>
          </a:p>
          <a:p>
            <a:pPr marL="182880" lvl="0" indent="-146812" algn="l" rtl="0">
              <a:lnSpc>
                <a:spcPct val="100000"/>
              </a:lnSpc>
              <a:spcBef>
                <a:spcPts val="1000"/>
              </a:spcBef>
              <a:spcAft>
                <a:spcPts val="0"/>
              </a:spcAft>
              <a:buClr>
                <a:schemeClr val="lt1"/>
              </a:buClr>
              <a:buSzPct val="85000"/>
              <a:buChar char="•"/>
            </a:pPr>
            <a:r>
              <a:rPr lang="en-US" sz="2400" dirty="0"/>
              <a:t>Assess data in context of annual active fire detection data</a:t>
            </a:r>
            <a:endParaRPr sz="2400" dirty="0"/>
          </a:p>
          <a:p>
            <a:pPr marL="457200" lvl="1" indent="-148875" algn="l" rtl="0">
              <a:lnSpc>
                <a:spcPct val="100000"/>
              </a:lnSpc>
              <a:spcBef>
                <a:spcPts val="560"/>
              </a:spcBef>
              <a:spcAft>
                <a:spcPts val="0"/>
              </a:spcAft>
              <a:buSzPct val="85000"/>
              <a:buChar char="•"/>
            </a:pPr>
            <a:r>
              <a:rPr lang="en-US" sz="2400" dirty="0"/>
              <a:t>Identify routinely detected anomaly sources</a:t>
            </a:r>
            <a:endParaRPr sz="2400" dirty="0"/>
          </a:p>
          <a:p>
            <a:pPr marL="182880" lvl="0" indent="-146812" algn="l" rtl="0">
              <a:lnSpc>
                <a:spcPct val="100000"/>
              </a:lnSpc>
              <a:spcBef>
                <a:spcPts val="1000"/>
              </a:spcBef>
              <a:spcAft>
                <a:spcPts val="0"/>
              </a:spcAft>
              <a:buClr>
                <a:schemeClr val="lt1"/>
              </a:buClr>
              <a:buSzPct val="85000"/>
              <a:buChar char="•"/>
            </a:pPr>
            <a:r>
              <a:rPr lang="en-US" sz="2400" dirty="0"/>
              <a:t>Provide output dataset(s) as reference or to generate value-added data to aid/guide users</a:t>
            </a:r>
            <a:endParaRPr sz="2400" dirty="0"/>
          </a:p>
          <a:p>
            <a:pPr marL="182880" lvl="0" indent="-10158" algn="l" rtl="0">
              <a:lnSpc>
                <a:spcPct val="100000"/>
              </a:lnSpc>
              <a:spcBef>
                <a:spcPts val="640"/>
              </a:spcBef>
              <a:spcAft>
                <a:spcPts val="0"/>
              </a:spcAft>
              <a:buClr>
                <a:schemeClr val="lt1"/>
              </a:buClr>
              <a:buSzPct val="85000"/>
              <a:buNone/>
            </a:pPr>
            <a:endParaRPr sz="2400" dirty="0"/>
          </a:p>
          <a:p>
            <a:pPr marL="457200" lvl="1" indent="-31750" algn="l" rtl="0">
              <a:lnSpc>
                <a:spcPct val="100000"/>
              </a:lnSpc>
              <a:spcBef>
                <a:spcPts val="560"/>
              </a:spcBef>
              <a:spcAft>
                <a:spcPts val="0"/>
              </a:spcAft>
              <a:buSzPct val="85000"/>
              <a:buNone/>
            </a:pPr>
            <a:endParaRPr sz="2400" dirty="0"/>
          </a:p>
        </p:txBody>
      </p:sp>
    </p:spTree>
    <p:extLst>
      <p:ext uri="{BB962C8B-B14F-4D97-AF65-F5344CB8AC3E}">
        <p14:creationId xmlns:p14="http://schemas.microsoft.com/office/powerpoint/2010/main" val="3224566407"/>
      </p:ext>
    </p:extLst>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pic>
        <p:nvPicPr>
          <p:cNvPr id="334" name="Google Shape;334;g27352ba0bad_0_291"/>
          <p:cNvPicPr preferRelativeResize="0"/>
          <p:nvPr/>
        </p:nvPicPr>
        <p:blipFill rotWithShape="1">
          <a:blip r:embed="rId3">
            <a:alphaModFix/>
          </a:blip>
          <a:srcRect/>
          <a:stretch/>
        </p:blipFill>
        <p:spPr>
          <a:xfrm>
            <a:off x="0" y="576567"/>
            <a:ext cx="12192002" cy="5748056"/>
          </a:xfrm>
          <a:prstGeom prst="rect">
            <a:avLst/>
          </a:prstGeom>
          <a:noFill/>
          <a:ln w="9525" cap="flat" cmpd="sng">
            <a:solidFill>
              <a:schemeClr val="lt1"/>
            </a:solidFill>
            <a:prstDash val="solid"/>
            <a:round/>
            <a:headEnd type="none" w="sm" len="sm"/>
            <a:tailEnd type="none" w="sm" len="sm"/>
          </a:ln>
        </p:spPr>
      </p:pic>
      <p:sp>
        <p:nvSpPr>
          <p:cNvPr id="335" name="Google Shape;335;g27352ba0bad_0_291"/>
          <p:cNvSpPr txBox="1">
            <a:spLocks noGrp="1"/>
          </p:cNvSpPr>
          <p:nvPr>
            <p:ph type="title"/>
          </p:nvPr>
        </p:nvSpPr>
        <p:spPr>
          <a:xfrm>
            <a:off x="0" y="-76200"/>
            <a:ext cx="12192000" cy="640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lt1"/>
              </a:buClr>
              <a:buSzPct val="100000"/>
              <a:buFont typeface="Calibri"/>
              <a:buNone/>
            </a:pPr>
            <a:r>
              <a:rPr lang="en-US" sz="3600" u="none" dirty="0">
                <a:solidFill>
                  <a:schemeClr val="bg1"/>
                </a:solidFill>
              </a:rPr>
              <a:t>Potential Persistent/Semi-Persistent Anomaly Locations</a:t>
            </a:r>
            <a:endParaRPr sz="3600" dirty="0">
              <a:solidFill>
                <a:schemeClr val="bg1"/>
              </a:solidFill>
            </a:endParaRPr>
          </a:p>
        </p:txBody>
      </p:sp>
      <p:grpSp>
        <p:nvGrpSpPr>
          <p:cNvPr id="336" name="Google Shape;336;g27352ba0bad_0_291"/>
          <p:cNvGrpSpPr/>
          <p:nvPr/>
        </p:nvGrpSpPr>
        <p:grpSpPr>
          <a:xfrm>
            <a:off x="149176" y="4797623"/>
            <a:ext cx="1025127" cy="307800"/>
            <a:chOff x="149176" y="4343400"/>
            <a:chExt cx="1025127" cy="307800"/>
          </a:xfrm>
        </p:grpSpPr>
        <p:sp>
          <p:nvSpPr>
            <p:cNvPr id="337" name="Google Shape;337;g27352ba0bad_0_291"/>
            <p:cNvSpPr/>
            <p:nvPr/>
          </p:nvSpPr>
          <p:spPr>
            <a:xfrm>
              <a:off x="149176" y="4428708"/>
              <a:ext cx="137100" cy="137100"/>
            </a:xfrm>
            <a:prstGeom prst="ellipse">
              <a:avLst/>
            </a:prstGeom>
            <a:solidFill>
              <a:srgbClr val="FF00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8" name="Google Shape;338;g27352ba0bad_0_291"/>
            <p:cNvSpPr txBox="1"/>
            <p:nvPr/>
          </p:nvSpPr>
          <p:spPr>
            <a:xfrm>
              <a:off x="248503" y="4343400"/>
              <a:ext cx="9258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Volcanoes</a:t>
              </a:r>
              <a:endParaRPr sz="1400" b="0" i="0" u="none" strike="noStrike" cap="none">
                <a:solidFill>
                  <a:srgbClr val="000000"/>
                </a:solidFill>
                <a:latin typeface="Arial"/>
                <a:ea typeface="Arial"/>
                <a:cs typeface="Arial"/>
                <a:sym typeface="Arial"/>
              </a:endParaRPr>
            </a:p>
          </p:txBody>
        </p:sp>
      </p:grpSp>
      <p:grpSp>
        <p:nvGrpSpPr>
          <p:cNvPr id="339" name="Google Shape;339;g27352ba0bad_0_291"/>
          <p:cNvGrpSpPr/>
          <p:nvPr/>
        </p:nvGrpSpPr>
        <p:grpSpPr>
          <a:xfrm>
            <a:off x="149176" y="4958139"/>
            <a:ext cx="1025427" cy="307800"/>
            <a:chOff x="149176" y="4697550"/>
            <a:chExt cx="1025427" cy="307800"/>
          </a:xfrm>
        </p:grpSpPr>
        <p:sp>
          <p:nvSpPr>
            <p:cNvPr id="340" name="Google Shape;340;g27352ba0bad_0_291"/>
            <p:cNvSpPr/>
            <p:nvPr/>
          </p:nvSpPr>
          <p:spPr>
            <a:xfrm>
              <a:off x="149176" y="4782858"/>
              <a:ext cx="137100" cy="137100"/>
            </a:xfrm>
            <a:prstGeom prst="ellipse">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41" name="Google Shape;341;g27352ba0bad_0_291"/>
            <p:cNvSpPr txBox="1"/>
            <p:nvPr/>
          </p:nvSpPr>
          <p:spPr>
            <a:xfrm>
              <a:off x="248503" y="4697550"/>
              <a:ext cx="9261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Gas Flares</a:t>
              </a:r>
              <a:endParaRPr sz="1400" b="0" i="0" u="none" strike="noStrike" cap="none">
                <a:solidFill>
                  <a:srgbClr val="000000"/>
                </a:solidFill>
                <a:latin typeface="Arial"/>
                <a:ea typeface="Arial"/>
                <a:cs typeface="Arial"/>
                <a:sym typeface="Arial"/>
              </a:endParaRPr>
            </a:p>
          </p:txBody>
        </p:sp>
      </p:grpSp>
      <p:grpSp>
        <p:nvGrpSpPr>
          <p:cNvPr id="342" name="Google Shape;342;g27352ba0bad_0_291"/>
          <p:cNvGrpSpPr/>
          <p:nvPr/>
        </p:nvGrpSpPr>
        <p:grpSpPr>
          <a:xfrm>
            <a:off x="149176" y="5760720"/>
            <a:ext cx="1683327" cy="307800"/>
            <a:chOff x="149176" y="6116973"/>
            <a:chExt cx="1683327" cy="307800"/>
          </a:xfrm>
        </p:grpSpPr>
        <p:sp>
          <p:nvSpPr>
            <p:cNvPr id="343" name="Google Shape;343;g27352ba0bad_0_291"/>
            <p:cNvSpPr/>
            <p:nvPr/>
          </p:nvSpPr>
          <p:spPr>
            <a:xfrm>
              <a:off x="149176" y="6202281"/>
              <a:ext cx="137100" cy="137100"/>
            </a:xfrm>
            <a:prstGeom prst="ellipse">
              <a:avLst/>
            </a:prstGeom>
            <a:solidFill>
              <a:srgbClr val="38A8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44" name="Google Shape;344;g27352ba0bad_0_291"/>
            <p:cNvSpPr txBox="1"/>
            <p:nvPr/>
          </p:nvSpPr>
          <p:spPr>
            <a:xfrm>
              <a:off x="248503" y="6116973"/>
              <a:ext cx="15840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Photovoltaic Plants</a:t>
              </a:r>
              <a:endParaRPr sz="1400" b="0" i="0" u="none" strike="noStrike" cap="none">
                <a:solidFill>
                  <a:srgbClr val="000000"/>
                </a:solidFill>
                <a:latin typeface="Arial"/>
                <a:ea typeface="Arial"/>
                <a:cs typeface="Arial"/>
                <a:sym typeface="Arial"/>
              </a:endParaRPr>
            </a:p>
          </p:txBody>
        </p:sp>
      </p:grpSp>
      <p:grpSp>
        <p:nvGrpSpPr>
          <p:cNvPr id="345" name="Google Shape;345;g27352ba0bad_0_291"/>
          <p:cNvGrpSpPr/>
          <p:nvPr/>
        </p:nvGrpSpPr>
        <p:grpSpPr>
          <a:xfrm>
            <a:off x="149176" y="5279171"/>
            <a:ext cx="2823749" cy="307736"/>
            <a:chOff x="149176" y="5255417"/>
            <a:chExt cx="2823749" cy="307736"/>
          </a:xfrm>
        </p:grpSpPr>
        <p:sp>
          <p:nvSpPr>
            <p:cNvPr id="346" name="Google Shape;346;g27352ba0bad_0_291"/>
            <p:cNvSpPr/>
            <p:nvPr/>
          </p:nvSpPr>
          <p:spPr>
            <a:xfrm>
              <a:off x="149176" y="5340725"/>
              <a:ext cx="137100" cy="137100"/>
            </a:xfrm>
            <a:prstGeom prst="ellipse">
              <a:avLst/>
            </a:prstGeom>
            <a:solidFill>
              <a:srgbClr val="73DFFF"/>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47" name="Google Shape;347;g27352ba0bad_0_291"/>
            <p:cNvSpPr txBox="1"/>
            <p:nvPr/>
          </p:nvSpPr>
          <p:spPr>
            <a:xfrm>
              <a:off x="248502" y="5255417"/>
              <a:ext cx="2724423" cy="30773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lt1"/>
                  </a:solidFill>
                  <a:latin typeface="Calibri"/>
                  <a:ea typeface="Calibri"/>
                  <a:cs typeface="Calibri"/>
                  <a:sym typeface="Calibri"/>
                </a:rPr>
                <a:t>Power Plants (including solar) </a:t>
              </a:r>
              <a:endParaRPr sz="1400" b="0" i="0" u="none" strike="noStrike" cap="none" dirty="0">
                <a:solidFill>
                  <a:srgbClr val="000000"/>
                </a:solidFill>
                <a:latin typeface="Arial"/>
                <a:ea typeface="Arial"/>
                <a:cs typeface="Arial"/>
                <a:sym typeface="Arial"/>
              </a:endParaRPr>
            </a:p>
          </p:txBody>
        </p:sp>
      </p:grpSp>
      <p:grpSp>
        <p:nvGrpSpPr>
          <p:cNvPr id="348" name="Google Shape;348;g27352ba0bad_0_291"/>
          <p:cNvGrpSpPr/>
          <p:nvPr/>
        </p:nvGrpSpPr>
        <p:grpSpPr>
          <a:xfrm>
            <a:off x="149176" y="5439687"/>
            <a:ext cx="1131627" cy="307800"/>
            <a:chOff x="149176" y="5559522"/>
            <a:chExt cx="1131627" cy="307800"/>
          </a:xfrm>
        </p:grpSpPr>
        <p:sp>
          <p:nvSpPr>
            <p:cNvPr id="349" name="Google Shape;349;g27352ba0bad_0_291"/>
            <p:cNvSpPr/>
            <p:nvPr/>
          </p:nvSpPr>
          <p:spPr>
            <a:xfrm>
              <a:off x="149176" y="5644830"/>
              <a:ext cx="137100" cy="137100"/>
            </a:xfrm>
            <a:prstGeom prst="ellipse">
              <a:avLst/>
            </a:prstGeom>
            <a:solidFill>
              <a:srgbClr val="E6980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50" name="Google Shape;350;g27352ba0bad_0_291"/>
            <p:cNvSpPr txBox="1"/>
            <p:nvPr/>
          </p:nvSpPr>
          <p:spPr>
            <a:xfrm>
              <a:off x="248503" y="5559522"/>
              <a:ext cx="1032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Steel Plants</a:t>
              </a:r>
              <a:endParaRPr sz="1400" b="0" i="0" u="none" strike="noStrike" cap="none">
                <a:solidFill>
                  <a:srgbClr val="000000"/>
                </a:solidFill>
                <a:latin typeface="Arial"/>
                <a:ea typeface="Arial"/>
                <a:cs typeface="Arial"/>
                <a:sym typeface="Arial"/>
              </a:endParaRPr>
            </a:p>
          </p:txBody>
        </p:sp>
      </p:grpSp>
      <p:grpSp>
        <p:nvGrpSpPr>
          <p:cNvPr id="351" name="Google Shape;351;g27352ba0bad_0_291"/>
          <p:cNvGrpSpPr/>
          <p:nvPr/>
        </p:nvGrpSpPr>
        <p:grpSpPr>
          <a:xfrm>
            <a:off x="149176" y="5118655"/>
            <a:ext cx="2670327" cy="307800"/>
            <a:chOff x="149176" y="4947640"/>
            <a:chExt cx="2670327" cy="307800"/>
          </a:xfrm>
        </p:grpSpPr>
        <p:sp>
          <p:nvSpPr>
            <p:cNvPr id="352" name="Google Shape;352;g27352ba0bad_0_291"/>
            <p:cNvSpPr/>
            <p:nvPr/>
          </p:nvSpPr>
          <p:spPr>
            <a:xfrm>
              <a:off x="149176" y="5032948"/>
              <a:ext cx="137100" cy="137100"/>
            </a:xfrm>
            <a:prstGeom prst="ellipse">
              <a:avLst/>
            </a:prstGeom>
            <a:solidFill>
              <a:srgbClr val="FF00C5"/>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53" name="Google Shape;353;g27352ba0bad_0_291"/>
            <p:cNvSpPr txBox="1"/>
            <p:nvPr/>
          </p:nvSpPr>
          <p:spPr>
            <a:xfrm>
              <a:off x="248503" y="4947640"/>
              <a:ext cx="25710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lt1"/>
                  </a:solidFill>
                  <a:latin typeface="Calibri"/>
                  <a:ea typeface="Calibri"/>
                  <a:cs typeface="Calibri"/>
                  <a:sym typeface="Calibri"/>
                </a:rPr>
                <a:t>Petroleum Extraction/Processing</a:t>
              </a:r>
              <a:endParaRPr sz="1400" b="0" i="0" u="none" strike="noStrike" cap="none" dirty="0">
                <a:solidFill>
                  <a:srgbClr val="000000"/>
                </a:solidFill>
                <a:latin typeface="Arial"/>
                <a:ea typeface="Arial"/>
                <a:cs typeface="Arial"/>
                <a:sym typeface="Arial"/>
              </a:endParaRPr>
            </a:p>
          </p:txBody>
        </p:sp>
      </p:grpSp>
      <p:grpSp>
        <p:nvGrpSpPr>
          <p:cNvPr id="354" name="Google Shape;354;g27352ba0bad_0_291"/>
          <p:cNvGrpSpPr/>
          <p:nvPr/>
        </p:nvGrpSpPr>
        <p:grpSpPr>
          <a:xfrm>
            <a:off x="149176" y="5600203"/>
            <a:ext cx="2475327" cy="307800"/>
            <a:chOff x="149176" y="5859500"/>
            <a:chExt cx="2475327" cy="307800"/>
          </a:xfrm>
        </p:grpSpPr>
        <p:sp>
          <p:nvSpPr>
            <p:cNvPr id="355" name="Google Shape;355;g27352ba0bad_0_291"/>
            <p:cNvSpPr/>
            <p:nvPr/>
          </p:nvSpPr>
          <p:spPr>
            <a:xfrm>
              <a:off x="149176" y="5944808"/>
              <a:ext cx="137100" cy="137100"/>
            </a:xfrm>
            <a:prstGeom prst="ellipse">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56" name="Google Shape;356;g27352ba0bad_0_291"/>
            <p:cNvSpPr txBox="1"/>
            <p:nvPr/>
          </p:nvSpPr>
          <p:spPr>
            <a:xfrm>
              <a:off x="248503" y="5859500"/>
              <a:ext cx="23760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Mineral Extraction/Processing</a:t>
              </a:r>
              <a:endParaRPr sz="1400" b="0" i="0" u="none" strike="noStrike" cap="none">
                <a:solidFill>
                  <a:srgbClr val="000000"/>
                </a:solidFill>
                <a:latin typeface="Arial"/>
                <a:ea typeface="Arial"/>
                <a:cs typeface="Arial"/>
                <a:sym typeface="Arial"/>
              </a:endParaRPr>
            </a:p>
          </p:txBody>
        </p:sp>
      </p:grpSp>
      <p:sp>
        <p:nvSpPr>
          <p:cNvPr id="357" name="Google Shape;357;g27352ba0bad_0_291"/>
          <p:cNvSpPr txBox="1"/>
          <p:nvPr/>
        </p:nvSpPr>
        <p:spPr>
          <a:xfrm>
            <a:off x="74343" y="6016823"/>
            <a:ext cx="15456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chemeClr val="lt1"/>
                </a:solidFill>
                <a:latin typeface="Calibri"/>
                <a:ea typeface="Calibri"/>
                <a:cs typeface="Calibri"/>
                <a:sym typeface="Calibri"/>
              </a:rPr>
              <a:t>(Unfiltered data)</a:t>
            </a:r>
            <a:endParaRPr sz="1400" b="0" i="0" u="none" strike="noStrike" cap="none">
              <a:solidFill>
                <a:srgbClr val="000000"/>
              </a:solidFill>
              <a:latin typeface="Arial"/>
              <a:ea typeface="Arial"/>
              <a:cs typeface="Arial"/>
              <a:sym typeface="Arial"/>
            </a:endParaRPr>
          </a:p>
        </p:txBody>
      </p:sp>
      <p:sp>
        <p:nvSpPr>
          <p:cNvPr id="2" name="TextBox 1">
            <a:extLst>
              <a:ext uri="{FF2B5EF4-FFF2-40B4-BE49-F238E27FC236}">
                <a16:creationId xmlns:a16="http://schemas.microsoft.com/office/drawing/2014/main" id="{EB8138E5-0FB1-B771-D4BD-39EDF3689EEE}"/>
              </a:ext>
            </a:extLst>
          </p:cNvPr>
          <p:cNvSpPr txBox="1"/>
          <p:nvPr/>
        </p:nvSpPr>
        <p:spPr>
          <a:xfrm>
            <a:off x="5021618" y="4809141"/>
            <a:ext cx="4841910" cy="954107"/>
          </a:xfrm>
          <a:prstGeom prst="rect">
            <a:avLst/>
          </a:prstGeom>
          <a:noFill/>
        </p:spPr>
        <p:txBody>
          <a:bodyPr wrap="square" rtlCol="0">
            <a:spAutoFit/>
          </a:bodyPr>
          <a:lstStyle/>
          <a:p>
            <a:r>
              <a:rPr lang="en-US" dirty="0">
                <a:solidFill>
                  <a:schemeClr val="bg1"/>
                </a:solidFill>
              </a:rPr>
              <a:t>Aim to identify enable users to filter on persistent/semi-persistent anomaly locations by identifying thermal anomalies that may be associated with industrial activities and natural features</a:t>
            </a:r>
          </a:p>
        </p:txBody>
      </p:sp>
    </p:spTree>
    <p:extLst>
      <p:ext uri="{BB962C8B-B14F-4D97-AF65-F5344CB8AC3E}">
        <p14:creationId xmlns:p14="http://schemas.microsoft.com/office/powerpoint/2010/main" val="3010809956"/>
      </p:ext>
    </p:extLst>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5091A45-34CB-73F1-1DFD-C01C34E73C3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58368" y="0"/>
            <a:ext cx="11812568" cy="6769017"/>
          </a:xfrm>
          <a:prstGeom prst="rect">
            <a:avLst/>
          </a:prstGeom>
        </p:spPr>
      </p:pic>
      <p:pic>
        <p:nvPicPr>
          <p:cNvPr id="4" name="Picture 3">
            <a:extLst>
              <a:ext uri="{FF2B5EF4-FFF2-40B4-BE49-F238E27FC236}">
                <a16:creationId xmlns:a16="http://schemas.microsoft.com/office/drawing/2014/main" id="{56FA7EDC-D19E-56C0-6122-FBDB74A9652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58368" y="43622"/>
            <a:ext cx="11812568" cy="6681772"/>
          </a:xfrm>
          <a:prstGeom prst="rect">
            <a:avLst/>
          </a:prstGeom>
        </p:spPr>
      </p:pic>
    </p:spTree>
    <p:extLst>
      <p:ext uri="{BB962C8B-B14F-4D97-AF65-F5344CB8AC3E}">
        <p14:creationId xmlns:p14="http://schemas.microsoft.com/office/powerpoint/2010/main" val="28647208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50" name="Google Shape;150;g2736e51d585_0_15"/>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10137201" y="5957498"/>
            <a:ext cx="1092254" cy="854409"/>
          </a:xfrm>
          <a:prstGeom prst="rect">
            <a:avLst/>
          </a:prstGeom>
          <a:noFill/>
          <a:ln>
            <a:noFill/>
          </a:ln>
        </p:spPr>
      </p:pic>
      <p:sp>
        <p:nvSpPr>
          <p:cNvPr id="151" name="Google Shape;151;g2736e51d585_0_15"/>
          <p:cNvSpPr txBox="1"/>
          <p:nvPr/>
        </p:nvSpPr>
        <p:spPr>
          <a:xfrm>
            <a:off x="592493" y="454657"/>
            <a:ext cx="8594700" cy="723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100"/>
              <a:buFont typeface="Arial"/>
              <a:buNone/>
            </a:pPr>
            <a:r>
              <a:rPr lang="en-US" sz="4100" b="0" i="0" u="none" strike="noStrike" cap="none" dirty="0">
                <a:solidFill>
                  <a:srgbClr val="FFFFFF"/>
                </a:solidFill>
                <a:latin typeface="Arial"/>
                <a:ea typeface="Arial"/>
                <a:cs typeface="Arial"/>
                <a:sym typeface="Arial"/>
              </a:rPr>
              <a:t>FIRMS Outreach Activities</a:t>
            </a:r>
            <a:endParaRPr sz="4100" b="0" i="0" u="none" strike="noStrike" cap="none" dirty="0">
              <a:solidFill>
                <a:schemeClr val="dk1"/>
              </a:solidFill>
              <a:latin typeface="Arial"/>
              <a:ea typeface="Arial"/>
              <a:cs typeface="Arial"/>
              <a:sym typeface="Arial"/>
            </a:endParaRPr>
          </a:p>
        </p:txBody>
      </p:sp>
      <p:sp>
        <p:nvSpPr>
          <p:cNvPr id="152" name="Google Shape;152;g2736e51d585_0_15"/>
          <p:cNvSpPr txBox="1">
            <a:spLocks noGrp="1"/>
          </p:cNvSpPr>
          <p:nvPr>
            <p:ph type="sldNum" idx="12"/>
          </p:nvPr>
        </p:nvSpPr>
        <p:spPr>
          <a:xfrm>
            <a:off x="48260" y="6149658"/>
            <a:ext cx="431700" cy="365100"/>
          </a:xfrm>
          <a:prstGeom prst="rect">
            <a:avLst/>
          </a:prstGeom>
          <a:no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fld id="{00000000-1234-1234-1234-123412341234}" type="slidenum">
              <a:rPr lang="en-US"/>
              <a:t>15</a:t>
            </a:fld>
            <a:endParaRPr/>
          </a:p>
        </p:txBody>
      </p:sp>
      <p:grpSp>
        <p:nvGrpSpPr>
          <p:cNvPr id="3" name="Group 2">
            <a:extLst>
              <a:ext uri="{FF2B5EF4-FFF2-40B4-BE49-F238E27FC236}">
                <a16:creationId xmlns:a16="http://schemas.microsoft.com/office/drawing/2014/main" id="{360172F0-2167-A540-FF72-53E8D61F27F4}"/>
              </a:ext>
            </a:extLst>
          </p:cNvPr>
          <p:cNvGrpSpPr/>
          <p:nvPr/>
        </p:nvGrpSpPr>
        <p:grpSpPr>
          <a:xfrm>
            <a:off x="1493520" y="1682950"/>
            <a:ext cx="8847142" cy="1739400"/>
            <a:chOff x="1493520" y="1682950"/>
            <a:chExt cx="8847142" cy="1739400"/>
          </a:xfrm>
        </p:grpSpPr>
        <p:sp>
          <p:nvSpPr>
            <p:cNvPr id="149" name="Google Shape;149;g2736e51d585_0_15"/>
            <p:cNvSpPr txBox="1"/>
            <p:nvPr/>
          </p:nvSpPr>
          <p:spPr>
            <a:xfrm>
              <a:off x="1493520" y="1682950"/>
              <a:ext cx="8847142" cy="1739400"/>
            </a:xfrm>
            <a:prstGeom prst="rect">
              <a:avLst/>
            </a:prstGeom>
            <a:noFill/>
            <a:ln>
              <a:noFill/>
            </a:ln>
          </p:spPr>
          <p:txBody>
            <a:bodyPr spcFirstLastPara="1" wrap="square" lIns="91425" tIns="45700" rIns="91425" bIns="45700" anchor="t" anchorCtr="0">
              <a:noAutofit/>
            </a:bodyPr>
            <a:lstStyle/>
            <a:p>
              <a:pPr marL="914400" marR="0" lvl="1" indent="-457188" algn="l" rtl="0">
                <a:lnSpc>
                  <a:spcPct val="125000"/>
                </a:lnSpc>
                <a:spcBef>
                  <a:spcPts val="500"/>
                </a:spcBef>
                <a:spcAft>
                  <a:spcPts val="0"/>
                </a:spcAft>
                <a:buClr>
                  <a:schemeClr val="lt1"/>
                </a:buClr>
                <a:buSzPts val="3000"/>
                <a:buFont typeface="Noto Sans Symbols"/>
                <a:buChar char="❑"/>
              </a:pPr>
              <a:r>
                <a:rPr lang="en-US" sz="3600" b="0" i="0" u="none" strike="noStrike" cap="none" dirty="0">
                  <a:solidFill>
                    <a:schemeClr val="lt1"/>
                  </a:solidFill>
                  <a:latin typeface="Calibri"/>
                  <a:ea typeface="Calibri"/>
                  <a:cs typeface="Calibri"/>
                  <a:sym typeface="Calibri"/>
                </a:rPr>
                <a:t>Objectives</a:t>
              </a:r>
              <a:endParaRPr dirty="0"/>
            </a:p>
            <a:p>
              <a:pPr marL="914400" marR="0" lvl="1" indent="-457188" algn="l" rtl="0">
                <a:lnSpc>
                  <a:spcPct val="125000"/>
                </a:lnSpc>
                <a:spcBef>
                  <a:spcPts val="500"/>
                </a:spcBef>
                <a:spcAft>
                  <a:spcPts val="0"/>
                </a:spcAft>
                <a:buClr>
                  <a:schemeClr val="lt1"/>
                </a:buClr>
                <a:buSzPts val="3000"/>
                <a:buFont typeface="Noto Sans Symbols"/>
                <a:buChar char="❑"/>
              </a:pPr>
              <a:r>
                <a:rPr lang="en-US" sz="3600" b="0" i="0" u="none" strike="noStrike" cap="none" dirty="0">
                  <a:solidFill>
                    <a:schemeClr val="lt1"/>
                  </a:solidFill>
                  <a:latin typeface="Calibri"/>
                  <a:ea typeface="Calibri"/>
                  <a:cs typeface="Calibri"/>
                  <a:sym typeface="Calibri"/>
                </a:rPr>
                <a:t>Target Audience</a:t>
              </a:r>
              <a:endParaRPr dirty="0"/>
            </a:p>
            <a:p>
              <a:pPr marL="914400" marR="0" lvl="1" indent="-457188" algn="l" rtl="0">
                <a:lnSpc>
                  <a:spcPct val="125000"/>
                </a:lnSpc>
                <a:spcBef>
                  <a:spcPts val="500"/>
                </a:spcBef>
                <a:spcAft>
                  <a:spcPts val="0"/>
                </a:spcAft>
                <a:buClr>
                  <a:schemeClr val="lt1"/>
                </a:buClr>
                <a:buSzPts val="3000"/>
                <a:buFont typeface="Noto Sans Symbols"/>
                <a:buChar char="❑"/>
              </a:pPr>
              <a:r>
                <a:rPr lang="en-US" sz="3600" b="0" i="0" u="none" strike="noStrike" cap="none" dirty="0">
                  <a:solidFill>
                    <a:schemeClr val="lt1"/>
                  </a:solidFill>
                  <a:latin typeface="Calibri"/>
                  <a:ea typeface="Calibri"/>
                  <a:cs typeface="Calibri"/>
                  <a:sym typeface="Calibri"/>
                </a:rPr>
                <a:t>What we learned</a:t>
              </a:r>
              <a:endParaRPr sz="3400" b="0" i="0" u="none" strike="noStrike" cap="none" dirty="0">
                <a:solidFill>
                  <a:srgbClr val="000000"/>
                </a:solidFill>
                <a:latin typeface="Calibri"/>
                <a:ea typeface="Calibri"/>
                <a:cs typeface="Calibri"/>
                <a:sym typeface="Calibri"/>
              </a:endParaRPr>
            </a:p>
          </p:txBody>
        </p:sp>
        <p:sp>
          <p:nvSpPr>
            <p:cNvPr id="2" name="Rectangle 1">
              <a:extLst>
                <a:ext uri="{FF2B5EF4-FFF2-40B4-BE49-F238E27FC236}">
                  <a16:creationId xmlns:a16="http://schemas.microsoft.com/office/drawing/2014/main" id="{8CC99B4C-E989-E568-3E06-64FEE295B523}"/>
                </a:ext>
              </a:extLst>
            </p:cNvPr>
            <p:cNvSpPr/>
            <p:nvPr/>
          </p:nvSpPr>
          <p:spPr>
            <a:xfrm>
              <a:off x="2085109" y="2050473"/>
              <a:ext cx="221673" cy="2355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4"/>
          <p:cNvSpPr txBox="1">
            <a:spLocks noGrp="1"/>
          </p:cNvSpPr>
          <p:nvPr>
            <p:ph type="body" idx="1"/>
          </p:nvPr>
        </p:nvSpPr>
        <p:spPr>
          <a:xfrm>
            <a:off x="609600" y="1143000"/>
            <a:ext cx="10972800" cy="5029200"/>
          </a:xfrm>
          <a:prstGeom prst="rect">
            <a:avLst/>
          </a:prstGeom>
          <a:noFill/>
          <a:ln>
            <a:noFill/>
          </a:ln>
        </p:spPr>
        <p:txBody>
          <a:bodyPr spcFirstLastPara="1" wrap="square" lIns="91425" tIns="45700" rIns="91425" bIns="45700" anchor="t" anchorCtr="0">
            <a:normAutofit/>
          </a:bodyPr>
          <a:lstStyle/>
          <a:p>
            <a:pPr marL="457200" indent="-457200">
              <a:lnSpc>
                <a:spcPct val="100000"/>
              </a:lnSpc>
              <a:spcBef>
                <a:spcPts val="640"/>
              </a:spcBef>
              <a:buSzPts val="2720"/>
            </a:pPr>
            <a:r>
              <a:rPr lang="en-US" dirty="0"/>
              <a:t>Inform users about FIRMS data and capabilities</a:t>
            </a:r>
            <a:endParaRPr dirty="0"/>
          </a:p>
          <a:p>
            <a:pPr marL="457200" indent="-457200">
              <a:lnSpc>
                <a:spcPct val="100000"/>
              </a:lnSpc>
              <a:spcBef>
                <a:spcPts val="640"/>
              </a:spcBef>
              <a:buSzPts val="2720"/>
            </a:pPr>
            <a:r>
              <a:rPr lang="en-US" dirty="0"/>
              <a:t>Understand how FIRMS data and capabilities have been used in recent fire seasons</a:t>
            </a:r>
            <a:endParaRPr dirty="0"/>
          </a:p>
          <a:p>
            <a:pPr marL="457200" indent="-457200">
              <a:lnSpc>
                <a:spcPct val="100000"/>
              </a:lnSpc>
              <a:spcBef>
                <a:spcPts val="640"/>
              </a:spcBef>
              <a:buSzPts val="2720"/>
            </a:pPr>
            <a:r>
              <a:rPr lang="en-US" dirty="0"/>
              <a:t>Receive suggestions for enhancements to support operational needs</a:t>
            </a:r>
            <a:endParaRPr dirty="0"/>
          </a:p>
          <a:p>
            <a:pPr marL="629921" lvl="0" indent="-284480" algn="l" rtl="0">
              <a:lnSpc>
                <a:spcPct val="100000"/>
              </a:lnSpc>
              <a:spcBef>
                <a:spcPts val="640"/>
              </a:spcBef>
              <a:spcAft>
                <a:spcPts val="0"/>
              </a:spcAft>
              <a:buClr>
                <a:schemeClr val="lt1"/>
              </a:buClr>
              <a:buSzPts val="2720"/>
              <a:buFont typeface="Noto Sans Symbols"/>
              <a:buNone/>
            </a:pPr>
            <a:endParaRPr dirty="0"/>
          </a:p>
        </p:txBody>
      </p:sp>
      <p:sp>
        <p:nvSpPr>
          <p:cNvPr id="167" name="Google Shape;167;p4"/>
          <p:cNvSpPr txBox="1">
            <a:spLocks noGrp="1"/>
          </p:cNvSpPr>
          <p:nvPr>
            <p:ph type="title"/>
          </p:nvPr>
        </p:nvSpPr>
        <p:spPr>
          <a:xfrm>
            <a:off x="507450" y="-5925"/>
            <a:ext cx="11454900" cy="13257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lt1"/>
              </a:buClr>
              <a:buSzPts val="4400"/>
              <a:buFont typeface="Calibri"/>
              <a:buNone/>
            </a:pPr>
            <a:r>
              <a:rPr lang="en-US" u="none"/>
              <a:t>Objectives</a:t>
            </a:r>
            <a:endParaRPr u="none"/>
          </a:p>
        </p:txBody>
      </p:sp>
    </p:spTree>
  </p:cSld>
  <p:clrMapOvr>
    <a:masterClrMapping/>
  </p:clrMapOvr>
  <p:transition spd="slow">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173" name="Google Shape;173;p5"/>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10137201" y="5957498"/>
            <a:ext cx="1092254" cy="854409"/>
          </a:xfrm>
          <a:prstGeom prst="rect">
            <a:avLst/>
          </a:prstGeom>
          <a:noFill/>
          <a:ln>
            <a:noFill/>
          </a:ln>
        </p:spPr>
      </p:pic>
      <p:sp>
        <p:nvSpPr>
          <p:cNvPr id="174" name="Google Shape;174;p5"/>
          <p:cNvSpPr txBox="1"/>
          <p:nvPr/>
        </p:nvSpPr>
        <p:spPr>
          <a:xfrm>
            <a:off x="479949" y="454657"/>
            <a:ext cx="8594700" cy="723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100"/>
              <a:buFont typeface="Arial"/>
              <a:buNone/>
            </a:pPr>
            <a:r>
              <a:rPr lang="en-US" sz="4100" b="0" i="0" u="none" strike="noStrike" cap="none">
                <a:solidFill>
                  <a:srgbClr val="FFFFFF"/>
                </a:solidFill>
                <a:latin typeface="Arial"/>
                <a:ea typeface="Arial"/>
                <a:cs typeface="Arial"/>
                <a:sym typeface="Arial"/>
              </a:rPr>
              <a:t>FIRMS Outreach Activities</a:t>
            </a:r>
            <a:endParaRPr sz="4100" b="0" i="0" u="none" strike="noStrike" cap="none">
              <a:solidFill>
                <a:schemeClr val="dk1"/>
              </a:solidFill>
              <a:latin typeface="Arial"/>
              <a:ea typeface="Arial"/>
              <a:cs typeface="Arial"/>
              <a:sym typeface="Arial"/>
            </a:endParaRPr>
          </a:p>
        </p:txBody>
      </p:sp>
      <p:sp>
        <p:nvSpPr>
          <p:cNvPr id="175" name="Google Shape;175;p5"/>
          <p:cNvSpPr txBox="1">
            <a:spLocks noGrp="1"/>
          </p:cNvSpPr>
          <p:nvPr>
            <p:ph type="sldNum" idx="12"/>
          </p:nvPr>
        </p:nvSpPr>
        <p:spPr>
          <a:xfrm>
            <a:off x="48260" y="6149658"/>
            <a:ext cx="431700" cy="365100"/>
          </a:xfrm>
          <a:prstGeom prst="rect">
            <a:avLst/>
          </a:prstGeom>
          <a:no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fld id="{00000000-1234-1234-1234-123412341234}" type="slidenum">
              <a:rPr lang="en-US"/>
              <a:t>17</a:t>
            </a:fld>
            <a:endParaRPr/>
          </a:p>
        </p:txBody>
      </p:sp>
      <p:grpSp>
        <p:nvGrpSpPr>
          <p:cNvPr id="3" name="Group 2">
            <a:extLst>
              <a:ext uri="{FF2B5EF4-FFF2-40B4-BE49-F238E27FC236}">
                <a16:creationId xmlns:a16="http://schemas.microsoft.com/office/drawing/2014/main" id="{CC214D53-C9CD-B812-65FB-27B38605C19B}"/>
              </a:ext>
            </a:extLst>
          </p:cNvPr>
          <p:cNvGrpSpPr/>
          <p:nvPr/>
        </p:nvGrpSpPr>
        <p:grpSpPr>
          <a:xfrm>
            <a:off x="1508760" y="1682950"/>
            <a:ext cx="8831902" cy="1739400"/>
            <a:chOff x="1508760" y="1682950"/>
            <a:chExt cx="8831902" cy="1739400"/>
          </a:xfrm>
        </p:grpSpPr>
        <p:sp>
          <p:nvSpPr>
            <p:cNvPr id="172" name="Google Shape;172;p5"/>
            <p:cNvSpPr txBox="1"/>
            <p:nvPr/>
          </p:nvSpPr>
          <p:spPr>
            <a:xfrm>
              <a:off x="1508760" y="1682950"/>
              <a:ext cx="8831902" cy="1739400"/>
            </a:xfrm>
            <a:prstGeom prst="rect">
              <a:avLst/>
            </a:prstGeom>
            <a:noFill/>
            <a:ln>
              <a:noFill/>
            </a:ln>
          </p:spPr>
          <p:txBody>
            <a:bodyPr spcFirstLastPara="1" wrap="square" lIns="91425" tIns="45700" rIns="91425" bIns="45700" anchor="t" anchorCtr="0">
              <a:noAutofit/>
            </a:bodyPr>
            <a:lstStyle/>
            <a:p>
              <a:pPr marL="914400" marR="0" lvl="1" indent="-457188" algn="l" rtl="0">
                <a:lnSpc>
                  <a:spcPct val="125000"/>
                </a:lnSpc>
                <a:spcBef>
                  <a:spcPts val="500"/>
                </a:spcBef>
                <a:spcAft>
                  <a:spcPts val="0"/>
                </a:spcAft>
                <a:buClr>
                  <a:schemeClr val="lt1"/>
                </a:buClr>
                <a:buSzPts val="3000"/>
                <a:buFont typeface="Noto Sans Symbols"/>
                <a:buChar char="❑"/>
              </a:pPr>
              <a:r>
                <a:rPr lang="en-US" sz="3600" b="0" i="0" u="none" strike="noStrike" cap="none" dirty="0">
                  <a:solidFill>
                    <a:schemeClr val="lt1"/>
                  </a:solidFill>
                  <a:latin typeface="Calibri"/>
                  <a:ea typeface="Calibri"/>
                  <a:cs typeface="Calibri"/>
                  <a:sym typeface="Calibri"/>
                </a:rPr>
                <a:t>Objectives</a:t>
              </a:r>
              <a:endParaRPr dirty="0"/>
            </a:p>
            <a:p>
              <a:pPr marL="914400" marR="0" lvl="1" indent="-457188" algn="l" rtl="0">
                <a:lnSpc>
                  <a:spcPct val="125000"/>
                </a:lnSpc>
                <a:spcBef>
                  <a:spcPts val="500"/>
                </a:spcBef>
                <a:spcAft>
                  <a:spcPts val="0"/>
                </a:spcAft>
                <a:buClr>
                  <a:schemeClr val="lt1"/>
                </a:buClr>
                <a:buSzPts val="3000"/>
                <a:buFont typeface="Noto Sans Symbols"/>
                <a:buChar char="❑"/>
              </a:pPr>
              <a:r>
                <a:rPr lang="en-US" sz="3600" b="0" i="0" u="none" strike="noStrike" cap="none" dirty="0">
                  <a:solidFill>
                    <a:schemeClr val="lt1"/>
                  </a:solidFill>
                  <a:latin typeface="Calibri"/>
                  <a:ea typeface="Calibri"/>
                  <a:cs typeface="Calibri"/>
                  <a:sym typeface="Calibri"/>
                </a:rPr>
                <a:t>Target Audience</a:t>
              </a:r>
              <a:endParaRPr dirty="0"/>
            </a:p>
            <a:p>
              <a:pPr marL="914400" marR="0" lvl="1" indent="-457188" algn="l" rtl="0">
                <a:lnSpc>
                  <a:spcPct val="125000"/>
                </a:lnSpc>
                <a:spcBef>
                  <a:spcPts val="500"/>
                </a:spcBef>
                <a:spcAft>
                  <a:spcPts val="0"/>
                </a:spcAft>
                <a:buClr>
                  <a:schemeClr val="lt1"/>
                </a:buClr>
                <a:buSzPts val="3000"/>
                <a:buFont typeface="Noto Sans Symbols"/>
                <a:buChar char="❑"/>
              </a:pPr>
              <a:r>
                <a:rPr lang="en-US" sz="3600" b="0" i="0" u="none" strike="noStrike" cap="none" dirty="0">
                  <a:solidFill>
                    <a:schemeClr val="lt1"/>
                  </a:solidFill>
                  <a:latin typeface="Calibri"/>
                  <a:ea typeface="Calibri"/>
                  <a:cs typeface="Calibri"/>
                  <a:sym typeface="Calibri"/>
                </a:rPr>
                <a:t>What we learned </a:t>
              </a:r>
              <a:endParaRPr sz="3600" b="0" i="0" u="none" strike="noStrike" cap="none" dirty="0">
                <a:solidFill>
                  <a:srgbClr val="000000"/>
                </a:solidFill>
                <a:latin typeface="Arial"/>
                <a:ea typeface="Arial"/>
                <a:cs typeface="Arial"/>
                <a:sym typeface="Arial"/>
              </a:endParaRPr>
            </a:p>
            <a:p>
              <a:pPr marL="914400" marR="0" lvl="0" indent="0" algn="l" rtl="0">
                <a:lnSpc>
                  <a:spcPct val="125000"/>
                </a:lnSpc>
                <a:spcBef>
                  <a:spcPts val="500"/>
                </a:spcBef>
                <a:spcAft>
                  <a:spcPts val="0"/>
                </a:spcAft>
                <a:buClr>
                  <a:srgbClr val="000000"/>
                </a:buClr>
                <a:buSzPts val="3400"/>
                <a:buFont typeface="Arial"/>
                <a:buNone/>
              </a:pPr>
              <a:endParaRPr sz="3400" b="0" i="0" u="none" strike="noStrike" cap="none" dirty="0">
                <a:solidFill>
                  <a:srgbClr val="000000"/>
                </a:solidFill>
                <a:latin typeface="Calibri"/>
                <a:ea typeface="Calibri"/>
                <a:cs typeface="Calibri"/>
                <a:sym typeface="Calibri"/>
              </a:endParaRPr>
            </a:p>
          </p:txBody>
        </p:sp>
        <p:sp>
          <p:nvSpPr>
            <p:cNvPr id="2" name="Rectangle 1">
              <a:extLst>
                <a:ext uri="{FF2B5EF4-FFF2-40B4-BE49-F238E27FC236}">
                  <a16:creationId xmlns:a16="http://schemas.microsoft.com/office/drawing/2014/main" id="{379736D2-D0A6-E00B-EDD0-DDA292456349}"/>
                </a:ext>
              </a:extLst>
            </p:cNvPr>
            <p:cNvSpPr/>
            <p:nvPr/>
          </p:nvSpPr>
          <p:spPr>
            <a:xfrm>
              <a:off x="2105891" y="2791691"/>
              <a:ext cx="193964" cy="2493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2e51f192b28_0_0"/>
          <p:cNvSpPr txBox="1">
            <a:spLocks noGrp="1"/>
          </p:cNvSpPr>
          <p:nvPr>
            <p:ph type="body" idx="1"/>
          </p:nvPr>
        </p:nvSpPr>
        <p:spPr>
          <a:xfrm>
            <a:off x="838200" y="1168266"/>
            <a:ext cx="10515600" cy="4758917"/>
          </a:xfrm>
          <a:prstGeom prst="rect">
            <a:avLst/>
          </a:prstGeom>
          <a:solidFill>
            <a:schemeClr val="lt1"/>
          </a:solidFill>
          <a:ln>
            <a:noFill/>
          </a:ln>
        </p:spPr>
        <p:txBody>
          <a:bodyPr spcFirstLastPara="1" wrap="square" lIns="91425" tIns="45700" rIns="91425" bIns="45700" anchor="t" anchorCtr="0">
            <a:normAutofit fontScale="92500" lnSpcReduction="10000"/>
          </a:bodyPr>
          <a:lstStyle/>
          <a:p>
            <a:pPr marL="457200" lvl="0" indent="-250221" algn="l" rtl="0">
              <a:lnSpc>
                <a:spcPct val="110000"/>
              </a:lnSpc>
              <a:spcBef>
                <a:spcPts val="1100"/>
              </a:spcBef>
              <a:spcAft>
                <a:spcPts val="0"/>
              </a:spcAft>
              <a:buClr>
                <a:schemeClr val="dk1"/>
              </a:buClr>
              <a:buSzPct val="100000"/>
              <a:buChar char="-"/>
            </a:pPr>
            <a:r>
              <a:rPr lang="en-US" sz="3100" dirty="0">
                <a:solidFill>
                  <a:schemeClr val="dk1"/>
                </a:solidFill>
                <a:highlight>
                  <a:schemeClr val="lt1"/>
                </a:highlight>
              </a:rPr>
              <a:t>Provincial Governments</a:t>
            </a:r>
            <a:endParaRPr sz="3100" dirty="0">
              <a:solidFill>
                <a:schemeClr val="dk1"/>
              </a:solidFill>
              <a:highlight>
                <a:schemeClr val="lt1"/>
              </a:highlight>
            </a:endParaRPr>
          </a:p>
          <a:p>
            <a:pPr marL="1066800" lvl="1" indent="-261619" algn="l" rtl="0">
              <a:lnSpc>
                <a:spcPct val="110000"/>
              </a:lnSpc>
              <a:spcBef>
                <a:spcPts val="1100"/>
              </a:spcBef>
              <a:spcAft>
                <a:spcPts val="0"/>
              </a:spcAft>
              <a:buClr>
                <a:schemeClr val="dk1"/>
              </a:buClr>
              <a:buSzPct val="100000"/>
              <a:buChar char="-"/>
            </a:pPr>
            <a:r>
              <a:rPr lang="en-US" sz="2600" dirty="0">
                <a:solidFill>
                  <a:schemeClr val="dk1"/>
                </a:solidFill>
                <a:highlight>
                  <a:schemeClr val="lt1"/>
                </a:highlight>
              </a:rPr>
              <a:t>Northwest Territories Dept of Environment and Climate Change</a:t>
            </a:r>
            <a:endParaRPr sz="2600" dirty="0">
              <a:solidFill>
                <a:schemeClr val="dk1"/>
              </a:solidFill>
              <a:highlight>
                <a:schemeClr val="lt1"/>
              </a:highlight>
            </a:endParaRPr>
          </a:p>
          <a:p>
            <a:pPr marL="1066800" lvl="1" indent="-261619" algn="l" rtl="0">
              <a:lnSpc>
                <a:spcPct val="110000"/>
              </a:lnSpc>
              <a:spcBef>
                <a:spcPts val="1100"/>
              </a:spcBef>
              <a:spcAft>
                <a:spcPts val="0"/>
              </a:spcAft>
              <a:buClr>
                <a:schemeClr val="dk1"/>
              </a:buClr>
              <a:buSzPct val="100000"/>
              <a:buChar char="-"/>
            </a:pPr>
            <a:r>
              <a:rPr lang="en-US" sz="2600" dirty="0">
                <a:solidFill>
                  <a:schemeClr val="dk1"/>
                </a:solidFill>
                <a:highlight>
                  <a:schemeClr val="lt1"/>
                </a:highlight>
              </a:rPr>
              <a:t>Northwest Territories Forest Management Division</a:t>
            </a:r>
            <a:endParaRPr sz="2600" dirty="0">
              <a:solidFill>
                <a:schemeClr val="dk1"/>
              </a:solidFill>
              <a:highlight>
                <a:schemeClr val="lt1"/>
              </a:highlight>
            </a:endParaRPr>
          </a:p>
          <a:p>
            <a:pPr marL="1066800" lvl="1" indent="-261619" algn="l" rtl="0">
              <a:lnSpc>
                <a:spcPct val="110000"/>
              </a:lnSpc>
              <a:spcBef>
                <a:spcPts val="1100"/>
              </a:spcBef>
              <a:spcAft>
                <a:spcPts val="0"/>
              </a:spcAft>
              <a:buClr>
                <a:schemeClr val="dk1"/>
              </a:buClr>
              <a:buSzPct val="100000"/>
              <a:buChar char="-"/>
            </a:pPr>
            <a:r>
              <a:rPr lang="en-US" sz="2600" dirty="0">
                <a:solidFill>
                  <a:schemeClr val="dk1"/>
                </a:solidFill>
                <a:highlight>
                  <a:schemeClr val="lt1"/>
                </a:highlight>
              </a:rPr>
              <a:t>British Columbia Wildfire Service</a:t>
            </a:r>
            <a:endParaRPr sz="2600" dirty="0">
              <a:solidFill>
                <a:schemeClr val="dk1"/>
              </a:solidFill>
              <a:highlight>
                <a:schemeClr val="lt1"/>
              </a:highlight>
            </a:endParaRPr>
          </a:p>
          <a:p>
            <a:pPr marL="1066800" lvl="1" indent="-261619" algn="l" rtl="0">
              <a:lnSpc>
                <a:spcPct val="110000"/>
              </a:lnSpc>
              <a:spcBef>
                <a:spcPts val="1100"/>
              </a:spcBef>
              <a:spcAft>
                <a:spcPts val="0"/>
              </a:spcAft>
              <a:buClr>
                <a:schemeClr val="dk1"/>
              </a:buClr>
              <a:buSzPct val="100000"/>
              <a:buChar char="-"/>
            </a:pPr>
            <a:r>
              <a:rPr lang="en-US" sz="2600" dirty="0">
                <a:solidFill>
                  <a:schemeClr val="dk1"/>
                </a:solidFill>
                <a:highlight>
                  <a:schemeClr val="lt1"/>
                </a:highlight>
              </a:rPr>
              <a:t>Saskatchewan Public Safety Agency</a:t>
            </a:r>
            <a:endParaRPr sz="2600" dirty="0">
              <a:solidFill>
                <a:schemeClr val="dk1"/>
              </a:solidFill>
              <a:highlight>
                <a:schemeClr val="lt1"/>
              </a:highlight>
            </a:endParaRPr>
          </a:p>
          <a:p>
            <a:pPr marL="1219200" lvl="0" indent="0" algn="l" rtl="0">
              <a:lnSpc>
                <a:spcPct val="110000"/>
              </a:lnSpc>
              <a:spcBef>
                <a:spcPts val="1100"/>
              </a:spcBef>
              <a:spcAft>
                <a:spcPts val="0"/>
              </a:spcAft>
              <a:buSzPct val="108108"/>
              <a:buNone/>
            </a:pPr>
            <a:endParaRPr sz="2400" dirty="0">
              <a:solidFill>
                <a:schemeClr val="dk1"/>
              </a:solidFill>
              <a:highlight>
                <a:schemeClr val="lt1"/>
              </a:highlight>
            </a:endParaRPr>
          </a:p>
          <a:p>
            <a:pPr marL="457200" lvl="0" indent="-250221" algn="l" rtl="0">
              <a:lnSpc>
                <a:spcPct val="110000"/>
              </a:lnSpc>
              <a:spcBef>
                <a:spcPts val="1100"/>
              </a:spcBef>
              <a:spcAft>
                <a:spcPts val="0"/>
              </a:spcAft>
              <a:buClr>
                <a:schemeClr val="dk1"/>
              </a:buClr>
              <a:buSzPct val="100000"/>
              <a:buChar char="-"/>
            </a:pPr>
            <a:r>
              <a:rPr lang="en-US" sz="3100" dirty="0">
                <a:solidFill>
                  <a:schemeClr val="dk1"/>
                </a:solidFill>
                <a:highlight>
                  <a:schemeClr val="lt1"/>
                </a:highlight>
              </a:rPr>
              <a:t>National Government</a:t>
            </a:r>
            <a:endParaRPr sz="3100" dirty="0">
              <a:solidFill>
                <a:schemeClr val="dk1"/>
              </a:solidFill>
              <a:highlight>
                <a:schemeClr val="lt1"/>
              </a:highlight>
            </a:endParaRPr>
          </a:p>
          <a:p>
            <a:pPr marL="1066800" lvl="1" indent="-261619" algn="l" rtl="0">
              <a:lnSpc>
                <a:spcPct val="110000"/>
              </a:lnSpc>
              <a:spcBef>
                <a:spcPts val="500"/>
              </a:spcBef>
              <a:spcAft>
                <a:spcPts val="0"/>
              </a:spcAft>
              <a:buClr>
                <a:schemeClr val="dk1"/>
              </a:buClr>
              <a:buSzPct val="100000"/>
              <a:buChar char="-"/>
            </a:pPr>
            <a:r>
              <a:rPr lang="en-US" sz="2600" dirty="0">
                <a:solidFill>
                  <a:schemeClr val="dk1"/>
                </a:solidFill>
                <a:highlight>
                  <a:schemeClr val="lt1"/>
                </a:highlight>
              </a:rPr>
              <a:t>Canadian Forest Service, Northern Forestry Centre</a:t>
            </a:r>
            <a:endParaRPr dirty="0"/>
          </a:p>
          <a:p>
            <a:pPr marL="1066800" lvl="1" indent="-261619" algn="l" rtl="0">
              <a:lnSpc>
                <a:spcPct val="110000"/>
              </a:lnSpc>
              <a:spcBef>
                <a:spcPts val="500"/>
              </a:spcBef>
              <a:spcAft>
                <a:spcPts val="0"/>
              </a:spcAft>
              <a:buClr>
                <a:schemeClr val="dk1"/>
              </a:buClr>
              <a:buSzPct val="100000"/>
              <a:buChar char="-"/>
            </a:pPr>
            <a:r>
              <a:rPr lang="en-US" sz="2600" dirty="0">
                <a:solidFill>
                  <a:schemeClr val="dk1"/>
                </a:solidFill>
                <a:highlight>
                  <a:schemeClr val="lt1"/>
                </a:highlight>
              </a:rPr>
              <a:t>Natural Resources Canada (NRCAN)</a:t>
            </a:r>
            <a:endParaRPr dirty="0"/>
          </a:p>
          <a:p>
            <a:pPr marL="1066800" lvl="1" indent="-177800" algn="l" rtl="0">
              <a:lnSpc>
                <a:spcPct val="110000"/>
              </a:lnSpc>
              <a:spcBef>
                <a:spcPts val="1100"/>
              </a:spcBef>
              <a:spcAft>
                <a:spcPts val="0"/>
              </a:spcAft>
              <a:buSzPct val="100000"/>
              <a:buNone/>
            </a:pPr>
            <a:endParaRPr sz="2400" dirty="0">
              <a:solidFill>
                <a:schemeClr val="dk1"/>
              </a:solidFill>
              <a:highlight>
                <a:schemeClr val="lt1"/>
              </a:highlight>
            </a:endParaRPr>
          </a:p>
          <a:p>
            <a:pPr marL="457200" lvl="0" indent="-177800" algn="l" rtl="0">
              <a:lnSpc>
                <a:spcPct val="110000"/>
              </a:lnSpc>
              <a:spcBef>
                <a:spcPts val="1100"/>
              </a:spcBef>
              <a:spcAft>
                <a:spcPts val="0"/>
              </a:spcAft>
              <a:buSzPct val="100000"/>
              <a:buNone/>
            </a:pPr>
            <a:endParaRPr sz="2400" dirty="0">
              <a:solidFill>
                <a:schemeClr val="dk1"/>
              </a:solidFill>
              <a:highlight>
                <a:schemeClr val="lt1"/>
              </a:highlight>
              <a:latin typeface="Roboto"/>
              <a:ea typeface="Roboto"/>
              <a:cs typeface="Roboto"/>
              <a:sym typeface="Roboto"/>
            </a:endParaRPr>
          </a:p>
          <a:p>
            <a:pPr marL="457200" lvl="0" indent="0" algn="l" rtl="0">
              <a:lnSpc>
                <a:spcPct val="110000"/>
              </a:lnSpc>
              <a:spcBef>
                <a:spcPts val="1100"/>
              </a:spcBef>
              <a:spcAft>
                <a:spcPts val="0"/>
              </a:spcAft>
              <a:buSzPct val="182142"/>
              <a:buNone/>
            </a:pPr>
            <a:endParaRPr sz="2800" dirty="0">
              <a:solidFill>
                <a:schemeClr val="dk1"/>
              </a:solidFill>
              <a:highlight>
                <a:schemeClr val="lt1"/>
              </a:highlight>
            </a:endParaRPr>
          </a:p>
        </p:txBody>
      </p:sp>
      <p:pic>
        <p:nvPicPr>
          <p:cNvPr id="182" name="Google Shape;182;g2e51f192b28_0_0"/>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7492796" y="3081358"/>
            <a:ext cx="1967998" cy="767521"/>
          </a:xfrm>
          <a:prstGeom prst="rect">
            <a:avLst/>
          </a:prstGeom>
          <a:noFill/>
          <a:ln>
            <a:noFill/>
          </a:ln>
        </p:spPr>
      </p:pic>
      <p:pic>
        <p:nvPicPr>
          <p:cNvPr id="183" name="Google Shape;183;g2e51f192b28_0_0"/>
          <p:cNvPicPr preferRelativeResize="0"/>
          <p:nvPr/>
        </p:nvPicPr>
        <p:blipFill rotWithShape="1">
          <a:blip r:embed="rId4">
            <a:alphaModFix/>
          </a:blip>
          <a:srcRect/>
          <a:stretch/>
        </p:blipFill>
        <p:spPr>
          <a:xfrm>
            <a:off x="7555794" y="5520063"/>
            <a:ext cx="3810000" cy="355600"/>
          </a:xfrm>
          <a:prstGeom prst="rect">
            <a:avLst/>
          </a:prstGeom>
          <a:noFill/>
          <a:ln>
            <a:noFill/>
          </a:ln>
        </p:spPr>
      </p:pic>
      <p:pic>
        <p:nvPicPr>
          <p:cNvPr id="184" name="Google Shape;184;g2e51f192b28_0_0"/>
          <p:cNvPicPr preferRelativeResize="0"/>
          <p:nvPr/>
        </p:nvPicPr>
        <p:blipFill rotWithShape="1">
          <a:blip r:embed="rId5">
            <a:alphaModFix/>
          </a:blip>
          <a:srcRect/>
          <a:stretch/>
        </p:blipFill>
        <p:spPr>
          <a:xfrm>
            <a:off x="8427440" y="3884778"/>
            <a:ext cx="2424000" cy="522454"/>
          </a:xfrm>
          <a:prstGeom prst="rect">
            <a:avLst/>
          </a:prstGeom>
          <a:noFill/>
          <a:ln>
            <a:noFill/>
          </a:ln>
        </p:spPr>
      </p:pic>
      <p:pic>
        <p:nvPicPr>
          <p:cNvPr id="185" name="Google Shape;185;g2e51f192b28_0_0"/>
          <p:cNvPicPr preferRelativeResize="0"/>
          <p:nvPr/>
        </p:nvPicPr>
        <p:blipFill rotWithShape="1">
          <a:blip r:embed="rId6" cstate="print">
            <a:alphaModFix/>
            <a:extLst>
              <a:ext uri="{28A0092B-C50C-407E-A947-70E740481C1C}">
                <a14:useLocalDpi xmlns:a14="http://schemas.microsoft.com/office/drawing/2010/main"/>
              </a:ext>
            </a:extLst>
          </a:blip>
          <a:srcRect/>
          <a:stretch/>
        </p:blipFill>
        <p:spPr>
          <a:xfrm>
            <a:off x="9812747" y="2426941"/>
            <a:ext cx="1216152" cy="1038178"/>
          </a:xfrm>
          <a:prstGeom prst="rect">
            <a:avLst/>
          </a:prstGeom>
          <a:noFill/>
          <a:ln>
            <a:noFill/>
          </a:ln>
        </p:spPr>
      </p:pic>
      <p:sp>
        <p:nvSpPr>
          <p:cNvPr id="186" name="Google Shape;186;g2e51f192b28_0_0"/>
          <p:cNvSpPr txBox="1"/>
          <p:nvPr/>
        </p:nvSpPr>
        <p:spPr>
          <a:xfrm>
            <a:off x="718465" y="86752"/>
            <a:ext cx="11454900"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4400"/>
              <a:buFont typeface="Calibri"/>
              <a:buNone/>
            </a:pPr>
            <a:r>
              <a:rPr lang="en-US" sz="4000" b="1" i="0" u="none" strike="noStrike" cap="none" dirty="0">
                <a:solidFill>
                  <a:schemeClr val="tx1"/>
                </a:solidFill>
                <a:latin typeface="Calibri"/>
                <a:ea typeface="Calibri"/>
                <a:cs typeface="Calibri"/>
                <a:sym typeface="Calibri"/>
              </a:rPr>
              <a:t>Canada: Provincial/National Government Users</a:t>
            </a:r>
            <a:endParaRPr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g27352ba0bad_0_6"/>
          <p:cNvSpPr txBox="1">
            <a:spLocks noGrp="1"/>
          </p:cNvSpPr>
          <p:nvPr>
            <p:ph type="body" idx="1"/>
          </p:nvPr>
        </p:nvSpPr>
        <p:spPr>
          <a:xfrm>
            <a:off x="528713" y="1620217"/>
            <a:ext cx="10878312" cy="5169225"/>
          </a:xfrm>
          <a:prstGeom prst="rect">
            <a:avLst/>
          </a:prstGeom>
          <a:solidFill>
            <a:schemeClr val="lt1"/>
          </a:solidFill>
          <a:ln>
            <a:noFill/>
          </a:ln>
        </p:spPr>
        <p:txBody>
          <a:bodyPr spcFirstLastPara="1" wrap="square" lIns="91425" tIns="45700" rIns="91425" bIns="45700" anchor="t" anchorCtr="0">
            <a:normAutofit/>
          </a:bodyPr>
          <a:lstStyle/>
          <a:p>
            <a:pPr marL="457200" lvl="0" indent="-276860" algn="l" rtl="0">
              <a:lnSpc>
                <a:spcPct val="110000"/>
              </a:lnSpc>
              <a:spcBef>
                <a:spcPts val="1100"/>
              </a:spcBef>
              <a:spcAft>
                <a:spcPts val="0"/>
              </a:spcAft>
              <a:buClr>
                <a:schemeClr val="dk1"/>
              </a:buClr>
              <a:buSzPts val="2800"/>
              <a:buChar char="-"/>
            </a:pPr>
            <a:r>
              <a:rPr lang="en-US" sz="2400" dirty="0">
                <a:solidFill>
                  <a:schemeClr val="dk1"/>
                </a:solidFill>
                <a:highlight>
                  <a:schemeClr val="lt1"/>
                </a:highlight>
              </a:rPr>
              <a:t>Programs and Applications</a:t>
            </a:r>
            <a:endParaRPr sz="2800" dirty="0">
              <a:solidFill>
                <a:schemeClr val="dk1"/>
              </a:solidFill>
              <a:highlight>
                <a:schemeClr val="lt1"/>
              </a:highlight>
            </a:endParaRPr>
          </a:p>
          <a:p>
            <a:pPr marL="1066800" lvl="1" indent="-284480" algn="l" rtl="0">
              <a:lnSpc>
                <a:spcPct val="110000"/>
              </a:lnSpc>
              <a:spcBef>
                <a:spcPts val="1100"/>
              </a:spcBef>
              <a:spcAft>
                <a:spcPts val="0"/>
              </a:spcAft>
              <a:buClr>
                <a:schemeClr val="dk1"/>
              </a:buClr>
              <a:buSzPts val="2400"/>
              <a:buChar char="-"/>
            </a:pPr>
            <a:r>
              <a:rPr lang="en-US" sz="2000" dirty="0">
                <a:solidFill>
                  <a:schemeClr val="dk1"/>
                </a:solidFill>
                <a:highlight>
                  <a:schemeClr val="lt1"/>
                </a:highlight>
              </a:rPr>
              <a:t>National Interagency Coordination Center</a:t>
            </a:r>
            <a:endParaRPr sz="2000" dirty="0">
              <a:solidFill>
                <a:schemeClr val="dk1"/>
              </a:solidFill>
              <a:highlight>
                <a:schemeClr val="lt1"/>
              </a:highlight>
            </a:endParaRPr>
          </a:p>
          <a:p>
            <a:pPr marL="1066800" lvl="1" indent="-284480" algn="l" rtl="0">
              <a:lnSpc>
                <a:spcPct val="110000"/>
              </a:lnSpc>
              <a:spcBef>
                <a:spcPts val="1100"/>
              </a:spcBef>
              <a:spcAft>
                <a:spcPts val="0"/>
              </a:spcAft>
              <a:buClr>
                <a:schemeClr val="dk1"/>
              </a:buClr>
              <a:buSzPts val="2400"/>
              <a:buChar char="-"/>
            </a:pPr>
            <a:r>
              <a:rPr lang="en-US" sz="2000" dirty="0">
                <a:solidFill>
                  <a:schemeClr val="dk1"/>
                </a:solidFill>
                <a:highlight>
                  <a:schemeClr val="lt1"/>
                </a:highlight>
              </a:rPr>
              <a:t>USFS/Interagency Air Quality Response Program</a:t>
            </a:r>
            <a:endParaRPr sz="2000" dirty="0">
              <a:solidFill>
                <a:schemeClr val="dk1"/>
              </a:solidFill>
              <a:highlight>
                <a:schemeClr val="lt1"/>
              </a:highlight>
            </a:endParaRPr>
          </a:p>
          <a:p>
            <a:pPr marL="1066800" lvl="1" indent="-284480" algn="l" rtl="0">
              <a:lnSpc>
                <a:spcPct val="110000"/>
              </a:lnSpc>
              <a:spcBef>
                <a:spcPts val="1100"/>
              </a:spcBef>
              <a:spcAft>
                <a:spcPts val="0"/>
              </a:spcAft>
              <a:buClr>
                <a:schemeClr val="dk1"/>
              </a:buClr>
              <a:buSzPts val="2400"/>
              <a:buChar char="-"/>
            </a:pPr>
            <a:r>
              <a:rPr lang="en-US" sz="2000" dirty="0">
                <a:solidFill>
                  <a:schemeClr val="dk1"/>
                </a:solidFill>
                <a:highlight>
                  <a:schemeClr val="lt1"/>
                </a:highlight>
              </a:rPr>
              <a:t>USFS Wildland Fire Management Research, Development and Applications</a:t>
            </a:r>
            <a:endParaRPr sz="2000" dirty="0">
              <a:solidFill>
                <a:schemeClr val="dk1"/>
              </a:solidFill>
              <a:highlight>
                <a:schemeClr val="lt1"/>
              </a:highlight>
            </a:endParaRPr>
          </a:p>
          <a:p>
            <a:pPr marL="1066800" lvl="1" indent="-284480" algn="l" rtl="0">
              <a:lnSpc>
                <a:spcPct val="110000"/>
              </a:lnSpc>
              <a:spcBef>
                <a:spcPts val="1100"/>
              </a:spcBef>
              <a:spcAft>
                <a:spcPts val="0"/>
              </a:spcAft>
              <a:buClr>
                <a:schemeClr val="dk1"/>
              </a:buClr>
              <a:buSzPts val="2400"/>
              <a:buChar char="-"/>
            </a:pPr>
            <a:r>
              <a:rPr lang="en-US" sz="2000" dirty="0">
                <a:solidFill>
                  <a:schemeClr val="dk1"/>
                </a:solidFill>
                <a:highlight>
                  <a:schemeClr val="lt1"/>
                </a:highlight>
              </a:rPr>
              <a:t>USFS Rocky Mtn Research Station Fire, Fuel and Smoke Sciences</a:t>
            </a:r>
            <a:endParaRPr sz="2000" dirty="0">
              <a:solidFill>
                <a:schemeClr val="dk1"/>
              </a:solidFill>
              <a:highlight>
                <a:schemeClr val="lt1"/>
              </a:highlight>
            </a:endParaRPr>
          </a:p>
          <a:p>
            <a:pPr marL="1066800" lvl="1" indent="-284480" algn="l" rtl="0">
              <a:lnSpc>
                <a:spcPct val="110000"/>
              </a:lnSpc>
              <a:spcBef>
                <a:spcPts val="1100"/>
              </a:spcBef>
              <a:spcAft>
                <a:spcPts val="0"/>
              </a:spcAft>
              <a:buClr>
                <a:schemeClr val="dk1"/>
              </a:buClr>
              <a:buSzPts val="2400"/>
              <a:buChar char="-"/>
            </a:pPr>
            <a:r>
              <a:rPr lang="en-US" sz="2000" dirty="0">
                <a:solidFill>
                  <a:schemeClr val="dk1"/>
                </a:solidFill>
                <a:highlight>
                  <a:schemeClr val="lt1"/>
                </a:highlight>
              </a:rPr>
              <a:t>USFS Fire &amp; Aviation Management - Tools and Technology</a:t>
            </a:r>
            <a:endParaRPr sz="2000" dirty="0">
              <a:solidFill>
                <a:schemeClr val="dk1"/>
              </a:solidFill>
              <a:highlight>
                <a:schemeClr val="lt1"/>
              </a:highlight>
            </a:endParaRPr>
          </a:p>
          <a:p>
            <a:pPr marL="1066800" lvl="1" indent="-284480" algn="l" rtl="0">
              <a:lnSpc>
                <a:spcPct val="110000"/>
              </a:lnSpc>
              <a:spcBef>
                <a:spcPts val="1100"/>
              </a:spcBef>
              <a:spcAft>
                <a:spcPts val="0"/>
              </a:spcAft>
              <a:buClr>
                <a:schemeClr val="dk1"/>
              </a:buClr>
              <a:buSzPts val="2400"/>
              <a:buChar char="-"/>
            </a:pPr>
            <a:r>
              <a:rPr lang="en-US" sz="2000" dirty="0">
                <a:solidFill>
                  <a:schemeClr val="dk1"/>
                </a:solidFill>
                <a:highlight>
                  <a:schemeClr val="lt1"/>
                </a:highlight>
              </a:rPr>
              <a:t>USFS Fire &amp; Aviation Management - National Infrared Operations</a:t>
            </a:r>
            <a:endParaRPr sz="2000" dirty="0">
              <a:solidFill>
                <a:schemeClr val="dk1"/>
              </a:solidFill>
              <a:highlight>
                <a:schemeClr val="lt1"/>
              </a:highlight>
            </a:endParaRPr>
          </a:p>
          <a:p>
            <a:pPr marL="1066800" lvl="1" indent="-284480" algn="l" rtl="0">
              <a:lnSpc>
                <a:spcPct val="110000"/>
              </a:lnSpc>
              <a:spcBef>
                <a:spcPts val="1100"/>
              </a:spcBef>
              <a:spcAft>
                <a:spcPts val="0"/>
              </a:spcAft>
              <a:buClr>
                <a:schemeClr val="dk1"/>
              </a:buClr>
              <a:buSzPts val="2400"/>
              <a:buChar char="-"/>
            </a:pPr>
            <a:r>
              <a:rPr lang="en-US" sz="2000" dirty="0">
                <a:solidFill>
                  <a:schemeClr val="dk1"/>
                </a:solidFill>
                <a:highlight>
                  <a:schemeClr val="lt1"/>
                </a:highlight>
              </a:rPr>
              <a:t>BLM California Desert Interagency Fire Program</a:t>
            </a:r>
            <a:endParaRPr sz="2400" dirty="0"/>
          </a:p>
          <a:p>
            <a:pPr marL="1066800" lvl="1" indent="-284480" algn="l" rtl="0">
              <a:lnSpc>
                <a:spcPct val="110000"/>
              </a:lnSpc>
              <a:spcBef>
                <a:spcPts val="1100"/>
              </a:spcBef>
              <a:spcAft>
                <a:spcPts val="0"/>
              </a:spcAft>
              <a:buClr>
                <a:schemeClr val="dk1"/>
              </a:buClr>
              <a:buSzPts val="2400"/>
              <a:buChar char="-"/>
            </a:pPr>
            <a:r>
              <a:rPr lang="en-US" sz="2000" dirty="0">
                <a:solidFill>
                  <a:schemeClr val="dk1"/>
                </a:solidFill>
                <a:highlight>
                  <a:schemeClr val="lt1"/>
                </a:highlight>
              </a:rPr>
              <a:t>Minnesota Emergency Preparedness group</a:t>
            </a:r>
            <a:endParaRPr sz="2000" dirty="0">
              <a:solidFill>
                <a:schemeClr val="dk1"/>
              </a:solidFill>
              <a:highlight>
                <a:schemeClr val="lt1"/>
              </a:highlight>
            </a:endParaRPr>
          </a:p>
          <a:p>
            <a:pPr marL="0" lvl="0" indent="0" algn="l" rtl="0">
              <a:lnSpc>
                <a:spcPct val="110000"/>
              </a:lnSpc>
              <a:spcBef>
                <a:spcPts val="1100"/>
              </a:spcBef>
              <a:spcAft>
                <a:spcPts val="0"/>
              </a:spcAft>
              <a:buSzPts val="2400"/>
              <a:buNone/>
            </a:pPr>
            <a:endParaRPr sz="2000" dirty="0">
              <a:solidFill>
                <a:schemeClr val="dk1"/>
              </a:solidFill>
              <a:highlight>
                <a:schemeClr val="lt1"/>
              </a:highlight>
            </a:endParaRPr>
          </a:p>
          <a:p>
            <a:pPr marL="457200" lvl="0" indent="0" algn="l" rtl="0">
              <a:lnSpc>
                <a:spcPct val="110000"/>
              </a:lnSpc>
              <a:spcBef>
                <a:spcPts val="1100"/>
              </a:spcBef>
              <a:spcAft>
                <a:spcPts val="0"/>
              </a:spcAft>
              <a:buSzPts val="5100"/>
              <a:buNone/>
            </a:pPr>
            <a:endParaRPr sz="2400" dirty="0">
              <a:solidFill>
                <a:schemeClr val="dk1"/>
              </a:solidFill>
              <a:highlight>
                <a:schemeClr val="lt1"/>
              </a:highlight>
            </a:endParaRPr>
          </a:p>
        </p:txBody>
      </p:sp>
      <p:pic>
        <p:nvPicPr>
          <p:cNvPr id="193" name="Google Shape;193;g27352ba0bad_0_6"/>
          <p:cNvPicPr preferRelativeResize="0"/>
          <p:nvPr/>
        </p:nvPicPr>
        <p:blipFill rotWithShape="1">
          <a:blip r:embed="rId3">
            <a:alphaModFix/>
          </a:blip>
          <a:srcRect/>
          <a:stretch/>
        </p:blipFill>
        <p:spPr>
          <a:xfrm>
            <a:off x="9810573" y="1423667"/>
            <a:ext cx="1828800" cy="984069"/>
          </a:xfrm>
          <a:prstGeom prst="rect">
            <a:avLst/>
          </a:prstGeom>
          <a:noFill/>
          <a:ln>
            <a:noFill/>
          </a:ln>
        </p:spPr>
      </p:pic>
      <p:pic>
        <p:nvPicPr>
          <p:cNvPr id="194" name="Google Shape;194;g27352ba0bad_0_6"/>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8633844" y="2688853"/>
            <a:ext cx="2743201" cy="524933"/>
          </a:xfrm>
          <a:prstGeom prst="rect">
            <a:avLst/>
          </a:prstGeom>
          <a:noFill/>
          <a:ln>
            <a:noFill/>
          </a:ln>
        </p:spPr>
      </p:pic>
      <p:pic>
        <p:nvPicPr>
          <p:cNvPr id="195" name="Google Shape;195;g27352ba0bad_0_6"/>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8359525" y="5482913"/>
            <a:ext cx="3017520" cy="433768"/>
          </a:xfrm>
          <a:prstGeom prst="rect">
            <a:avLst/>
          </a:prstGeom>
          <a:noFill/>
          <a:ln>
            <a:noFill/>
          </a:ln>
        </p:spPr>
      </p:pic>
      <p:pic>
        <p:nvPicPr>
          <p:cNvPr id="196" name="Google Shape;196;g27352ba0bad_0_6"/>
          <p:cNvPicPr preferRelativeResize="0"/>
          <p:nvPr/>
        </p:nvPicPr>
        <p:blipFill rotWithShape="1">
          <a:blip r:embed="rId6" cstate="print">
            <a:alphaModFix/>
            <a:extLst>
              <a:ext uri="{28A0092B-C50C-407E-A947-70E740481C1C}">
                <a14:useLocalDpi xmlns:a14="http://schemas.microsoft.com/office/drawing/2010/main"/>
              </a:ext>
            </a:extLst>
          </a:blip>
          <a:srcRect l="5637" t="5634" r="5233" b="15729"/>
          <a:stretch/>
        </p:blipFill>
        <p:spPr>
          <a:xfrm>
            <a:off x="7975476" y="1038801"/>
            <a:ext cx="1316736" cy="1162832"/>
          </a:xfrm>
          <a:prstGeom prst="rect">
            <a:avLst/>
          </a:prstGeom>
          <a:noFill/>
          <a:ln>
            <a:noFill/>
          </a:ln>
        </p:spPr>
      </p:pic>
      <p:pic>
        <p:nvPicPr>
          <p:cNvPr id="197" name="Google Shape;197;g27352ba0bad_0_6"/>
          <p:cNvPicPr preferRelativeResize="0"/>
          <p:nvPr/>
        </p:nvPicPr>
        <p:blipFill rotWithShape="1">
          <a:blip r:embed="rId7">
            <a:alphaModFix/>
          </a:blip>
          <a:srcRect/>
          <a:stretch/>
        </p:blipFill>
        <p:spPr>
          <a:xfrm>
            <a:off x="10278143" y="3914840"/>
            <a:ext cx="1623557" cy="1005840"/>
          </a:xfrm>
          <a:prstGeom prst="rect">
            <a:avLst/>
          </a:prstGeom>
          <a:noFill/>
          <a:ln>
            <a:noFill/>
          </a:ln>
        </p:spPr>
      </p:pic>
      <p:pic>
        <p:nvPicPr>
          <p:cNvPr id="198" name="Google Shape;198;g27352ba0bad_0_6"/>
          <p:cNvPicPr preferRelativeResize="0"/>
          <p:nvPr/>
        </p:nvPicPr>
        <p:blipFill rotWithShape="1">
          <a:blip r:embed="rId8" cstate="print">
            <a:alphaModFix/>
            <a:extLst>
              <a:ext uri="{28A0092B-C50C-407E-A947-70E740481C1C}">
                <a14:useLocalDpi xmlns:a14="http://schemas.microsoft.com/office/drawing/2010/main"/>
              </a:ext>
            </a:extLst>
          </a:blip>
          <a:srcRect/>
          <a:stretch/>
        </p:blipFill>
        <p:spPr>
          <a:xfrm>
            <a:off x="8853809" y="5983409"/>
            <a:ext cx="2523236" cy="557489"/>
          </a:xfrm>
          <a:prstGeom prst="rect">
            <a:avLst/>
          </a:prstGeom>
          <a:noFill/>
          <a:ln>
            <a:noFill/>
          </a:ln>
        </p:spPr>
      </p:pic>
      <p:sp>
        <p:nvSpPr>
          <p:cNvPr id="199" name="Google Shape;199;g27352ba0bad_0_6"/>
          <p:cNvSpPr txBox="1"/>
          <p:nvPr/>
        </p:nvSpPr>
        <p:spPr>
          <a:xfrm>
            <a:off x="589383" y="68558"/>
            <a:ext cx="6590906"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4400"/>
              <a:buFont typeface="Calibri"/>
              <a:buNone/>
            </a:pPr>
            <a:r>
              <a:rPr lang="en-US" sz="4000" b="1" i="0" u="none" strike="noStrike" cap="none" dirty="0">
                <a:solidFill>
                  <a:schemeClr val="tx1"/>
                </a:solidFill>
                <a:latin typeface="Calibri"/>
                <a:ea typeface="Calibri"/>
                <a:cs typeface="Calibri"/>
                <a:sym typeface="Calibri"/>
              </a:rPr>
              <a:t>US: </a:t>
            </a:r>
            <a:r>
              <a:rPr lang="en-US" sz="4000" b="1" dirty="0">
                <a:solidFill>
                  <a:schemeClr val="tx1"/>
                </a:solidFill>
                <a:latin typeface="Calibri"/>
                <a:ea typeface="Calibri"/>
                <a:cs typeface="Calibri"/>
                <a:sym typeface="Calibri"/>
              </a:rPr>
              <a:t>Federal</a:t>
            </a:r>
            <a:r>
              <a:rPr lang="en-US" sz="4000" b="1" i="0" u="none" strike="noStrike" cap="none" dirty="0">
                <a:solidFill>
                  <a:schemeClr val="tx1"/>
                </a:solidFill>
                <a:latin typeface="Calibri"/>
                <a:ea typeface="Calibri"/>
                <a:cs typeface="Calibri"/>
                <a:sym typeface="Calibri"/>
              </a:rPr>
              <a:t>/State Users</a:t>
            </a:r>
            <a:endParaRPr dirty="0">
              <a:solidFill>
                <a:schemeClr val="tx1"/>
              </a:solidFill>
            </a:endParaRPr>
          </a:p>
        </p:txBody>
      </p:sp>
      <p:pic>
        <p:nvPicPr>
          <p:cNvPr id="200" name="Google Shape;200;g27352ba0bad_0_6"/>
          <p:cNvPicPr preferRelativeResize="0"/>
          <p:nvPr/>
        </p:nvPicPr>
        <p:blipFill rotWithShape="1">
          <a:blip r:embed="rId9">
            <a:alphaModFix/>
          </a:blip>
          <a:srcRect/>
          <a:stretch/>
        </p:blipFill>
        <p:spPr>
          <a:xfrm>
            <a:off x="5149663" y="1535649"/>
            <a:ext cx="2286000" cy="5715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62000" y="76200"/>
            <a:ext cx="12192000" cy="609600"/>
          </a:xfrm>
        </p:spPr>
        <p:txBody>
          <a:bodyPr>
            <a:normAutofit/>
          </a:bodyPr>
          <a:lstStyle/>
          <a:p>
            <a:pPr algn="l"/>
            <a:r>
              <a:rPr lang="en-US" sz="3200" u="none" dirty="0">
                <a:latin typeface="+mj-lt"/>
              </a:rPr>
              <a:t>FIRMS Global and FIRMS US/Canada</a:t>
            </a:r>
          </a:p>
        </p:txBody>
      </p:sp>
      <p:pic>
        <p:nvPicPr>
          <p:cNvPr id="2" name="Picture 1">
            <a:extLst>
              <a:ext uri="{FF2B5EF4-FFF2-40B4-BE49-F238E27FC236}">
                <a16:creationId xmlns:a16="http://schemas.microsoft.com/office/drawing/2014/main" id="{D9A132D4-8075-6E8B-A156-91959593E0C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0769" y="914397"/>
            <a:ext cx="5486400" cy="2855106"/>
          </a:xfrm>
          <a:prstGeom prst="rect">
            <a:avLst/>
          </a:prstGeom>
        </p:spPr>
      </p:pic>
      <p:pic>
        <p:nvPicPr>
          <p:cNvPr id="3" name="Picture 2">
            <a:extLst>
              <a:ext uri="{FF2B5EF4-FFF2-40B4-BE49-F238E27FC236}">
                <a16:creationId xmlns:a16="http://schemas.microsoft.com/office/drawing/2014/main" id="{6B7A7913-1F5E-8201-2C0A-2BF676213EB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374780" y="883918"/>
            <a:ext cx="5486400" cy="2859582"/>
          </a:xfrm>
          <a:prstGeom prst="rect">
            <a:avLst/>
          </a:prstGeom>
        </p:spPr>
      </p:pic>
      <p:sp>
        <p:nvSpPr>
          <p:cNvPr id="7" name="TextBox 6">
            <a:extLst>
              <a:ext uri="{FF2B5EF4-FFF2-40B4-BE49-F238E27FC236}">
                <a16:creationId xmlns:a16="http://schemas.microsoft.com/office/drawing/2014/main" id="{9E81817B-884B-9772-C3D3-866876D62B76}"/>
              </a:ext>
            </a:extLst>
          </p:cNvPr>
          <p:cNvSpPr txBox="1"/>
          <p:nvPr/>
        </p:nvSpPr>
        <p:spPr>
          <a:xfrm>
            <a:off x="821729" y="3894142"/>
            <a:ext cx="5486400" cy="1615827"/>
          </a:xfrm>
          <a:prstGeom prst="rect">
            <a:avLst/>
          </a:prstGeom>
          <a:noFill/>
        </p:spPr>
        <p:txBody>
          <a:bodyPr wrap="square" rtlCol="0">
            <a:spAutoFit/>
          </a:bodyPr>
          <a:lstStyle/>
          <a:p>
            <a:pPr marL="173038" indent="-173038">
              <a:spcAft>
                <a:spcPts val="600"/>
              </a:spcAft>
              <a:buFont typeface="Arial" panose="020B0604020202020204" pitchFamily="34" charset="0"/>
              <a:buChar char="•"/>
            </a:pPr>
            <a:r>
              <a:rPr lang="en-US" dirty="0">
                <a:solidFill>
                  <a:schemeClr val="tx1"/>
                </a:solidFill>
                <a:latin typeface="+mn-lt"/>
                <a:ea typeface="Tahoma" panose="020B0604030504040204" pitchFamily="34" charset="0"/>
                <a:cs typeface="Tahoma" panose="020B0604030504040204" pitchFamily="34" charset="0"/>
                <a:hlinkClick r:id="rId5">
                  <a:extLst>
                    <a:ext uri="{A12FA001-AC4F-418D-AE19-62706E023703}">
                      <ahyp:hlinkClr xmlns:ahyp="http://schemas.microsoft.com/office/drawing/2018/hyperlinkcolor" val="tx"/>
                    </a:ext>
                  </a:extLst>
                </a:hlinkClick>
              </a:rPr>
              <a:t>https://firms.modaps.eosdis.nasa.gov</a:t>
            </a:r>
            <a:r>
              <a:rPr lang="en-US" dirty="0">
                <a:solidFill>
                  <a:schemeClr val="tx1"/>
                </a:solidFill>
                <a:latin typeface="+mn-lt"/>
                <a:ea typeface="Tahoma" panose="020B0604030504040204" pitchFamily="34" charset="0"/>
                <a:cs typeface="Tahoma" panose="020B0604030504040204" pitchFamily="34" charset="0"/>
              </a:rPr>
              <a:t> </a:t>
            </a:r>
          </a:p>
          <a:p>
            <a:pPr marL="173038" indent="-173038">
              <a:spcAft>
                <a:spcPts val="600"/>
              </a:spcAft>
              <a:buFont typeface="Arial" panose="020B0604020202020204" pitchFamily="34" charset="0"/>
              <a:buChar char="•"/>
            </a:pPr>
            <a:r>
              <a:rPr lang="en-US" dirty="0">
                <a:solidFill>
                  <a:schemeClr val="tx1"/>
                </a:solidFill>
                <a:latin typeface="+mn-lt"/>
                <a:ea typeface="Tahoma" panose="020B0604030504040204" pitchFamily="34" charset="0"/>
                <a:cs typeface="Tahoma" panose="020B0604030504040204" pitchFamily="34" charset="0"/>
              </a:rPr>
              <a:t>NRT and RT imagery and fire remote sensing products for the world.</a:t>
            </a:r>
          </a:p>
          <a:p>
            <a:pPr marL="173038" indent="-173038">
              <a:spcAft>
                <a:spcPts val="600"/>
              </a:spcAft>
              <a:buFont typeface="Arial" panose="020B0604020202020204" pitchFamily="34" charset="0"/>
              <a:buChar char="•"/>
            </a:pPr>
            <a:r>
              <a:rPr lang="en-US" dirty="0">
                <a:solidFill>
                  <a:schemeClr val="tx1"/>
                </a:solidFill>
                <a:latin typeface="+mn-lt"/>
                <a:ea typeface="Tahoma" panose="020B0604030504040204" pitchFamily="34" charset="0"/>
                <a:cs typeface="Tahoma" panose="020B0604030504040204" pitchFamily="34" charset="0"/>
              </a:rPr>
              <a:t>Developed by U of Maryland in early 2000s and used data from MODIS Rapid Response.</a:t>
            </a:r>
          </a:p>
          <a:p>
            <a:pPr marL="173038" indent="-173038">
              <a:spcAft>
                <a:spcPts val="600"/>
              </a:spcAft>
              <a:buFont typeface="Arial" panose="020B0604020202020204" pitchFamily="34" charset="0"/>
              <a:buChar char="•"/>
            </a:pPr>
            <a:r>
              <a:rPr lang="en-US" dirty="0">
                <a:solidFill>
                  <a:schemeClr val="tx1"/>
                </a:solidFill>
                <a:latin typeface="+mn-lt"/>
                <a:ea typeface="Tahoma" panose="020B0604030504040204" pitchFamily="34" charset="0"/>
                <a:cs typeface="Tahoma" panose="020B0604030504040204" pitchFamily="34" charset="0"/>
              </a:rPr>
              <a:t>Transitioned to NASA LANCE in 2012.</a:t>
            </a:r>
          </a:p>
        </p:txBody>
      </p:sp>
      <p:sp>
        <p:nvSpPr>
          <p:cNvPr id="10" name="TextBox 9">
            <a:extLst>
              <a:ext uri="{FF2B5EF4-FFF2-40B4-BE49-F238E27FC236}">
                <a16:creationId xmlns:a16="http://schemas.microsoft.com/office/drawing/2014/main" id="{934B8231-3F2E-4DEB-0D86-97299D4F9BB4}"/>
              </a:ext>
            </a:extLst>
          </p:cNvPr>
          <p:cNvSpPr txBox="1"/>
          <p:nvPr/>
        </p:nvSpPr>
        <p:spPr>
          <a:xfrm>
            <a:off x="6374780" y="3861643"/>
            <a:ext cx="5486400" cy="2200602"/>
          </a:xfrm>
          <a:prstGeom prst="rect">
            <a:avLst/>
          </a:prstGeom>
          <a:noFill/>
        </p:spPr>
        <p:txBody>
          <a:bodyPr wrap="square" rtlCol="0">
            <a:spAutoFit/>
          </a:bodyPr>
          <a:lstStyle/>
          <a:p>
            <a:pPr marL="173038" indent="-173038">
              <a:spcAft>
                <a:spcPts val="600"/>
              </a:spcAft>
              <a:buFont typeface="Arial" panose="020B0604020202020204" pitchFamily="34" charset="0"/>
              <a:buChar char="•"/>
            </a:pPr>
            <a:r>
              <a:rPr lang="en-US" dirty="0">
                <a:solidFill>
                  <a:schemeClr val="tx1"/>
                </a:solidFill>
                <a:latin typeface="+mn-lt"/>
                <a:ea typeface="Tahoma" panose="020B0604030504040204" pitchFamily="34" charset="0"/>
                <a:cs typeface="Tahoma" panose="020B0604030504040204" pitchFamily="34" charset="0"/>
                <a:hlinkClick r:id="rId6">
                  <a:extLst>
                    <a:ext uri="{A12FA001-AC4F-418D-AE19-62706E023703}">
                      <ahyp:hlinkClr xmlns:ahyp="http://schemas.microsoft.com/office/drawing/2018/hyperlinkcolor" val="tx"/>
                    </a:ext>
                  </a:extLst>
                </a:hlinkClick>
              </a:rPr>
              <a:t>https://firms.modaps.eosdis.nasa.gov/usfs</a:t>
            </a:r>
            <a:endParaRPr lang="en-US" dirty="0">
              <a:solidFill>
                <a:schemeClr val="tx1"/>
              </a:solidFill>
              <a:latin typeface="+mn-lt"/>
              <a:ea typeface="Tahoma" panose="020B0604030504040204" pitchFamily="34" charset="0"/>
              <a:cs typeface="Tahoma" panose="020B0604030504040204" pitchFamily="34" charset="0"/>
            </a:endParaRPr>
          </a:p>
          <a:p>
            <a:pPr marL="173038" indent="-173038">
              <a:spcAft>
                <a:spcPts val="600"/>
              </a:spcAft>
              <a:buFont typeface="Arial" panose="020B0604020202020204" pitchFamily="34" charset="0"/>
              <a:buChar char="•"/>
            </a:pPr>
            <a:r>
              <a:rPr lang="en-US" dirty="0">
                <a:solidFill>
                  <a:schemeClr val="tx1"/>
                </a:solidFill>
                <a:latin typeface="+mn-lt"/>
                <a:ea typeface="Tahoma" panose="020B0604030504040204" pitchFamily="34" charset="0"/>
                <a:cs typeface="Tahoma" panose="020B0604030504040204" pitchFamily="34" charset="0"/>
              </a:rPr>
              <a:t>Partnership between NASA and USDA Forest Service</a:t>
            </a:r>
          </a:p>
          <a:p>
            <a:pPr marL="173038" indent="-173038">
              <a:spcAft>
                <a:spcPts val="600"/>
              </a:spcAft>
              <a:buFont typeface="Arial" panose="020B0604020202020204" pitchFamily="34" charset="0"/>
              <a:buChar char="•"/>
            </a:pPr>
            <a:r>
              <a:rPr lang="en-US" dirty="0">
                <a:solidFill>
                  <a:schemeClr val="tx1"/>
                </a:solidFill>
                <a:latin typeface="+mn-lt"/>
                <a:ea typeface="Tahoma" panose="020B0604030504040204" pitchFamily="34" charset="0"/>
                <a:cs typeface="Tahoma" panose="020B0604030504040204" pitchFamily="34" charset="0"/>
              </a:rPr>
              <a:t>FIRMS US/Canada was launched within NASA LANCE in 2021.</a:t>
            </a:r>
          </a:p>
          <a:p>
            <a:pPr marL="173038" indent="-173038">
              <a:spcAft>
                <a:spcPts val="600"/>
              </a:spcAft>
              <a:buFont typeface="Arial" panose="020B0604020202020204" pitchFamily="34" charset="0"/>
              <a:buChar char="•"/>
            </a:pPr>
            <a:r>
              <a:rPr lang="en-US" dirty="0">
                <a:solidFill>
                  <a:schemeClr val="tx1"/>
                </a:solidFill>
                <a:latin typeface="+mn-lt"/>
                <a:ea typeface="Tahoma" panose="020B0604030504040204" pitchFamily="34" charset="0"/>
                <a:cs typeface="Tahoma" panose="020B0604030504040204" pitchFamily="34" charset="0"/>
              </a:rPr>
              <a:t>NRT, RT and URT imagery and fire remote sensing products for the US &amp; Canada.</a:t>
            </a:r>
          </a:p>
          <a:p>
            <a:pPr marL="173038" indent="-173038">
              <a:spcAft>
                <a:spcPts val="600"/>
              </a:spcAft>
              <a:buFont typeface="Arial" panose="020B0604020202020204" pitchFamily="34" charset="0"/>
              <a:buChar char="•"/>
            </a:pPr>
            <a:r>
              <a:rPr lang="en-US" dirty="0">
                <a:solidFill>
                  <a:schemeClr val="tx1"/>
                </a:solidFill>
                <a:latin typeface="+mn-lt"/>
                <a:ea typeface="Tahoma" panose="020B0604030504040204" pitchFamily="34" charset="0"/>
                <a:cs typeface="Tahoma" panose="020B0604030504040204" pitchFamily="34" charset="0"/>
              </a:rPr>
              <a:t>Provides contextual data/information relevant to fire management.</a:t>
            </a:r>
          </a:p>
          <a:p>
            <a:pPr>
              <a:spcAft>
                <a:spcPts val="600"/>
              </a:spcAft>
            </a:pPr>
            <a:endParaRPr lang="en-US" dirty="0">
              <a:solidFill>
                <a:schemeClr val="tx1"/>
              </a:solidFill>
              <a:latin typeface="+mn-lt"/>
              <a:ea typeface="Tahoma" panose="020B0604030504040204" pitchFamily="34" charset="0"/>
              <a:cs typeface="Tahoma" panose="020B0604030504040204" pitchFamily="34" charset="0"/>
            </a:endParaRPr>
          </a:p>
        </p:txBody>
      </p:sp>
      <p:sp>
        <p:nvSpPr>
          <p:cNvPr id="9" name="TextBox 8">
            <a:extLst>
              <a:ext uri="{FF2B5EF4-FFF2-40B4-BE49-F238E27FC236}">
                <a16:creationId xmlns:a16="http://schemas.microsoft.com/office/drawing/2014/main" id="{AC9AD28C-F0EF-9C74-3609-B1F16D6472DD}"/>
              </a:ext>
            </a:extLst>
          </p:cNvPr>
          <p:cNvSpPr txBox="1"/>
          <p:nvPr/>
        </p:nvSpPr>
        <p:spPr>
          <a:xfrm>
            <a:off x="3240157" y="3265173"/>
            <a:ext cx="6480312" cy="307777"/>
          </a:xfrm>
          <a:prstGeom prst="rect">
            <a:avLst/>
          </a:prstGeom>
          <a:noFill/>
        </p:spPr>
        <p:txBody>
          <a:bodyPr wrap="square">
            <a:spAutoFit/>
          </a:bodyPr>
          <a:lstStyle/>
          <a:p>
            <a:r>
              <a:rPr lang="en-US" b="0" dirty="0">
                <a:effectLst/>
              </a:rPr>
              <a:t> </a:t>
            </a:r>
            <a:endParaRPr lang="en-US" dirty="0"/>
          </a:p>
        </p:txBody>
      </p:sp>
      <p:sp>
        <p:nvSpPr>
          <p:cNvPr id="12" name="TextBox 11">
            <a:extLst>
              <a:ext uri="{FF2B5EF4-FFF2-40B4-BE49-F238E27FC236}">
                <a16:creationId xmlns:a16="http://schemas.microsoft.com/office/drawing/2014/main" id="{AB174BC2-AE56-F565-2069-56C0002A30CD}"/>
              </a:ext>
            </a:extLst>
          </p:cNvPr>
          <p:cNvSpPr txBox="1"/>
          <p:nvPr/>
        </p:nvSpPr>
        <p:spPr>
          <a:xfrm>
            <a:off x="3240157" y="3265173"/>
            <a:ext cx="6480312" cy="307777"/>
          </a:xfrm>
          <a:prstGeom prst="rect">
            <a:avLst/>
          </a:prstGeom>
          <a:noFill/>
        </p:spPr>
        <p:txBody>
          <a:bodyPr wrap="square">
            <a:spAutoFit/>
          </a:bodyPr>
          <a:lstStyle/>
          <a:p>
            <a:r>
              <a:rPr lang="en-US" b="0" dirty="0">
                <a:effectLst/>
              </a:rPr>
              <a:t> </a:t>
            </a:r>
            <a:endParaRPr lang="en-US" dirty="0"/>
          </a:p>
        </p:txBody>
      </p:sp>
    </p:spTree>
    <p:extLst>
      <p:ext uri="{BB962C8B-B14F-4D97-AF65-F5344CB8AC3E}">
        <p14:creationId xmlns:p14="http://schemas.microsoft.com/office/powerpoint/2010/main" val="16802240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27352ba0bad_0_26"/>
          <p:cNvSpPr txBox="1">
            <a:spLocks noGrp="1"/>
          </p:cNvSpPr>
          <p:nvPr>
            <p:ph type="body" idx="1"/>
          </p:nvPr>
        </p:nvSpPr>
        <p:spPr>
          <a:xfrm>
            <a:off x="685800" y="1508567"/>
            <a:ext cx="10820400" cy="4254825"/>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rmAutofit/>
          </a:bodyPr>
          <a:lstStyle/>
          <a:p>
            <a:pPr marL="584200" lvl="0" indent="-457200" algn="l" rtl="0">
              <a:lnSpc>
                <a:spcPct val="110000"/>
              </a:lnSpc>
              <a:spcBef>
                <a:spcPts val="1100"/>
              </a:spcBef>
              <a:spcAft>
                <a:spcPts val="0"/>
              </a:spcAft>
              <a:buClr>
                <a:schemeClr val="dk1"/>
              </a:buClr>
              <a:buSzPts val="2800"/>
              <a:buFont typeface="Courier New"/>
              <a:buChar char="o"/>
            </a:pPr>
            <a:r>
              <a:rPr lang="en-US" sz="2800">
                <a:solidFill>
                  <a:schemeClr val="dk1"/>
                </a:solidFill>
              </a:rPr>
              <a:t>SCE – Southern California Edison Electricity</a:t>
            </a:r>
            <a:endParaRPr>
              <a:solidFill>
                <a:schemeClr val="dk1"/>
              </a:solidFill>
            </a:endParaRPr>
          </a:p>
          <a:p>
            <a:pPr marL="584200" lvl="0" indent="-457200" algn="l" rtl="0">
              <a:lnSpc>
                <a:spcPct val="110000"/>
              </a:lnSpc>
              <a:spcBef>
                <a:spcPts val="1100"/>
              </a:spcBef>
              <a:spcAft>
                <a:spcPts val="0"/>
              </a:spcAft>
              <a:buClr>
                <a:schemeClr val="dk1"/>
              </a:buClr>
              <a:buSzPts val="2800"/>
              <a:buFont typeface="Courier New"/>
              <a:buChar char="o"/>
            </a:pPr>
            <a:r>
              <a:rPr lang="en-US" sz="2800">
                <a:solidFill>
                  <a:schemeClr val="dk1"/>
                </a:solidFill>
              </a:rPr>
              <a:t>PG&amp;E – Pacific Gas and Electric</a:t>
            </a:r>
            <a:endParaRPr>
              <a:solidFill>
                <a:schemeClr val="dk1"/>
              </a:solidFill>
            </a:endParaRPr>
          </a:p>
          <a:p>
            <a:pPr marL="584200" lvl="0" indent="-457200" algn="l" rtl="0">
              <a:lnSpc>
                <a:spcPct val="110000"/>
              </a:lnSpc>
              <a:spcBef>
                <a:spcPts val="1100"/>
              </a:spcBef>
              <a:spcAft>
                <a:spcPts val="0"/>
              </a:spcAft>
              <a:buClr>
                <a:schemeClr val="dk1"/>
              </a:buClr>
              <a:buSzPts val="2800"/>
              <a:buFont typeface="Courier New"/>
              <a:buChar char="o"/>
            </a:pPr>
            <a:r>
              <a:rPr lang="en-US" sz="2800">
                <a:solidFill>
                  <a:schemeClr val="dk1"/>
                </a:solidFill>
              </a:rPr>
              <a:t>San Diego Gas &amp; Electric</a:t>
            </a:r>
            <a:endParaRPr>
              <a:solidFill>
                <a:schemeClr val="dk1"/>
              </a:solidFill>
            </a:endParaRPr>
          </a:p>
          <a:p>
            <a:pPr marL="584200" lvl="0" indent="-457200" algn="l" rtl="0">
              <a:lnSpc>
                <a:spcPct val="110000"/>
              </a:lnSpc>
              <a:spcBef>
                <a:spcPts val="1100"/>
              </a:spcBef>
              <a:spcAft>
                <a:spcPts val="0"/>
              </a:spcAft>
              <a:buClr>
                <a:schemeClr val="dk1"/>
              </a:buClr>
              <a:buSzPts val="2800"/>
              <a:buFont typeface="Courier New"/>
              <a:buChar char="o"/>
            </a:pPr>
            <a:r>
              <a:rPr lang="en-US" sz="2800">
                <a:solidFill>
                  <a:schemeClr val="dk1"/>
                </a:solidFill>
              </a:rPr>
              <a:t>Indji</a:t>
            </a:r>
            <a:endParaRPr sz="2400">
              <a:solidFill>
                <a:schemeClr val="dk1"/>
              </a:solidFill>
            </a:endParaRPr>
          </a:p>
          <a:p>
            <a:pPr marL="508000" lvl="0" indent="-228600" algn="l" rtl="0">
              <a:lnSpc>
                <a:spcPct val="110000"/>
              </a:lnSpc>
              <a:spcBef>
                <a:spcPts val="1100"/>
              </a:spcBef>
              <a:spcAft>
                <a:spcPts val="0"/>
              </a:spcAft>
              <a:buSzPts val="2400"/>
              <a:buFont typeface="Courier New"/>
              <a:buNone/>
            </a:pPr>
            <a:endParaRPr sz="2400">
              <a:solidFill>
                <a:schemeClr val="dk1"/>
              </a:solidFill>
              <a:highlight>
                <a:srgbClr val="FFFFFF"/>
              </a:highlight>
              <a:latin typeface="Roboto"/>
              <a:ea typeface="Roboto"/>
              <a:cs typeface="Roboto"/>
              <a:sym typeface="Roboto"/>
            </a:endParaRPr>
          </a:p>
          <a:p>
            <a:pPr marL="914400" lvl="0" indent="-139700" algn="l" rtl="0">
              <a:lnSpc>
                <a:spcPct val="110000"/>
              </a:lnSpc>
              <a:spcBef>
                <a:spcPts val="1100"/>
              </a:spcBef>
              <a:spcAft>
                <a:spcPts val="0"/>
              </a:spcAft>
              <a:buSzPts val="5100"/>
              <a:buFont typeface="Courier New"/>
              <a:buNone/>
            </a:pPr>
            <a:endParaRPr sz="2800"/>
          </a:p>
        </p:txBody>
      </p:sp>
      <p:pic>
        <p:nvPicPr>
          <p:cNvPr id="207" name="Google Shape;207;g27352ba0bad_0_26"/>
          <p:cNvPicPr preferRelativeResize="0"/>
          <p:nvPr/>
        </p:nvPicPr>
        <p:blipFill rotWithShape="1">
          <a:blip r:embed="rId3">
            <a:alphaModFix/>
          </a:blip>
          <a:srcRect/>
          <a:stretch/>
        </p:blipFill>
        <p:spPr>
          <a:xfrm>
            <a:off x="7941847" y="4165700"/>
            <a:ext cx="1790604" cy="1003525"/>
          </a:xfrm>
          <a:prstGeom prst="rect">
            <a:avLst/>
          </a:prstGeom>
          <a:noFill/>
          <a:ln>
            <a:noFill/>
          </a:ln>
        </p:spPr>
      </p:pic>
      <p:pic>
        <p:nvPicPr>
          <p:cNvPr id="208" name="Google Shape;208;g27352ba0bad_0_26"/>
          <p:cNvPicPr preferRelativeResize="0"/>
          <p:nvPr/>
        </p:nvPicPr>
        <p:blipFill rotWithShape="1">
          <a:blip r:embed="rId4">
            <a:alphaModFix/>
          </a:blip>
          <a:srcRect/>
          <a:stretch/>
        </p:blipFill>
        <p:spPr>
          <a:xfrm>
            <a:off x="8217207" y="2757807"/>
            <a:ext cx="3500670" cy="1003525"/>
          </a:xfrm>
          <a:prstGeom prst="rect">
            <a:avLst/>
          </a:prstGeom>
          <a:noFill/>
          <a:ln>
            <a:noFill/>
          </a:ln>
        </p:spPr>
      </p:pic>
      <p:pic>
        <p:nvPicPr>
          <p:cNvPr id="209" name="Google Shape;209;g27352ba0bad_0_26"/>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6367394" y="2915980"/>
            <a:ext cx="1362776" cy="1439998"/>
          </a:xfrm>
          <a:prstGeom prst="rect">
            <a:avLst/>
          </a:prstGeom>
          <a:noFill/>
          <a:ln>
            <a:noFill/>
          </a:ln>
        </p:spPr>
      </p:pic>
      <p:pic>
        <p:nvPicPr>
          <p:cNvPr id="210" name="Google Shape;210;g27352ba0bad_0_26"/>
          <p:cNvPicPr preferRelativeResize="0"/>
          <p:nvPr/>
        </p:nvPicPr>
        <p:blipFill rotWithShape="1">
          <a:blip r:embed="rId6">
            <a:alphaModFix/>
          </a:blip>
          <a:srcRect/>
          <a:stretch/>
        </p:blipFill>
        <p:spPr>
          <a:xfrm>
            <a:off x="8943800" y="1688775"/>
            <a:ext cx="2247900" cy="609600"/>
          </a:xfrm>
          <a:prstGeom prst="rect">
            <a:avLst/>
          </a:prstGeom>
          <a:noFill/>
          <a:ln>
            <a:noFill/>
          </a:ln>
        </p:spPr>
      </p:pic>
      <p:sp>
        <p:nvSpPr>
          <p:cNvPr id="211" name="Google Shape;211;g27352ba0bad_0_26"/>
          <p:cNvSpPr txBox="1"/>
          <p:nvPr/>
        </p:nvSpPr>
        <p:spPr>
          <a:xfrm>
            <a:off x="887278" y="-5925"/>
            <a:ext cx="11454900"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4400"/>
              <a:buFont typeface="Calibri"/>
              <a:buNone/>
            </a:pPr>
            <a:r>
              <a:rPr lang="en-US" sz="4000" b="1" i="0" u="none" strike="noStrike" cap="none" dirty="0">
                <a:solidFill>
                  <a:schemeClr val="tx1"/>
                </a:solidFill>
                <a:latin typeface="Calibri"/>
                <a:ea typeface="Calibri"/>
                <a:cs typeface="Calibri"/>
                <a:sym typeface="Calibri"/>
              </a:rPr>
              <a:t>Private Sector Users</a:t>
            </a:r>
            <a:endParaRPr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Shape 265"/>
        <p:cNvGrpSpPr/>
        <p:nvPr/>
      </p:nvGrpSpPr>
      <p:grpSpPr>
        <a:xfrm>
          <a:off x="0" y="0"/>
          <a:ext cx="0" cy="0"/>
          <a:chOff x="0" y="0"/>
          <a:chExt cx="0" cy="0"/>
        </a:xfrm>
      </p:grpSpPr>
      <p:sp>
        <p:nvSpPr>
          <p:cNvPr id="266" name="Google Shape;266;g27352ba0bad_0_341"/>
          <p:cNvSpPr txBox="1">
            <a:spLocks noGrp="1"/>
          </p:cNvSpPr>
          <p:nvPr>
            <p:ph type="title"/>
          </p:nvPr>
        </p:nvSpPr>
        <p:spPr>
          <a:xfrm>
            <a:off x="0" y="0"/>
            <a:ext cx="12192000" cy="6402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00000"/>
              </a:lnSpc>
              <a:spcBef>
                <a:spcPts val="0"/>
              </a:spcBef>
              <a:spcAft>
                <a:spcPts val="0"/>
              </a:spcAft>
              <a:buClr>
                <a:schemeClr val="lt1"/>
              </a:buClr>
              <a:buSzPct val="100000"/>
              <a:buFont typeface="Calibri"/>
              <a:buNone/>
            </a:pPr>
            <a:r>
              <a:rPr lang="en-US" u="none" dirty="0">
                <a:solidFill>
                  <a:schemeClr val="bg1"/>
                </a:solidFill>
              </a:rPr>
              <a:t>Recent FIRMS Technology Transfer/Training Engagements</a:t>
            </a:r>
            <a:endParaRPr dirty="0">
              <a:solidFill>
                <a:schemeClr val="bg1"/>
              </a:solidFill>
            </a:endParaRPr>
          </a:p>
        </p:txBody>
      </p:sp>
      <p:pic>
        <p:nvPicPr>
          <p:cNvPr id="267" name="Google Shape;267;g27352ba0bad_0_341"/>
          <p:cNvPicPr preferRelativeResize="0"/>
          <p:nvPr/>
        </p:nvPicPr>
        <p:blipFill rotWithShape="1">
          <a:blip r:embed="rId3">
            <a:alphaModFix/>
          </a:blip>
          <a:srcRect/>
          <a:stretch/>
        </p:blipFill>
        <p:spPr>
          <a:xfrm>
            <a:off x="0" y="640200"/>
            <a:ext cx="12170662" cy="7011262"/>
          </a:xfrm>
          <a:prstGeom prst="rect">
            <a:avLst/>
          </a:prstGeom>
          <a:noFill/>
          <a:ln>
            <a:noFill/>
          </a:ln>
        </p:spPr>
      </p:pic>
      <p:sp>
        <p:nvSpPr>
          <p:cNvPr id="268" name="Google Shape;268;g27352ba0bad_0_341"/>
          <p:cNvSpPr txBox="1">
            <a:spLocks noGrp="1"/>
          </p:cNvSpPr>
          <p:nvPr>
            <p:ph type="body" idx="1"/>
          </p:nvPr>
        </p:nvSpPr>
        <p:spPr>
          <a:xfrm>
            <a:off x="0" y="3746950"/>
            <a:ext cx="4276500" cy="3616200"/>
          </a:xfrm>
          <a:prstGeom prst="rect">
            <a:avLst/>
          </a:prstGeom>
          <a:noFill/>
          <a:ln>
            <a:noFill/>
          </a:ln>
        </p:spPr>
        <p:txBody>
          <a:bodyPr spcFirstLastPara="1" wrap="square" lIns="91425" tIns="45700" rIns="91425" bIns="45700" anchor="t" anchorCtr="0">
            <a:noAutofit/>
          </a:bodyPr>
          <a:lstStyle/>
          <a:p>
            <a:pPr marL="182880" lvl="0" indent="-97724" algn="l" rtl="0">
              <a:lnSpc>
                <a:spcPct val="100000"/>
              </a:lnSpc>
              <a:spcBef>
                <a:spcPts val="434"/>
              </a:spcBef>
              <a:spcAft>
                <a:spcPts val="0"/>
              </a:spcAft>
              <a:buSzPts val="1379"/>
              <a:buChar char="•"/>
            </a:pPr>
            <a:r>
              <a:rPr lang="en-US" sz="1798">
                <a:solidFill>
                  <a:schemeClr val="bg1"/>
                </a:solidFill>
              </a:rPr>
              <a:t>National Interagency Coordination Center (NICC) / Geographic Area Coordination Center (GACC) Intel Group</a:t>
            </a:r>
            <a:endParaRPr sz="1798">
              <a:solidFill>
                <a:schemeClr val="bg1"/>
              </a:solidFill>
            </a:endParaRPr>
          </a:p>
          <a:p>
            <a:pPr marL="182880" lvl="0" indent="-97724" algn="l" rtl="0">
              <a:lnSpc>
                <a:spcPct val="100000"/>
              </a:lnSpc>
              <a:spcBef>
                <a:spcPts val="434"/>
              </a:spcBef>
              <a:spcAft>
                <a:spcPts val="0"/>
              </a:spcAft>
              <a:buSzPts val="1379"/>
              <a:buChar char="•"/>
            </a:pPr>
            <a:r>
              <a:rPr lang="en-US" sz="1798">
                <a:solidFill>
                  <a:schemeClr val="bg1"/>
                </a:solidFill>
              </a:rPr>
              <a:t>CIFFC Geospatial Working Group</a:t>
            </a:r>
            <a:endParaRPr sz="1798">
              <a:solidFill>
                <a:schemeClr val="bg1"/>
              </a:solidFill>
            </a:endParaRPr>
          </a:p>
          <a:p>
            <a:pPr marL="182880" lvl="0" indent="-97724" algn="l" rtl="0">
              <a:lnSpc>
                <a:spcPct val="100000"/>
              </a:lnSpc>
              <a:spcBef>
                <a:spcPts val="434"/>
              </a:spcBef>
              <a:spcAft>
                <a:spcPts val="0"/>
              </a:spcAft>
              <a:buSzPts val="1379"/>
              <a:buChar char="•"/>
            </a:pPr>
            <a:r>
              <a:rPr lang="en-US" sz="1798">
                <a:solidFill>
                  <a:schemeClr val="bg1"/>
                </a:solidFill>
              </a:rPr>
              <a:t>NRCan Community of Practice for Remote Sensing in Operational Fire Management </a:t>
            </a:r>
            <a:endParaRPr sz="1798">
              <a:solidFill>
                <a:schemeClr val="bg1"/>
              </a:solidFill>
            </a:endParaRPr>
          </a:p>
          <a:p>
            <a:pPr marL="182880" lvl="0" indent="-97724" algn="l" rtl="0">
              <a:lnSpc>
                <a:spcPct val="100000"/>
              </a:lnSpc>
              <a:spcBef>
                <a:spcPts val="434"/>
              </a:spcBef>
              <a:spcAft>
                <a:spcPts val="0"/>
              </a:spcAft>
              <a:buSzPts val="1379"/>
              <a:buChar char="•"/>
            </a:pPr>
            <a:r>
              <a:rPr lang="en-US" sz="1798">
                <a:solidFill>
                  <a:schemeClr val="bg1"/>
                </a:solidFill>
              </a:rPr>
              <a:t>Minnesota Emergency Preparedness Committee</a:t>
            </a:r>
            <a:endParaRPr sz="1798">
              <a:solidFill>
                <a:schemeClr val="bg1"/>
              </a:solidFill>
            </a:endParaRPr>
          </a:p>
          <a:p>
            <a:pPr marL="182880" lvl="0" indent="-97724" algn="l" rtl="0">
              <a:lnSpc>
                <a:spcPct val="100000"/>
              </a:lnSpc>
              <a:spcBef>
                <a:spcPts val="434"/>
              </a:spcBef>
              <a:spcAft>
                <a:spcPts val="0"/>
              </a:spcAft>
              <a:buSzPts val="1379"/>
              <a:buChar char="•"/>
            </a:pPr>
            <a:r>
              <a:rPr lang="en-US" sz="1798">
                <a:solidFill>
                  <a:schemeClr val="bg1"/>
                </a:solidFill>
              </a:rPr>
              <a:t>U of Louisiana at Lafayette Regional Application Center</a:t>
            </a:r>
            <a:endParaRPr sz="1798">
              <a:solidFill>
                <a:schemeClr val="bg1"/>
              </a:solidFill>
            </a:endParaRPr>
          </a:p>
        </p:txBody>
      </p:sp>
    </p:spTree>
  </p:cSld>
  <p:clrMapOvr>
    <a:masterClrMapping/>
  </p:clrMapOvr>
  <p:transition spd="slow">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pic>
        <p:nvPicPr>
          <p:cNvPr id="217" name="Google Shape;217;p6"/>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10137201" y="5957498"/>
            <a:ext cx="1092254" cy="854409"/>
          </a:xfrm>
          <a:prstGeom prst="rect">
            <a:avLst/>
          </a:prstGeom>
          <a:noFill/>
          <a:ln>
            <a:noFill/>
          </a:ln>
        </p:spPr>
      </p:pic>
      <p:sp>
        <p:nvSpPr>
          <p:cNvPr id="218" name="Google Shape;218;p6"/>
          <p:cNvSpPr txBox="1"/>
          <p:nvPr/>
        </p:nvSpPr>
        <p:spPr>
          <a:xfrm>
            <a:off x="550289" y="454657"/>
            <a:ext cx="8594700" cy="723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100"/>
              <a:buFont typeface="Arial"/>
              <a:buNone/>
            </a:pPr>
            <a:r>
              <a:rPr lang="en-US" sz="4100" b="0" i="0" u="none" strike="noStrike" cap="none" dirty="0">
                <a:solidFill>
                  <a:srgbClr val="FFFFFF"/>
                </a:solidFill>
                <a:latin typeface="Arial"/>
                <a:ea typeface="Arial"/>
                <a:cs typeface="Arial"/>
                <a:sym typeface="Arial"/>
              </a:rPr>
              <a:t>FIRMS Outreach Activities</a:t>
            </a:r>
            <a:endParaRPr sz="4100" b="0" i="0" u="none" strike="noStrike" cap="none" dirty="0">
              <a:solidFill>
                <a:schemeClr val="dk1"/>
              </a:solidFill>
              <a:latin typeface="Arial"/>
              <a:ea typeface="Arial"/>
              <a:cs typeface="Arial"/>
              <a:sym typeface="Arial"/>
            </a:endParaRPr>
          </a:p>
        </p:txBody>
      </p:sp>
      <p:sp>
        <p:nvSpPr>
          <p:cNvPr id="219" name="Google Shape;219;p6"/>
          <p:cNvSpPr txBox="1">
            <a:spLocks noGrp="1"/>
          </p:cNvSpPr>
          <p:nvPr>
            <p:ph type="sldNum" idx="12"/>
          </p:nvPr>
        </p:nvSpPr>
        <p:spPr>
          <a:xfrm>
            <a:off x="48260" y="6149658"/>
            <a:ext cx="431700" cy="365100"/>
          </a:xfrm>
          <a:prstGeom prst="rect">
            <a:avLst/>
          </a:prstGeom>
          <a:no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fld id="{00000000-1234-1234-1234-123412341234}" type="slidenum">
              <a:rPr lang="en-US"/>
              <a:t>22</a:t>
            </a:fld>
            <a:endParaRPr/>
          </a:p>
        </p:txBody>
      </p:sp>
      <p:grpSp>
        <p:nvGrpSpPr>
          <p:cNvPr id="3" name="Group 2">
            <a:extLst>
              <a:ext uri="{FF2B5EF4-FFF2-40B4-BE49-F238E27FC236}">
                <a16:creationId xmlns:a16="http://schemas.microsoft.com/office/drawing/2014/main" id="{CDE69166-854F-C5B6-2857-CBBDD767A776}"/>
              </a:ext>
            </a:extLst>
          </p:cNvPr>
          <p:cNvGrpSpPr/>
          <p:nvPr/>
        </p:nvGrpSpPr>
        <p:grpSpPr>
          <a:xfrm>
            <a:off x="1508760" y="1682950"/>
            <a:ext cx="8831902" cy="2106268"/>
            <a:chOff x="1508760" y="1682950"/>
            <a:chExt cx="8831902" cy="2106268"/>
          </a:xfrm>
        </p:grpSpPr>
        <p:sp>
          <p:nvSpPr>
            <p:cNvPr id="216" name="Google Shape;216;p6"/>
            <p:cNvSpPr txBox="1"/>
            <p:nvPr/>
          </p:nvSpPr>
          <p:spPr>
            <a:xfrm>
              <a:off x="1508760" y="1682950"/>
              <a:ext cx="8831902" cy="1739400"/>
            </a:xfrm>
            <a:prstGeom prst="rect">
              <a:avLst/>
            </a:prstGeom>
            <a:noFill/>
            <a:ln>
              <a:noFill/>
            </a:ln>
          </p:spPr>
          <p:txBody>
            <a:bodyPr spcFirstLastPara="1" wrap="square" lIns="91425" tIns="45700" rIns="91425" bIns="45700" anchor="t" anchorCtr="0">
              <a:noAutofit/>
            </a:bodyPr>
            <a:lstStyle/>
            <a:p>
              <a:pPr marL="914400" marR="0" lvl="1" indent="-457188" algn="l" rtl="0">
                <a:lnSpc>
                  <a:spcPct val="125000"/>
                </a:lnSpc>
                <a:spcBef>
                  <a:spcPts val="500"/>
                </a:spcBef>
                <a:spcAft>
                  <a:spcPts val="0"/>
                </a:spcAft>
                <a:buClr>
                  <a:schemeClr val="lt1"/>
                </a:buClr>
                <a:buSzPts val="3000"/>
                <a:buFont typeface="Noto Sans Symbols"/>
                <a:buChar char="❑"/>
              </a:pPr>
              <a:r>
                <a:rPr lang="en-US" sz="3600" b="0" i="0" u="none" strike="noStrike" cap="none" dirty="0">
                  <a:solidFill>
                    <a:schemeClr val="lt1"/>
                  </a:solidFill>
                  <a:latin typeface="Calibri"/>
                  <a:ea typeface="Calibri"/>
                  <a:cs typeface="Calibri"/>
                  <a:sym typeface="Calibri"/>
                </a:rPr>
                <a:t>Objectives</a:t>
              </a:r>
              <a:endParaRPr dirty="0"/>
            </a:p>
            <a:p>
              <a:pPr marL="914400" marR="0" lvl="1" indent="-457188" algn="l" rtl="0">
                <a:lnSpc>
                  <a:spcPct val="125000"/>
                </a:lnSpc>
                <a:spcBef>
                  <a:spcPts val="500"/>
                </a:spcBef>
                <a:spcAft>
                  <a:spcPts val="0"/>
                </a:spcAft>
                <a:buClr>
                  <a:schemeClr val="lt1"/>
                </a:buClr>
                <a:buSzPts val="3000"/>
                <a:buFont typeface="Noto Sans Symbols"/>
                <a:buChar char="❑"/>
              </a:pPr>
              <a:r>
                <a:rPr lang="en-US" sz="3600" b="0" i="0" u="none" strike="noStrike" cap="none" dirty="0">
                  <a:solidFill>
                    <a:schemeClr val="lt1"/>
                  </a:solidFill>
                  <a:latin typeface="Calibri"/>
                  <a:ea typeface="Calibri"/>
                  <a:cs typeface="Calibri"/>
                  <a:sym typeface="Calibri"/>
                </a:rPr>
                <a:t>Target Audience</a:t>
              </a:r>
              <a:endParaRPr dirty="0"/>
            </a:p>
            <a:p>
              <a:pPr marL="914400" marR="0" lvl="1" indent="-457188" algn="l" rtl="0">
                <a:lnSpc>
                  <a:spcPct val="125000"/>
                </a:lnSpc>
                <a:spcBef>
                  <a:spcPts val="500"/>
                </a:spcBef>
                <a:spcAft>
                  <a:spcPts val="0"/>
                </a:spcAft>
                <a:buClr>
                  <a:schemeClr val="lt1"/>
                </a:buClr>
                <a:buSzPts val="3000"/>
                <a:buFont typeface="Noto Sans Symbols"/>
                <a:buChar char="❑"/>
              </a:pPr>
              <a:r>
                <a:rPr lang="en-US" sz="3600" b="0" i="0" u="none" strike="noStrike" cap="none" dirty="0">
                  <a:solidFill>
                    <a:schemeClr val="lt1"/>
                  </a:solidFill>
                  <a:latin typeface="Calibri"/>
                  <a:ea typeface="Calibri"/>
                  <a:cs typeface="Calibri"/>
                  <a:sym typeface="Calibri"/>
                </a:rPr>
                <a:t>What we learned </a:t>
              </a:r>
              <a:endParaRPr sz="3600" b="0" i="0" u="none" strike="noStrike" cap="none" dirty="0">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9A1960FD-DEE4-BE3B-C03E-08D1A37318E1}"/>
                </a:ext>
              </a:extLst>
            </p:cNvPr>
            <p:cNvSpPr/>
            <p:nvPr/>
          </p:nvSpPr>
          <p:spPr>
            <a:xfrm>
              <a:off x="2092036" y="3553691"/>
              <a:ext cx="249382" cy="2355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g27352ba0bad_0_348"/>
          <p:cNvSpPr txBox="1">
            <a:spLocks noGrp="1"/>
          </p:cNvSpPr>
          <p:nvPr>
            <p:ph type="body" idx="1"/>
          </p:nvPr>
        </p:nvSpPr>
        <p:spPr>
          <a:xfrm>
            <a:off x="609600" y="544551"/>
            <a:ext cx="10972800" cy="5638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360"/>
              <a:buNone/>
            </a:pPr>
            <a:r>
              <a:rPr lang="en-US" sz="1800" b="1" dirty="0"/>
              <a:t>Comments about FIRMS:</a:t>
            </a:r>
            <a:endParaRPr sz="1800" dirty="0"/>
          </a:p>
          <a:p>
            <a:pPr marL="182880" lvl="0" indent="-182880" algn="l" rtl="0">
              <a:lnSpc>
                <a:spcPct val="100000"/>
              </a:lnSpc>
              <a:spcBef>
                <a:spcPts val="300"/>
              </a:spcBef>
              <a:spcAft>
                <a:spcPts val="0"/>
              </a:spcAft>
              <a:buSzPts val="1360"/>
              <a:buChar char="•"/>
            </a:pPr>
            <a:r>
              <a:rPr lang="en-US" sz="1600" dirty="0"/>
              <a:t>Essential to fire management operations. When not available, can significantly affect operations for some agencies.</a:t>
            </a:r>
            <a:endParaRPr dirty="0"/>
          </a:p>
          <a:p>
            <a:pPr marL="182880" lvl="0" indent="-182880" algn="l" rtl="0">
              <a:lnSpc>
                <a:spcPct val="100000"/>
              </a:lnSpc>
              <a:spcBef>
                <a:spcPts val="300"/>
              </a:spcBef>
              <a:spcAft>
                <a:spcPts val="0"/>
              </a:spcAft>
              <a:buSzPts val="1360"/>
              <a:buChar char="•"/>
            </a:pPr>
            <a:r>
              <a:rPr lang="en-US" sz="1600" dirty="0"/>
              <a:t>Critical source of intel, particularly when aerial reconnaissance is not possible</a:t>
            </a:r>
            <a:endParaRPr dirty="0"/>
          </a:p>
          <a:p>
            <a:pPr marL="182880" lvl="0" indent="-182880" algn="l" rtl="0">
              <a:lnSpc>
                <a:spcPct val="100000"/>
              </a:lnSpc>
              <a:spcBef>
                <a:spcPts val="620"/>
              </a:spcBef>
              <a:spcAft>
                <a:spcPts val="0"/>
              </a:spcAft>
              <a:buClr>
                <a:schemeClr val="lt1"/>
              </a:buClr>
              <a:buSzPts val="1360"/>
              <a:buChar char="•"/>
            </a:pPr>
            <a:r>
              <a:rPr lang="en-US" sz="1600" dirty="0"/>
              <a:t>System redundancy is helpful during periods of high demand, load balancing</a:t>
            </a:r>
            <a:endParaRPr dirty="0"/>
          </a:p>
          <a:p>
            <a:pPr marL="0" lvl="0" indent="0" algn="l" rtl="0">
              <a:lnSpc>
                <a:spcPct val="100000"/>
              </a:lnSpc>
              <a:spcBef>
                <a:spcPts val="1200"/>
              </a:spcBef>
              <a:spcAft>
                <a:spcPts val="0"/>
              </a:spcAft>
              <a:buSzPts val="1360"/>
              <a:buNone/>
            </a:pPr>
            <a:r>
              <a:rPr lang="en-US" sz="1800" b="1" dirty="0"/>
              <a:t>Imagery and Active Fire Data Use Cases:</a:t>
            </a:r>
            <a:endParaRPr sz="1800" dirty="0"/>
          </a:p>
          <a:p>
            <a:pPr marL="182880" lvl="0" indent="-182880" algn="l" rtl="0">
              <a:lnSpc>
                <a:spcPct val="100000"/>
              </a:lnSpc>
              <a:spcBef>
                <a:spcPts val="620"/>
              </a:spcBef>
              <a:spcAft>
                <a:spcPts val="0"/>
              </a:spcAft>
              <a:buSzPts val="1360"/>
              <a:buChar char="•"/>
            </a:pPr>
            <a:r>
              <a:rPr lang="en-US" sz="1600" dirty="0"/>
              <a:t>Monitor new ignitions and ongoing fire activity</a:t>
            </a:r>
            <a:endParaRPr dirty="0"/>
          </a:p>
          <a:p>
            <a:pPr marL="182880" lvl="0" indent="-182880" algn="l" rtl="0">
              <a:lnSpc>
                <a:spcPct val="100000"/>
              </a:lnSpc>
              <a:spcBef>
                <a:spcPts val="620"/>
              </a:spcBef>
              <a:spcAft>
                <a:spcPts val="0"/>
              </a:spcAft>
              <a:buSzPts val="1360"/>
              <a:buChar char="•"/>
            </a:pPr>
            <a:r>
              <a:rPr lang="en-US" sz="1600" dirty="0"/>
              <a:t>Burned area delineation using Landsat/Sentinel 2 imagery (potential use case)</a:t>
            </a:r>
            <a:endParaRPr dirty="0"/>
          </a:p>
          <a:p>
            <a:pPr marL="182880" lvl="0" indent="-182880" algn="l" rtl="0">
              <a:lnSpc>
                <a:spcPct val="100000"/>
              </a:lnSpc>
              <a:spcBef>
                <a:spcPts val="620"/>
              </a:spcBef>
              <a:spcAft>
                <a:spcPts val="0"/>
              </a:spcAft>
              <a:buSzPts val="1360"/>
              <a:buChar char="•"/>
            </a:pPr>
            <a:r>
              <a:rPr lang="en-US" sz="1600" dirty="0"/>
              <a:t>Validation of national burned area products using Landsat/Sentinel 2 imagery (potential use case)</a:t>
            </a:r>
            <a:endParaRPr dirty="0"/>
          </a:p>
          <a:p>
            <a:pPr marL="182880" lvl="0" indent="-182880" algn="l" rtl="0">
              <a:lnSpc>
                <a:spcPct val="100000"/>
              </a:lnSpc>
              <a:spcBef>
                <a:spcPts val="620"/>
              </a:spcBef>
              <a:spcAft>
                <a:spcPts val="0"/>
              </a:spcAft>
              <a:buSzPts val="1360"/>
              <a:buChar char="•"/>
            </a:pPr>
            <a:r>
              <a:rPr lang="en-US" sz="1600" dirty="0"/>
              <a:t>Assess potential risk for new fires/fire growth in context of fire danger data</a:t>
            </a:r>
            <a:endParaRPr dirty="0"/>
          </a:p>
          <a:p>
            <a:pPr marL="182880" lvl="0" indent="-182880" algn="l" rtl="0">
              <a:lnSpc>
                <a:spcPct val="100000"/>
              </a:lnSpc>
              <a:spcBef>
                <a:spcPts val="620"/>
              </a:spcBef>
              <a:spcAft>
                <a:spcPts val="0"/>
              </a:spcAft>
              <a:buSzPts val="1360"/>
              <a:buChar char="•"/>
            </a:pPr>
            <a:r>
              <a:rPr lang="en-US" sz="1600" dirty="0"/>
              <a:t>Validate fire growth forecasts</a:t>
            </a:r>
            <a:endParaRPr dirty="0"/>
          </a:p>
          <a:p>
            <a:pPr marL="182880" lvl="0" indent="-182880" algn="l" rtl="0">
              <a:lnSpc>
                <a:spcPct val="100000"/>
              </a:lnSpc>
              <a:spcBef>
                <a:spcPts val="620"/>
              </a:spcBef>
              <a:spcAft>
                <a:spcPts val="0"/>
              </a:spcAft>
              <a:buSzPts val="1360"/>
              <a:buChar char="•"/>
            </a:pPr>
            <a:r>
              <a:rPr lang="en-US" sz="1600" dirty="0"/>
              <a:t>Retrospectively investigate origin of fires and cause</a:t>
            </a:r>
            <a:endParaRPr dirty="0"/>
          </a:p>
          <a:p>
            <a:pPr marL="182880" lvl="0" indent="-182880" algn="l" rtl="0">
              <a:lnSpc>
                <a:spcPct val="100000"/>
              </a:lnSpc>
              <a:spcBef>
                <a:spcPts val="620"/>
              </a:spcBef>
              <a:spcAft>
                <a:spcPts val="0"/>
              </a:spcAft>
              <a:buSzPts val="1360"/>
              <a:buChar char="•"/>
            </a:pPr>
            <a:r>
              <a:rPr lang="en-US" sz="1600" dirty="0"/>
              <a:t>Brief agency/interagency leadership and develop intel reports</a:t>
            </a:r>
            <a:endParaRPr dirty="0"/>
          </a:p>
          <a:p>
            <a:pPr marL="182880" lvl="0" indent="-182880" algn="l" rtl="0">
              <a:lnSpc>
                <a:spcPct val="100000"/>
              </a:lnSpc>
              <a:spcBef>
                <a:spcPts val="620"/>
              </a:spcBef>
              <a:spcAft>
                <a:spcPts val="0"/>
              </a:spcAft>
              <a:buSzPts val="1360"/>
              <a:buChar char="•"/>
            </a:pPr>
            <a:r>
              <a:rPr lang="en-US" sz="1600" dirty="0"/>
              <a:t>Monitor infrastructure assets (electricity transmission, renewable energy sources, etc.)</a:t>
            </a:r>
            <a:endParaRPr dirty="0"/>
          </a:p>
          <a:p>
            <a:pPr marL="182880" lvl="0" indent="-182880" algn="l" rtl="0">
              <a:lnSpc>
                <a:spcPct val="100000"/>
              </a:lnSpc>
              <a:spcBef>
                <a:spcPts val="620"/>
              </a:spcBef>
              <a:spcAft>
                <a:spcPts val="0"/>
              </a:spcAft>
              <a:buSzPts val="1360"/>
              <a:buChar char="•"/>
            </a:pPr>
            <a:r>
              <a:rPr lang="en-US" sz="1600" dirty="0"/>
              <a:t>Support mapping and DSS applications through use of map services, APIs and downloadable data </a:t>
            </a:r>
            <a:endParaRPr dirty="0"/>
          </a:p>
          <a:p>
            <a:pPr marL="182880" lvl="0" indent="-182880" algn="l" rtl="0">
              <a:lnSpc>
                <a:spcPct val="100000"/>
              </a:lnSpc>
              <a:spcBef>
                <a:spcPts val="620"/>
              </a:spcBef>
              <a:spcAft>
                <a:spcPts val="0"/>
              </a:spcAft>
              <a:buSzPts val="1360"/>
              <a:buChar char="•"/>
            </a:pPr>
            <a:r>
              <a:rPr lang="en-US" sz="1600" dirty="0"/>
              <a:t>Monitor fire activity in other countries for which mutual assistance agreements are maintained</a:t>
            </a:r>
            <a:endParaRPr dirty="0"/>
          </a:p>
        </p:txBody>
      </p:sp>
      <p:sp>
        <p:nvSpPr>
          <p:cNvPr id="226" name="Google Shape;226;g27352ba0bad_0_348"/>
          <p:cNvSpPr txBox="1"/>
          <p:nvPr/>
        </p:nvSpPr>
        <p:spPr>
          <a:xfrm>
            <a:off x="609600" y="-319920"/>
            <a:ext cx="11454900"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lt1"/>
              </a:buClr>
              <a:buSzPts val="4400"/>
              <a:buFont typeface="Calibri"/>
              <a:buNone/>
            </a:pPr>
            <a:r>
              <a:rPr lang="en-US" sz="4000" b="1" i="0" u="none" strike="noStrike" cap="none">
                <a:solidFill>
                  <a:schemeClr val="lt1"/>
                </a:solidFill>
                <a:latin typeface="Calibri"/>
                <a:ea typeface="Calibri"/>
                <a:cs typeface="Calibri"/>
                <a:sym typeface="Calibri"/>
              </a:rPr>
              <a:t>Examples of What we Learned</a:t>
            </a:r>
            <a:endParaRPr/>
          </a:p>
        </p:txBody>
      </p:sp>
    </p:spTree>
  </p:cSld>
  <p:clrMapOvr>
    <a:masterClrMapping/>
  </p:clrMapOvr>
  <p:transition spd="slow">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344BB-887D-27B0-57FE-3B3BA3640C53}"/>
              </a:ext>
            </a:extLst>
          </p:cNvPr>
          <p:cNvSpPr>
            <a:spLocks noGrp="1"/>
          </p:cNvSpPr>
          <p:nvPr>
            <p:ph type="title"/>
          </p:nvPr>
        </p:nvSpPr>
        <p:spPr/>
        <p:txBody>
          <a:bodyPr/>
          <a:lstStyle/>
          <a:p>
            <a:endParaRPr lang="en-US"/>
          </a:p>
        </p:txBody>
      </p:sp>
      <p:grpSp>
        <p:nvGrpSpPr>
          <p:cNvPr id="4" name="Google Shape;277;g27382d80a38_0_1">
            <a:extLst>
              <a:ext uri="{FF2B5EF4-FFF2-40B4-BE49-F238E27FC236}">
                <a16:creationId xmlns:a16="http://schemas.microsoft.com/office/drawing/2014/main" id="{8AF3A672-014E-787D-B9BA-D914D44362A5}"/>
              </a:ext>
            </a:extLst>
          </p:cNvPr>
          <p:cNvGrpSpPr/>
          <p:nvPr/>
        </p:nvGrpSpPr>
        <p:grpSpPr>
          <a:xfrm>
            <a:off x="642425" y="764498"/>
            <a:ext cx="10972799" cy="5118252"/>
            <a:chOff x="6492240" y="3822476"/>
            <a:chExt cx="5574546" cy="2767971"/>
          </a:xfrm>
        </p:grpSpPr>
        <p:pic>
          <p:nvPicPr>
            <p:cNvPr id="5" name="Google Shape;278;g27382d80a38_0_1" descr="A picture containing text, ceiling, indoor, furniture&#10;&#10;Description automatically generated">
              <a:extLst>
                <a:ext uri="{FF2B5EF4-FFF2-40B4-BE49-F238E27FC236}">
                  <a16:creationId xmlns:a16="http://schemas.microsoft.com/office/drawing/2014/main" id="{9C453B87-7189-0DF2-1471-A9D81F366ADE}"/>
                </a:ext>
              </a:extLst>
            </p:cNvPr>
            <p:cNvPicPr preferRelativeResize="0"/>
            <p:nvPr/>
          </p:nvPicPr>
          <p:blipFill rotWithShape="1">
            <a:blip r:embed="rId2" cstate="print">
              <a:alphaModFix/>
              <a:extLst>
                <a:ext uri="{28A0092B-C50C-407E-A947-70E740481C1C}">
                  <a14:useLocalDpi xmlns:a14="http://schemas.microsoft.com/office/drawing/2010/main"/>
                </a:ext>
              </a:extLst>
            </a:blip>
            <a:srcRect/>
            <a:stretch/>
          </p:blipFill>
          <p:spPr>
            <a:xfrm>
              <a:off x="6492240" y="3822476"/>
              <a:ext cx="5574546" cy="2767971"/>
            </a:xfrm>
            <a:prstGeom prst="rect">
              <a:avLst/>
            </a:prstGeom>
            <a:noFill/>
            <a:ln w="9525" cap="flat" cmpd="sng">
              <a:solidFill>
                <a:schemeClr val="lt1"/>
              </a:solidFill>
              <a:prstDash val="solid"/>
              <a:round/>
              <a:headEnd type="none" w="sm" len="sm"/>
              <a:tailEnd type="none" w="sm" len="sm"/>
            </a:ln>
          </p:spPr>
        </p:pic>
        <p:sp>
          <p:nvSpPr>
            <p:cNvPr id="6" name="Google Shape;279;g27382d80a38_0_1">
              <a:extLst>
                <a:ext uri="{FF2B5EF4-FFF2-40B4-BE49-F238E27FC236}">
                  <a16:creationId xmlns:a16="http://schemas.microsoft.com/office/drawing/2014/main" id="{CD141252-4EBD-4C37-21EE-296511DBD47F}"/>
                </a:ext>
              </a:extLst>
            </p:cNvPr>
            <p:cNvSpPr txBox="1"/>
            <p:nvPr/>
          </p:nvSpPr>
          <p:spPr>
            <a:xfrm>
              <a:off x="6580384" y="6210856"/>
              <a:ext cx="5486400" cy="208020"/>
            </a:xfrm>
            <a:prstGeom prst="rect">
              <a:avLst/>
            </a:prstGeom>
            <a:solidFill>
              <a:schemeClr val="dk1">
                <a:alpha val="70588"/>
              </a:schemeClr>
            </a:solidFill>
            <a:ln>
              <a:noFill/>
            </a:ln>
          </p:spPr>
          <p:txBody>
            <a:bodyPr spcFirstLastPara="1" wrap="square" lIns="121900" tIns="60925" rIns="121900" bIns="60925" anchor="t" anchorCtr="0">
              <a:spAutoFit/>
            </a:bodyPr>
            <a:lstStyle/>
            <a:p>
              <a:pPr marL="0" marR="0" lvl="0" indent="0" algn="ctr" rtl="0">
                <a:lnSpc>
                  <a:spcPct val="100000"/>
                </a:lnSpc>
                <a:spcBef>
                  <a:spcPts val="0"/>
                </a:spcBef>
                <a:spcAft>
                  <a:spcPts val="0"/>
                </a:spcAft>
                <a:buClr>
                  <a:srgbClr val="000000"/>
                </a:buClr>
                <a:buSzPts val="1700"/>
                <a:buFont typeface="Arial"/>
                <a:buNone/>
              </a:pPr>
              <a:r>
                <a:rPr lang="en-US" sz="1700" b="1" i="0" u="none" strike="noStrike" cap="none" dirty="0">
                  <a:solidFill>
                    <a:schemeClr val="lt1"/>
                  </a:solidFill>
                  <a:latin typeface="Calibri"/>
                  <a:ea typeface="Calibri"/>
                  <a:cs typeface="Calibri"/>
                  <a:sym typeface="Calibri"/>
                </a:rPr>
                <a:t>National Interagency Coordination Center Command Center Floor</a:t>
              </a:r>
              <a:endParaRPr sz="1900" b="0" i="0" u="none" strike="noStrike" cap="none" dirty="0">
                <a:solidFill>
                  <a:srgbClr val="000000"/>
                </a:solidFill>
                <a:latin typeface="Arial"/>
                <a:ea typeface="Arial"/>
                <a:cs typeface="Arial"/>
                <a:sym typeface="Arial"/>
              </a:endParaRPr>
            </a:p>
          </p:txBody>
        </p:sp>
      </p:grpSp>
    </p:spTree>
    <p:extLst>
      <p:ext uri="{BB962C8B-B14F-4D97-AF65-F5344CB8AC3E}">
        <p14:creationId xmlns:p14="http://schemas.microsoft.com/office/powerpoint/2010/main" val="223438105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27352ba0bad_0_354"/>
          <p:cNvSpPr txBox="1">
            <a:spLocks noGrp="1"/>
          </p:cNvSpPr>
          <p:nvPr>
            <p:ph type="body" idx="1"/>
          </p:nvPr>
        </p:nvSpPr>
        <p:spPr>
          <a:xfrm>
            <a:off x="609600" y="279365"/>
            <a:ext cx="10972800" cy="5943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360"/>
              <a:buNone/>
            </a:pPr>
            <a:r>
              <a:rPr lang="en-US" sz="1800" b="1" dirty="0"/>
              <a:t>Requests:</a:t>
            </a:r>
            <a:endParaRPr lang="en-US" sz="1800" dirty="0"/>
          </a:p>
          <a:p>
            <a:pPr marL="182880" lvl="0" indent="-182880" algn="l" rtl="0">
              <a:lnSpc>
                <a:spcPct val="100000"/>
              </a:lnSpc>
              <a:spcBef>
                <a:spcPts val="620"/>
              </a:spcBef>
              <a:spcAft>
                <a:spcPts val="0"/>
              </a:spcAft>
              <a:buSzPts val="1360"/>
              <a:buChar char="•"/>
            </a:pPr>
            <a:r>
              <a:rPr lang="en-US" sz="1600" dirty="0"/>
              <a:t>Additional FIRMS training/tech transfer resources</a:t>
            </a:r>
            <a:endParaRPr lang="en-US" dirty="0"/>
          </a:p>
          <a:p>
            <a:pPr marL="182880" lvl="0" indent="-182880" algn="l" rtl="0">
              <a:lnSpc>
                <a:spcPct val="100000"/>
              </a:lnSpc>
              <a:spcBef>
                <a:spcPts val="620"/>
              </a:spcBef>
              <a:spcAft>
                <a:spcPts val="0"/>
              </a:spcAft>
              <a:buSzPts val="1360"/>
              <a:buChar char="•"/>
            </a:pPr>
            <a:r>
              <a:rPr lang="en-US" sz="1600" dirty="0"/>
              <a:t>Tools to filter incident location data </a:t>
            </a:r>
          </a:p>
          <a:p>
            <a:pPr marL="182880" lvl="0" indent="-182880" algn="l" rtl="0">
              <a:lnSpc>
                <a:spcPct val="100000"/>
              </a:lnSpc>
              <a:spcBef>
                <a:spcPts val="620"/>
              </a:spcBef>
              <a:spcAft>
                <a:spcPts val="0"/>
              </a:spcAft>
              <a:buSzPts val="1360"/>
              <a:buChar char="•"/>
            </a:pPr>
            <a:r>
              <a:rPr lang="en-US" sz="1600" dirty="0"/>
              <a:t>NRT VIIRS burned area product – in progress</a:t>
            </a:r>
            <a:endParaRPr lang="en-US" dirty="0"/>
          </a:p>
          <a:p>
            <a:pPr marL="182880" lvl="0" indent="-182880" algn="l" rtl="0">
              <a:lnSpc>
                <a:spcPct val="100000"/>
              </a:lnSpc>
              <a:spcBef>
                <a:spcPts val="620"/>
              </a:spcBef>
              <a:spcAft>
                <a:spcPts val="0"/>
              </a:spcAft>
              <a:buSzPts val="1360"/>
              <a:buChar char="•"/>
            </a:pPr>
            <a:r>
              <a:rPr lang="en-US" sz="1600" dirty="0"/>
              <a:t>Increased functionality, tools and data for USFS air resource/smoke management needs </a:t>
            </a:r>
          </a:p>
          <a:p>
            <a:pPr marL="182880" lvl="0" indent="-182880" algn="l" rtl="0">
              <a:lnSpc>
                <a:spcPct val="100000"/>
              </a:lnSpc>
              <a:spcBef>
                <a:spcPts val="620"/>
              </a:spcBef>
              <a:spcAft>
                <a:spcPts val="0"/>
              </a:spcAft>
              <a:buSzPts val="1360"/>
              <a:buChar char="•"/>
            </a:pPr>
            <a:r>
              <a:rPr lang="en-US" sz="1600" dirty="0"/>
              <a:t>Identify sources of persistent/semi-persistent anomalies – done </a:t>
            </a:r>
          </a:p>
          <a:p>
            <a:pPr marL="182880" lvl="0" indent="-182880" algn="l" rtl="0">
              <a:lnSpc>
                <a:spcPct val="100000"/>
              </a:lnSpc>
              <a:spcBef>
                <a:spcPts val="620"/>
              </a:spcBef>
              <a:spcAft>
                <a:spcPts val="0"/>
              </a:spcAft>
              <a:buSzPts val="1360"/>
              <a:buChar char="•"/>
            </a:pPr>
            <a:r>
              <a:rPr lang="en-US" sz="1600" dirty="0"/>
              <a:t>Provide more platforms and daily observations to support operational and science activities</a:t>
            </a:r>
            <a:endParaRPr lang="en-US" dirty="0"/>
          </a:p>
        </p:txBody>
      </p:sp>
      <p:pic>
        <p:nvPicPr>
          <p:cNvPr id="2" name="Google Shape;207;g27352ba0bad_0_26">
            <a:extLst>
              <a:ext uri="{FF2B5EF4-FFF2-40B4-BE49-F238E27FC236}">
                <a16:creationId xmlns:a16="http://schemas.microsoft.com/office/drawing/2014/main" id="{3559AD22-E8E9-C7DB-333E-49938BF09060}"/>
              </a:ext>
            </a:extLst>
          </p:cNvPr>
          <p:cNvPicPr preferRelativeResize="0"/>
          <p:nvPr/>
        </p:nvPicPr>
        <p:blipFill rotWithShape="1">
          <a:blip r:embed="rId3">
            <a:alphaModFix/>
          </a:blip>
          <a:srcRect/>
          <a:stretch/>
        </p:blipFill>
        <p:spPr>
          <a:xfrm>
            <a:off x="6534782" y="5703876"/>
            <a:ext cx="1680532" cy="921348"/>
          </a:xfrm>
          <a:prstGeom prst="rect">
            <a:avLst/>
          </a:prstGeom>
          <a:noFill/>
          <a:ln>
            <a:noFill/>
          </a:ln>
        </p:spPr>
      </p:pic>
      <p:pic>
        <p:nvPicPr>
          <p:cNvPr id="3" name="Google Shape;208;g27352ba0bad_0_26">
            <a:extLst>
              <a:ext uri="{FF2B5EF4-FFF2-40B4-BE49-F238E27FC236}">
                <a16:creationId xmlns:a16="http://schemas.microsoft.com/office/drawing/2014/main" id="{7F3DF8D7-3BCB-0902-53B6-AB48E9806EFA}"/>
              </a:ext>
            </a:extLst>
          </p:cNvPr>
          <p:cNvPicPr preferRelativeResize="0"/>
          <p:nvPr/>
        </p:nvPicPr>
        <p:blipFill rotWithShape="1">
          <a:blip r:embed="rId4">
            <a:alphaModFix/>
          </a:blip>
          <a:srcRect/>
          <a:stretch/>
        </p:blipFill>
        <p:spPr>
          <a:xfrm>
            <a:off x="8580631" y="5762291"/>
            <a:ext cx="2620768" cy="921348"/>
          </a:xfrm>
          <a:prstGeom prst="rect">
            <a:avLst/>
          </a:prstGeom>
          <a:noFill/>
          <a:ln>
            <a:noFill/>
          </a:ln>
        </p:spPr>
      </p:pic>
      <p:pic>
        <p:nvPicPr>
          <p:cNvPr id="4" name="Google Shape;209;g27352ba0bad_0_26">
            <a:extLst>
              <a:ext uri="{FF2B5EF4-FFF2-40B4-BE49-F238E27FC236}">
                <a16:creationId xmlns:a16="http://schemas.microsoft.com/office/drawing/2014/main" id="{2934AFBE-320E-7EC8-AFDB-6DA31BD2A336}"/>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5003647" y="5703876"/>
            <a:ext cx="1092353" cy="1038178"/>
          </a:xfrm>
          <a:prstGeom prst="rect">
            <a:avLst/>
          </a:prstGeom>
          <a:noFill/>
          <a:ln>
            <a:noFill/>
          </a:ln>
        </p:spPr>
      </p:pic>
      <p:pic>
        <p:nvPicPr>
          <p:cNvPr id="5" name="Google Shape;210;g27352ba0bad_0_26">
            <a:extLst>
              <a:ext uri="{FF2B5EF4-FFF2-40B4-BE49-F238E27FC236}">
                <a16:creationId xmlns:a16="http://schemas.microsoft.com/office/drawing/2014/main" id="{C467D2AA-37B5-FCA8-86E7-858A5AA9C5D2}"/>
              </a:ext>
            </a:extLst>
          </p:cNvPr>
          <p:cNvPicPr preferRelativeResize="0"/>
          <p:nvPr/>
        </p:nvPicPr>
        <p:blipFill rotWithShape="1">
          <a:blip r:embed="rId6">
            <a:alphaModFix/>
          </a:blip>
          <a:srcRect/>
          <a:stretch/>
        </p:blipFill>
        <p:spPr>
          <a:xfrm>
            <a:off x="2610570" y="4343152"/>
            <a:ext cx="2393077" cy="667687"/>
          </a:xfrm>
          <a:prstGeom prst="rect">
            <a:avLst/>
          </a:prstGeom>
          <a:noFill/>
          <a:ln>
            <a:noFill/>
          </a:ln>
        </p:spPr>
      </p:pic>
      <p:pic>
        <p:nvPicPr>
          <p:cNvPr id="6" name="Google Shape;182;g2e51f192b28_0_0">
            <a:extLst>
              <a:ext uri="{FF2B5EF4-FFF2-40B4-BE49-F238E27FC236}">
                <a16:creationId xmlns:a16="http://schemas.microsoft.com/office/drawing/2014/main" id="{C112194A-960E-C4F5-D1D3-D0EF1C69FC66}"/>
              </a:ext>
            </a:extLst>
          </p:cNvPr>
          <p:cNvPicPr preferRelativeResize="0"/>
          <p:nvPr/>
        </p:nvPicPr>
        <p:blipFill rotWithShape="1">
          <a:blip r:embed="rId7" cstate="print">
            <a:alphaModFix/>
            <a:extLst>
              <a:ext uri="{28A0092B-C50C-407E-A947-70E740481C1C}">
                <a14:useLocalDpi xmlns:a14="http://schemas.microsoft.com/office/drawing/2010/main"/>
              </a:ext>
            </a:extLst>
          </a:blip>
          <a:srcRect/>
          <a:stretch/>
        </p:blipFill>
        <p:spPr>
          <a:xfrm>
            <a:off x="829717" y="3028692"/>
            <a:ext cx="1967998" cy="767521"/>
          </a:xfrm>
          <a:prstGeom prst="rect">
            <a:avLst/>
          </a:prstGeom>
          <a:noFill/>
          <a:ln>
            <a:noFill/>
          </a:ln>
        </p:spPr>
      </p:pic>
      <p:pic>
        <p:nvPicPr>
          <p:cNvPr id="7" name="Google Shape;183;g2e51f192b28_0_0">
            <a:extLst>
              <a:ext uri="{FF2B5EF4-FFF2-40B4-BE49-F238E27FC236}">
                <a16:creationId xmlns:a16="http://schemas.microsoft.com/office/drawing/2014/main" id="{999DFBAA-6D19-ACF7-5ED6-9A44A0B543AC}"/>
              </a:ext>
            </a:extLst>
          </p:cNvPr>
          <p:cNvPicPr preferRelativeResize="0"/>
          <p:nvPr/>
        </p:nvPicPr>
        <p:blipFill rotWithShape="1">
          <a:blip r:embed="rId8">
            <a:alphaModFix/>
          </a:blip>
          <a:srcRect/>
          <a:stretch/>
        </p:blipFill>
        <p:spPr>
          <a:xfrm>
            <a:off x="1124868" y="5348276"/>
            <a:ext cx="3810000" cy="355600"/>
          </a:xfrm>
          <a:prstGeom prst="rect">
            <a:avLst/>
          </a:prstGeom>
          <a:noFill/>
          <a:ln>
            <a:noFill/>
          </a:ln>
        </p:spPr>
      </p:pic>
      <p:pic>
        <p:nvPicPr>
          <p:cNvPr id="8" name="Google Shape;184;g2e51f192b28_0_0">
            <a:extLst>
              <a:ext uri="{FF2B5EF4-FFF2-40B4-BE49-F238E27FC236}">
                <a16:creationId xmlns:a16="http://schemas.microsoft.com/office/drawing/2014/main" id="{79F3422B-144F-1FC1-C624-72D7CC663747}"/>
              </a:ext>
            </a:extLst>
          </p:cNvPr>
          <p:cNvPicPr preferRelativeResize="0"/>
          <p:nvPr/>
        </p:nvPicPr>
        <p:blipFill rotWithShape="1">
          <a:blip r:embed="rId9">
            <a:alphaModFix/>
          </a:blip>
          <a:srcRect/>
          <a:stretch/>
        </p:blipFill>
        <p:spPr>
          <a:xfrm>
            <a:off x="1996514" y="3712991"/>
            <a:ext cx="2424000" cy="522454"/>
          </a:xfrm>
          <a:prstGeom prst="rect">
            <a:avLst/>
          </a:prstGeom>
          <a:noFill/>
          <a:ln>
            <a:noFill/>
          </a:ln>
        </p:spPr>
      </p:pic>
      <p:pic>
        <p:nvPicPr>
          <p:cNvPr id="9" name="Google Shape;185;g2e51f192b28_0_0">
            <a:extLst>
              <a:ext uri="{FF2B5EF4-FFF2-40B4-BE49-F238E27FC236}">
                <a16:creationId xmlns:a16="http://schemas.microsoft.com/office/drawing/2014/main" id="{8DBFC03C-6B19-8047-8AF4-BF4FB4EF1176}"/>
              </a:ext>
            </a:extLst>
          </p:cNvPr>
          <p:cNvPicPr preferRelativeResize="0"/>
          <p:nvPr/>
        </p:nvPicPr>
        <p:blipFill rotWithShape="1">
          <a:blip r:embed="rId10" cstate="print">
            <a:alphaModFix/>
            <a:extLst>
              <a:ext uri="{28A0092B-C50C-407E-A947-70E740481C1C}">
                <a14:useLocalDpi xmlns:a14="http://schemas.microsoft.com/office/drawing/2010/main"/>
              </a:ext>
            </a:extLst>
          </a:blip>
          <a:srcRect/>
          <a:stretch/>
        </p:blipFill>
        <p:spPr>
          <a:xfrm>
            <a:off x="829717" y="4038868"/>
            <a:ext cx="1216152" cy="1038178"/>
          </a:xfrm>
          <a:prstGeom prst="rect">
            <a:avLst/>
          </a:prstGeom>
          <a:noFill/>
          <a:ln>
            <a:noFill/>
          </a:ln>
        </p:spPr>
      </p:pic>
      <p:pic>
        <p:nvPicPr>
          <p:cNvPr id="10" name="Google Shape;193;g27352ba0bad_0_6">
            <a:extLst>
              <a:ext uri="{FF2B5EF4-FFF2-40B4-BE49-F238E27FC236}">
                <a16:creationId xmlns:a16="http://schemas.microsoft.com/office/drawing/2014/main" id="{371265CB-2AA3-ACD6-E005-279A1FA25238}"/>
              </a:ext>
            </a:extLst>
          </p:cNvPr>
          <p:cNvPicPr preferRelativeResize="0"/>
          <p:nvPr/>
        </p:nvPicPr>
        <p:blipFill rotWithShape="1">
          <a:blip r:embed="rId11">
            <a:alphaModFix/>
          </a:blip>
          <a:srcRect/>
          <a:stretch/>
        </p:blipFill>
        <p:spPr>
          <a:xfrm>
            <a:off x="6294809" y="3154642"/>
            <a:ext cx="1828800" cy="984069"/>
          </a:xfrm>
          <a:prstGeom prst="rect">
            <a:avLst/>
          </a:prstGeom>
          <a:noFill/>
          <a:ln>
            <a:noFill/>
          </a:ln>
        </p:spPr>
      </p:pic>
      <p:pic>
        <p:nvPicPr>
          <p:cNvPr id="11" name="Google Shape;194;g27352ba0bad_0_6">
            <a:extLst>
              <a:ext uri="{FF2B5EF4-FFF2-40B4-BE49-F238E27FC236}">
                <a16:creationId xmlns:a16="http://schemas.microsoft.com/office/drawing/2014/main" id="{DFFE49B6-79FC-9145-6076-0ECBA12270E3}"/>
              </a:ext>
            </a:extLst>
          </p:cNvPr>
          <p:cNvPicPr preferRelativeResize="0"/>
          <p:nvPr/>
        </p:nvPicPr>
        <p:blipFill rotWithShape="1">
          <a:blip r:embed="rId12">
            <a:alphaModFix/>
          </a:blip>
          <a:srcRect/>
          <a:stretch/>
        </p:blipFill>
        <p:spPr>
          <a:xfrm>
            <a:off x="8797173" y="3429001"/>
            <a:ext cx="2958463" cy="721616"/>
          </a:xfrm>
          <a:prstGeom prst="rect">
            <a:avLst/>
          </a:prstGeom>
          <a:noFill/>
          <a:ln>
            <a:noFill/>
          </a:ln>
        </p:spPr>
      </p:pic>
      <p:pic>
        <p:nvPicPr>
          <p:cNvPr id="12" name="Google Shape;195;g27352ba0bad_0_6">
            <a:extLst>
              <a:ext uri="{FF2B5EF4-FFF2-40B4-BE49-F238E27FC236}">
                <a16:creationId xmlns:a16="http://schemas.microsoft.com/office/drawing/2014/main" id="{3A4F8C83-4CED-9873-FB49-D66A8011EB3E}"/>
              </a:ext>
            </a:extLst>
          </p:cNvPr>
          <p:cNvPicPr preferRelativeResize="0"/>
          <p:nvPr/>
        </p:nvPicPr>
        <p:blipFill rotWithShape="1">
          <a:blip r:embed="rId13" cstate="print">
            <a:alphaModFix/>
            <a:extLst>
              <a:ext uri="{28A0092B-C50C-407E-A947-70E740481C1C}">
                <a14:useLocalDpi xmlns:a14="http://schemas.microsoft.com/office/drawing/2010/main"/>
              </a:ext>
            </a:extLst>
          </a:blip>
          <a:srcRect/>
          <a:stretch/>
        </p:blipFill>
        <p:spPr>
          <a:xfrm>
            <a:off x="8797173" y="4368274"/>
            <a:ext cx="3017520" cy="433768"/>
          </a:xfrm>
          <a:prstGeom prst="rect">
            <a:avLst/>
          </a:prstGeom>
          <a:noFill/>
          <a:ln>
            <a:noFill/>
          </a:ln>
        </p:spPr>
      </p:pic>
      <p:pic>
        <p:nvPicPr>
          <p:cNvPr id="13" name="Google Shape;196;g27352ba0bad_0_6">
            <a:extLst>
              <a:ext uri="{FF2B5EF4-FFF2-40B4-BE49-F238E27FC236}">
                <a16:creationId xmlns:a16="http://schemas.microsoft.com/office/drawing/2014/main" id="{4C417C80-0CBE-4CB0-FB87-DB58622CF323}"/>
              </a:ext>
            </a:extLst>
          </p:cNvPr>
          <p:cNvPicPr preferRelativeResize="0"/>
          <p:nvPr/>
        </p:nvPicPr>
        <p:blipFill rotWithShape="1">
          <a:blip r:embed="rId14" cstate="print">
            <a:alphaModFix/>
            <a:extLst>
              <a:ext uri="{28A0092B-C50C-407E-A947-70E740481C1C}">
                <a14:useLocalDpi xmlns:a14="http://schemas.microsoft.com/office/drawing/2010/main"/>
              </a:ext>
            </a:extLst>
          </a:blip>
          <a:srcRect l="5637" t="5634" r="5233" b="15729"/>
          <a:stretch/>
        </p:blipFill>
        <p:spPr>
          <a:xfrm>
            <a:off x="5176883" y="4095579"/>
            <a:ext cx="1316736" cy="1162832"/>
          </a:xfrm>
          <a:prstGeom prst="rect">
            <a:avLst/>
          </a:prstGeom>
          <a:noFill/>
          <a:ln>
            <a:noFill/>
          </a:ln>
        </p:spPr>
      </p:pic>
      <p:pic>
        <p:nvPicPr>
          <p:cNvPr id="14" name="Google Shape;197;g27352ba0bad_0_6">
            <a:extLst>
              <a:ext uri="{FF2B5EF4-FFF2-40B4-BE49-F238E27FC236}">
                <a16:creationId xmlns:a16="http://schemas.microsoft.com/office/drawing/2014/main" id="{B4C3473E-6A71-4945-44E5-9EF4CE0BB91E}"/>
              </a:ext>
            </a:extLst>
          </p:cNvPr>
          <p:cNvPicPr preferRelativeResize="0"/>
          <p:nvPr/>
        </p:nvPicPr>
        <p:blipFill rotWithShape="1">
          <a:blip r:embed="rId15">
            <a:alphaModFix/>
          </a:blip>
          <a:srcRect/>
          <a:stretch/>
        </p:blipFill>
        <p:spPr>
          <a:xfrm>
            <a:off x="6836296" y="4325153"/>
            <a:ext cx="1623557" cy="1005840"/>
          </a:xfrm>
          <a:prstGeom prst="rect">
            <a:avLst/>
          </a:prstGeom>
          <a:noFill/>
          <a:ln>
            <a:noFill/>
          </a:ln>
        </p:spPr>
      </p:pic>
      <p:pic>
        <p:nvPicPr>
          <p:cNvPr id="15" name="Google Shape;198;g27352ba0bad_0_6">
            <a:extLst>
              <a:ext uri="{FF2B5EF4-FFF2-40B4-BE49-F238E27FC236}">
                <a16:creationId xmlns:a16="http://schemas.microsoft.com/office/drawing/2014/main" id="{FF9214BA-4660-DFFE-08F8-EBB7C25DF76A}"/>
              </a:ext>
            </a:extLst>
          </p:cNvPr>
          <p:cNvPicPr preferRelativeResize="0"/>
          <p:nvPr/>
        </p:nvPicPr>
        <p:blipFill rotWithShape="1">
          <a:blip r:embed="rId16" cstate="print">
            <a:alphaModFix/>
            <a:extLst>
              <a:ext uri="{28A0092B-C50C-407E-A947-70E740481C1C}">
                <a14:useLocalDpi xmlns:a14="http://schemas.microsoft.com/office/drawing/2010/main"/>
              </a:ext>
            </a:extLst>
          </a:blip>
          <a:srcRect/>
          <a:stretch/>
        </p:blipFill>
        <p:spPr>
          <a:xfrm>
            <a:off x="9291457" y="4868770"/>
            <a:ext cx="2523236" cy="557489"/>
          </a:xfrm>
          <a:prstGeom prst="rect">
            <a:avLst/>
          </a:prstGeom>
          <a:noFill/>
          <a:ln>
            <a:noFill/>
          </a:ln>
        </p:spPr>
      </p:pic>
      <p:pic>
        <p:nvPicPr>
          <p:cNvPr id="16" name="Google Shape;200;g27352ba0bad_0_6">
            <a:extLst>
              <a:ext uri="{FF2B5EF4-FFF2-40B4-BE49-F238E27FC236}">
                <a16:creationId xmlns:a16="http://schemas.microsoft.com/office/drawing/2014/main" id="{D135FBBB-2294-60E6-2D7E-D8C2B3B2789F}"/>
              </a:ext>
            </a:extLst>
          </p:cNvPr>
          <p:cNvPicPr preferRelativeResize="0"/>
          <p:nvPr/>
        </p:nvPicPr>
        <p:blipFill rotWithShape="1">
          <a:blip r:embed="rId17">
            <a:alphaModFix/>
          </a:blip>
          <a:srcRect/>
          <a:stretch/>
        </p:blipFill>
        <p:spPr>
          <a:xfrm>
            <a:off x="3501626" y="3102714"/>
            <a:ext cx="2286000" cy="571500"/>
          </a:xfrm>
          <a:prstGeom prst="rect">
            <a:avLst/>
          </a:prstGeom>
          <a:noFill/>
          <a:ln>
            <a:noFill/>
          </a:ln>
        </p:spPr>
      </p:pic>
    </p:spTree>
  </p:cSld>
  <p:clrMapOvr>
    <a:masterClrMapping/>
  </p:clrMapOvr>
  <p:transition spd="slow">
    <p:fade thruBlk="1"/>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Shape 526"/>
        <p:cNvGrpSpPr/>
        <p:nvPr/>
      </p:nvGrpSpPr>
      <p:grpSpPr>
        <a:xfrm>
          <a:off x="0" y="0"/>
          <a:ext cx="0" cy="0"/>
          <a:chOff x="0" y="0"/>
          <a:chExt cx="0" cy="0"/>
        </a:xfrm>
      </p:grpSpPr>
      <p:sp>
        <p:nvSpPr>
          <p:cNvPr id="527" name="Google Shape;527;p75"/>
          <p:cNvSpPr/>
          <p:nvPr/>
        </p:nvSpPr>
        <p:spPr>
          <a:xfrm>
            <a:off x="8988749" y="-15114"/>
            <a:ext cx="3166220" cy="2095649"/>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467" i="1" dirty="0">
                <a:solidFill>
                  <a:schemeClr val="lt1"/>
                </a:solidFill>
                <a:latin typeface="Calibri"/>
                <a:ea typeface="Calibri"/>
                <a:cs typeface="Calibri"/>
                <a:sym typeface="Calibri"/>
              </a:rPr>
              <a:t>Active fire data are mission critical particularly because there is a large land base and a small population… critical first alert tool</a:t>
            </a:r>
            <a:endParaRPr sz="1467" i="1" dirty="0">
              <a:solidFill>
                <a:schemeClr val="lt1"/>
              </a:solidFill>
              <a:latin typeface="Calibri"/>
              <a:ea typeface="Calibri"/>
              <a:cs typeface="Calibri"/>
              <a:sym typeface="Calibri"/>
            </a:endParaRPr>
          </a:p>
          <a:p>
            <a:pPr algn="ctr"/>
            <a:r>
              <a:rPr lang="en-GB" sz="1467" dirty="0">
                <a:solidFill>
                  <a:schemeClr val="lt1"/>
                </a:solidFill>
                <a:latin typeface="Calibri"/>
                <a:ea typeface="Calibri"/>
                <a:cs typeface="Calibri"/>
                <a:sym typeface="Calibri"/>
              </a:rPr>
              <a:t>Gov’t of NWT </a:t>
            </a:r>
            <a:endParaRPr sz="1467" dirty="0">
              <a:solidFill>
                <a:schemeClr val="lt1"/>
              </a:solidFill>
              <a:latin typeface="Calibri"/>
              <a:ea typeface="Calibri"/>
              <a:cs typeface="Calibri"/>
              <a:sym typeface="Calibri"/>
            </a:endParaRPr>
          </a:p>
        </p:txBody>
      </p:sp>
      <p:sp>
        <p:nvSpPr>
          <p:cNvPr id="528" name="Google Shape;528;p75"/>
          <p:cNvSpPr/>
          <p:nvPr/>
        </p:nvSpPr>
        <p:spPr>
          <a:xfrm>
            <a:off x="609600" y="5880633"/>
            <a:ext cx="3645600" cy="839200"/>
          </a:xfrm>
          <a:prstGeom prst="rect">
            <a:avLst/>
          </a:prstGeom>
          <a:solidFill>
            <a:schemeClr val="lt1"/>
          </a:solidFill>
          <a:ln>
            <a:noFill/>
          </a:ln>
        </p:spPr>
        <p:txBody>
          <a:bodyPr spcFirstLastPara="1" wrap="square" lIns="121900" tIns="121900" rIns="121900" bIns="121900" anchor="ctr" anchorCtr="0">
            <a:noAutofit/>
          </a:bodyPr>
          <a:lstStyle/>
          <a:p>
            <a:pPr algn="ctr"/>
            <a:endParaRPr sz="1500" i="1">
              <a:solidFill>
                <a:schemeClr val="lt1"/>
              </a:solidFill>
              <a:latin typeface="Calibri"/>
              <a:ea typeface="Calibri"/>
              <a:cs typeface="Calibri"/>
              <a:sym typeface="Calibri"/>
            </a:endParaRPr>
          </a:p>
        </p:txBody>
      </p:sp>
      <p:sp>
        <p:nvSpPr>
          <p:cNvPr id="529" name="Google Shape;529;p75"/>
          <p:cNvSpPr txBox="1">
            <a:spLocks noGrp="1"/>
          </p:cNvSpPr>
          <p:nvPr>
            <p:ph type="title"/>
          </p:nvPr>
        </p:nvSpPr>
        <p:spPr>
          <a:xfrm>
            <a:off x="422985" y="45720"/>
            <a:ext cx="10972800" cy="640400"/>
          </a:xfrm>
          <a:prstGeom prst="rect">
            <a:avLst/>
          </a:prstGeom>
          <a:noFill/>
          <a:ln>
            <a:noFill/>
          </a:ln>
        </p:spPr>
        <p:txBody>
          <a:bodyPr spcFirstLastPara="1" wrap="square" lIns="91433" tIns="45700" rIns="91433" bIns="45700" anchor="ctr" anchorCtr="0">
            <a:noAutofit/>
          </a:bodyPr>
          <a:lstStyle/>
          <a:p>
            <a:pPr algn="l">
              <a:lnSpc>
                <a:spcPct val="90000"/>
              </a:lnSpc>
              <a:buSzPts val="2455"/>
            </a:pPr>
            <a:r>
              <a:rPr lang="en-GB" sz="3600" i="1" dirty="0"/>
              <a:t>Recent Comments by Operational FIRMS Users</a:t>
            </a:r>
            <a:endParaRPr sz="3600" i="1" dirty="0"/>
          </a:p>
        </p:txBody>
      </p:sp>
      <p:sp>
        <p:nvSpPr>
          <p:cNvPr id="530" name="Google Shape;530;p75"/>
          <p:cNvSpPr/>
          <p:nvPr/>
        </p:nvSpPr>
        <p:spPr>
          <a:xfrm>
            <a:off x="48204" y="755212"/>
            <a:ext cx="3048000" cy="1758800"/>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Those images (from FIRMS) really demonstrate how your work is critical to everything we do</a:t>
            </a:r>
            <a:endParaRPr sz="1500" i="1" dirty="0">
              <a:solidFill>
                <a:schemeClr val="lt1"/>
              </a:solidFill>
              <a:latin typeface="Calibri"/>
              <a:ea typeface="Calibri"/>
              <a:cs typeface="Calibri"/>
              <a:sym typeface="Calibri"/>
            </a:endParaRPr>
          </a:p>
          <a:p>
            <a:pPr algn="ctr"/>
            <a:r>
              <a:rPr lang="en-GB" sz="1500" dirty="0">
                <a:solidFill>
                  <a:schemeClr val="lt1"/>
                </a:solidFill>
                <a:latin typeface="Calibri"/>
                <a:ea typeface="Calibri"/>
                <a:cs typeface="Calibri"/>
                <a:sym typeface="Calibri"/>
              </a:rPr>
              <a:t>Northwest Territories</a:t>
            </a:r>
            <a:endParaRPr sz="1500" dirty="0">
              <a:solidFill>
                <a:schemeClr val="lt1"/>
              </a:solidFill>
              <a:latin typeface="Calibri"/>
              <a:ea typeface="Calibri"/>
              <a:cs typeface="Calibri"/>
              <a:sym typeface="Calibri"/>
            </a:endParaRPr>
          </a:p>
        </p:txBody>
      </p:sp>
      <p:sp>
        <p:nvSpPr>
          <p:cNvPr id="531" name="Google Shape;531;p75"/>
          <p:cNvSpPr/>
          <p:nvPr/>
        </p:nvSpPr>
        <p:spPr>
          <a:xfrm>
            <a:off x="2510523" y="617468"/>
            <a:ext cx="3422003" cy="2069600"/>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As local systems failed to fill national system …so went to FIRMS (and USFS legacy system). Data from FIRMS is mission critical.. </a:t>
            </a:r>
            <a:endParaRPr sz="1500" i="1" dirty="0">
              <a:solidFill>
                <a:schemeClr val="lt1"/>
              </a:solidFill>
              <a:latin typeface="Calibri"/>
              <a:ea typeface="Calibri"/>
              <a:cs typeface="Calibri"/>
              <a:sym typeface="Calibri"/>
            </a:endParaRPr>
          </a:p>
          <a:p>
            <a:pPr algn="ctr"/>
            <a:r>
              <a:rPr lang="en-GB" sz="1500" dirty="0">
                <a:solidFill>
                  <a:schemeClr val="lt1"/>
                </a:solidFill>
                <a:latin typeface="Calibri"/>
                <a:ea typeface="Calibri"/>
                <a:cs typeface="Calibri"/>
                <a:sym typeface="Calibri"/>
              </a:rPr>
              <a:t>Northwest Territories</a:t>
            </a:r>
            <a:endParaRPr sz="1500" dirty="0">
              <a:solidFill>
                <a:schemeClr val="lt1"/>
              </a:solidFill>
              <a:latin typeface="Calibri"/>
              <a:ea typeface="Calibri"/>
              <a:cs typeface="Calibri"/>
              <a:sym typeface="Calibri"/>
            </a:endParaRPr>
          </a:p>
        </p:txBody>
      </p:sp>
      <p:sp>
        <p:nvSpPr>
          <p:cNvPr id="532" name="Google Shape;532;p75"/>
          <p:cNvSpPr/>
          <p:nvPr/>
        </p:nvSpPr>
        <p:spPr>
          <a:xfrm>
            <a:off x="6317603" y="4419602"/>
            <a:ext cx="3145200" cy="2189196"/>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Use Fire Map to look at what support is needed, or likely to be needed, internationally (Australia, Argentina, Chile</a:t>
            </a:r>
            <a:endParaRPr sz="1500" i="1" dirty="0">
              <a:solidFill>
                <a:schemeClr val="lt1"/>
              </a:solidFill>
              <a:latin typeface="Calibri"/>
              <a:ea typeface="Calibri"/>
              <a:cs typeface="Calibri"/>
              <a:sym typeface="Calibri"/>
            </a:endParaRPr>
          </a:p>
          <a:p>
            <a:pPr algn="ctr"/>
            <a:r>
              <a:rPr lang="en-GB" sz="1500" dirty="0">
                <a:solidFill>
                  <a:schemeClr val="lt1"/>
                </a:solidFill>
                <a:latin typeface="Calibri"/>
                <a:ea typeface="Calibri"/>
                <a:cs typeface="Calibri"/>
                <a:sym typeface="Calibri"/>
              </a:rPr>
              <a:t>NICC</a:t>
            </a:r>
            <a:endParaRPr sz="1500" dirty="0">
              <a:solidFill>
                <a:schemeClr val="lt1"/>
              </a:solidFill>
              <a:latin typeface="Calibri"/>
              <a:ea typeface="Calibri"/>
              <a:cs typeface="Calibri"/>
              <a:sym typeface="Calibri"/>
            </a:endParaRPr>
          </a:p>
        </p:txBody>
      </p:sp>
      <p:sp>
        <p:nvSpPr>
          <p:cNvPr id="533" name="Google Shape;533;p75"/>
          <p:cNvSpPr/>
          <p:nvPr/>
        </p:nvSpPr>
        <p:spPr>
          <a:xfrm>
            <a:off x="48205" y="4322829"/>
            <a:ext cx="3902044" cy="2203059"/>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Satellite detection programs such as FIRMS and other remote sensing techniques are essential to tracking active wildfires throughout the province of BC during busy fire seasons</a:t>
            </a:r>
            <a:endParaRPr sz="1500" i="1" dirty="0">
              <a:solidFill>
                <a:schemeClr val="lt1"/>
              </a:solidFill>
              <a:latin typeface="Calibri"/>
              <a:ea typeface="Calibri"/>
              <a:cs typeface="Calibri"/>
              <a:sym typeface="Calibri"/>
            </a:endParaRPr>
          </a:p>
          <a:p>
            <a:pPr algn="ctr"/>
            <a:r>
              <a:rPr lang="en-GB" sz="1500" dirty="0">
                <a:solidFill>
                  <a:schemeClr val="lt1"/>
                </a:solidFill>
                <a:latin typeface="Calibri"/>
                <a:ea typeface="Calibri"/>
                <a:cs typeface="Calibri"/>
                <a:sym typeface="Calibri"/>
              </a:rPr>
              <a:t>Province of British Columbia</a:t>
            </a:r>
            <a:endParaRPr sz="1500" dirty="0">
              <a:solidFill>
                <a:schemeClr val="lt1"/>
              </a:solidFill>
              <a:latin typeface="Calibri"/>
              <a:ea typeface="Calibri"/>
              <a:cs typeface="Calibri"/>
              <a:sym typeface="Calibri"/>
            </a:endParaRPr>
          </a:p>
        </p:txBody>
      </p:sp>
      <p:sp>
        <p:nvSpPr>
          <p:cNvPr id="534" name="Google Shape;534;p75"/>
          <p:cNvSpPr/>
          <p:nvPr/>
        </p:nvSpPr>
        <p:spPr>
          <a:xfrm>
            <a:off x="5358897" y="748711"/>
            <a:ext cx="3422003" cy="1851300"/>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I use FIRMS Rapid Alerts A LOT. I have each of our regions entered as an A0I so get alerts on all the detections</a:t>
            </a:r>
            <a:endParaRPr sz="1867" dirty="0"/>
          </a:p>
          <a:p>
            <a:pPr algn="ctr"/>
            <a:r>
              <a:rPr lang="en-GB" sz="1500" dirty="0">
                <a:solidFill>
                  <a:schemeClr val="lt1"/>
                </a:solidFill>
                <a:latin typeface="Calibri"/>
                <a:ea typeface="Calibri"/>
                <a:cs typeface="Calibri"/>
                <a:sym typeface="Calibri"/>
              </a:rPr>
              <a:t>Northwest Territories</a:t>
            </a:r>
            <a:endParaRPr sz="1500" dirty="0">
              <a:solidFill>
                <a:schemeClr val="lt1"/>
              </a:solidFill>
              <a:latin typeface="Calibri"/>
              <a:ea typeface="Calibri"/>
              <a:cs typeface="Calibri"/>
              <a:sym typeface="Calibri"/>
            </a:endParaRPr>
          </a:p>
        </p:txBody>
      </p:sp>
      <p:sp>
        <p:nvSpPr>
          <p:cNvPr id="535" name="Google Shape;535;p75"/>
          <p:cNvSpPr/>
          <p:nvPr/>
        </p:nvSpPr>
        <p:spPr>
          <a:xfrm>
            <a:off x="9167259" y="3283330"/>
            <a:ext cx="3024741" cy="1710044"/>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Use it daily and routinely to brief the NMAC</a:t>
            </a:r>
            <a:endParaRPr sz="1500" i="1" dirty="0">
              <a:solidFill>
                <a:schemeClr val="lt1"/>
              </a:solidFill>
              <a:latin typeface="Calibri"/>
              <a:ea typeface="Calibri"/>
              <a:cs typeface="Calibri"/>
              <a:sym typeface="Calibri"/>
            </a:endParaRPr>
          </a:p>
          <a:p>
            <a:pPr algn="ctr"/>
            <a:r>
              <a:rPr lang="en-GB" sz="1500" dirty="0">
                <a:solidFill>
                  <a:schemeClr val="lt1"/>
                </a:solidFill>
                <a:latin typeface="Calibri"/>
                <a:ea typeface="Calibri"/>
                <a:cs typeface="Calibri"/>
                <a:sym typeface="Calibri"/>
              </a:rPr>
              <a:t>National Interagency Coordination </a:t>
            </a:r>
            <a:r>
              <a:rPr lang="en-GB" sz="1500" dirty="0" err="1">
                <a:solidFill>
                  <a:schemeClr val="lt1"/>
                </a:solidFill>
                <a:latin typeface="Calibri"/>
                <a:ea typeface="Calibri"/>
                <a:cs typeface="Calibri"/>
                <a:sym typeface="Calibri"/>
              </a:rPr>
              <a:t>Center</a:t>
            </a:r>
            <a:endParaRPr sz="1500" dirty="0">
              <a:solidFill>
                <a:schemeClr val="lt1"/>
              </a:solidFill>
              <a:latin typeface="Calibri"/>
              <a:ea typeface="Calibri"/>
              <a:cs typeface="Calibri"/>
              <a:sym typeface="Calibri"/>
            </a:endParaRPr>
          </a:p>
        </p:txBody>
      </p:sp>
      <p:sp>
        <p:nvSpPr>
          <p:cNvPr id="536" name="Google Shape;536;p75"/>
          <p:cNvSpPr/>
          <p:nvPr/>
        </p:nvSpPr>
        <p:spPr>
          <a:xfrm>
            <a:off x="-337851" y="2582539"/>
            <a:ext cx="2934679" cy="1758800"/>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Hotspots are default currency of fire information everywhere – so critical</a:t>
            </a:r>
            <a:endParaRPr sz="1500" i="1" dirty="0">
              <a:solidFill>
                <a:schemeClr val="lt1"/>
              </a:solidFill>
              <a:latin typeface="Calibri"/>
              <a:ea typeface="Calibri"/>
              <a:cs typeface="Calibri"/>
              <a:sym typeface="Calibri"/>
            </a:endParaRPr>
          </a:p>
          <a:p>
            <a:pPr algn="ctr"/>
            <a:r>
              <a:rPr lang="en-GB" sz="1500" dirty="0">
                <a:solidFill>
                  <a:schemeClr val="lt1"/>
                </a:solidFill>
                <a:latin typeface="Calibri"/>
                <a:ea typeface="Calibri"/>
                <a:cs typeface="Calibri"/>
                <a:sym typeface="Calibri"/>
              </a:rPr>
              <a:t>Province of British Columbia</a:t>
            </a:r>
            <a:endParaRPr sz="1500" dirty="0">
              <a:solidFill>
                <a:schemeClr val="lt1"/>
              </a:solidFill>
              <a:latin typeface="Calibri"/>
              <a:ea typeface="Calibri"/>
              <a:cs typeface="Calibri"/>
              <a:sym typeface="Calibri"/>
            </a:endParaRPr>
          </a:p>
        </p:txBody>
      </p:sp>
      <p:sp>
        <p:nvSpPr>
          <p:cNvPr id="537" name="Google Shape;537;p75"/>
          <p:cNvSpPr/>
          <p:nvPr/>
        </p:nvSpPr>
        <p:spPr>
          <a:xfrm>
            <a:off x="8988748" y="4723159"/>
            <a:ext cx="3145200" cy="1905200"/>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Use Fire Map a lot for situational awareness and to pass to managers</a:t>
            </a:r>
            <a:endParaRPr sz="1500" i="1" dirty="0">
              <a:solidFill>
                <a:schemeClr val="lt1"/>
              </a:solidFill>
              <a:latin typeface="Calibri"/>
              <a:ea typeface="Calibri"/>
              <a:cs typeface="Calibri"/>
              <a:sym typeface="Calibri"/>
            </a:endParaRPr>
          </a:p>
          <a:p>
            <a:pPr algn="ctr"/>
            <a:r>
              <a:rPr lang="en-GB" sz="1500" dirty="0">
                <a:solidFill>
                  <a:schemeClr val="lt1"/>
                </a:solidFill>
                <a:latin typeface="Calibri"/>
                <a:ea typeface="Calibri"/>
                <a:cs typeface="Calibri"/>
                <a:sym typeface="Calibri"/>
              </a:rPr>
              <a:t>National Interagency Fire </a:t>
            </a:r>
            <a:r>
              <a:rPr lang="en-GB" sz="1500" dirty="0" err="1">
                <a:solidFill>
                  <a:schemeClr val="lt1"/>
                </a:solidFill>
                <a:latin typeface="Calibri"/>
                <a:ea typeface="Calibri"/>
                <a:cs typeface="Calibri"/>
                <a:sym typeface="Calibri"/>
              </a:rPr>
              <a:t>Center</a:t>
            </a:r>
            <a:endParaRPr sz="1500" dirty="0">
              <a:solidFill>
                <a:schemeClr val="lt1"/>
              </a:solidFill>
              <a:latin typeface="Calibri"/>
              <a:ea typeface="Calibri"/>
              <a:cs typeface="Calibri"/>
              <a:sym typeface="Calibri"/>
            </a:endParaRPr>
          </a:p>
        </p:txBody>
      </p:sp>
      <p:sp>
        <p:nvSpPr>
          <p:cNvPr id="538" name="Google Shape;538;p75"/>
          <p:cNvSpPr/>
          <p:nvPr/>
        </p:nvSpPr>
        <p:spPr>
          <a:xfrm>
            <a:off x="2133601" y="2508400"/>
            <a:ext cx="2722187" cy="1758800"/>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I can’t tell you how grateful we are to have FIRMS as a resource!</a:t>
            </a:r>
            <a:endParaRPr sz="1500" i="1" dirty="0">
              <a:solidFill>
                <a:schemeClr val="lt1"/>
              </a:solidFill>
              <a:latin typeface="Calibri"/>
              <a:ea typeface="Calibri"/>
              <a:cs typeface="Calibri"/>
              <a:sym typeface="Calibri"/>
            </a:endParaRPr>
          </a:p>
          <a:p>
            <a:pPr algn="ctr"/>
            <a:r>
              <a:rPr lang="en-GB" sz="1500" dirty="0">
                <a:solidFill>
                  <a:schemeClr val="lt1"/>
                </a:solidFill>
                <a:latin typeface="Calibri"/>
                <a:ea typeface="Calibri"/>
                <a:cs typeface="Calibri"/>
                <a:sym typeface="Calibri"/>
              </a:rPr>
              <a:t>GIS &amp; Wildfire Technician, NWT</a:t>
            </a:r>
            <a:endParaRPr sz="1500" dirty="0">
              <a:solidFill>
                <a:schemeClr val="lt1"/>
              </a:solidFill>
              <a:latin typeface="Calibri"/>
              <a:ea typeface="Calibri"/>
              <a:cs typeface="Calibri"/>
              <a:sym typeface="Calibri"/>
            </a:endParaRPr>
          </a:p>
        </p:txBody>
      </p:sp>
      <p:sp>
        <p:nvSpPr>
          <p:cNvPr id="539" name="Google Shape;539;p75"/>
          <p:cNvSpPr/>
          <p:nvPr/>
        </p:nvSpPr>
        <p:spPr>
          <a:xfrm>
            <a:off x="4300843" y="2307999"/>
            <a:ext cx="3162400" cy="2308000"/>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lnSpc>
                <a:spcPct val="107000"/>
              </a:lnSpc>
            </a:pPr>
            <a:r>
              <a:rPr lang="en-GB" i="1" dirty="0">
                <a:solidFill>
                  <a:schemeClr val="lt1"/>
                </a:solidFill>
                <a:latin typeface="Calibri"/>
                <a:ea typeface="Calibri"/>
                <a:cs typeface="Calibri"/>
                <a:sym typeface="Calibri"/>
              </a:rPr>
              <a:t>Several weeks in 2023 where they could not fly thermal aerial surveys due to unprecedented situation (so hotspots and multi-spectral was all they had)</a:t>
            </a:r>
            <a:endParaRPr sz="1867" dirty="0"/>
          </a:p>
          <a:p>
            <a:pPr algn="ctr">
              <a:lnSpc>
                <a:spcPct val="107000"/>
              </a:lnSpc>
              <a:spcBef>
                <a:spcPts val="800"/>
              </a:spcBef>
              <a:spcAft>
                <a:spcPts val="800"/>
              </a:spcAft>
            </a:pPr>
            <a:r>
              <a:rPr lang="en-GB" dirty="0">
                <a:solidFill>
                  <a:schemeClr val="lt1"/>
                </a:solidFill>
                <a:latin typeface="Calibri"/>
                <a:ea typeface="Calibri"/>
                <a:cs typeface="Calibri"/>
                <a:sym typeface="Calibri"/>
              </a:rPr>
              <a:t>BC Ministry of Forests</a:t>
            </a:r>
            <a:endParaRPr sz="1867" dirty="0"/>
          </a:p>
        </p:txBody>
      </p:sp>
      <p:sp>
        <p:nvSpPr>
          <p:cNvPr id="540" name="Google Shape;540;p75"/>
          <p:cNvSpPr/>
          <p:nvPr/>
        </p:nvSpPr>
        <p:spPr>
          <a:xfrm>
            <a:off x="3399545" y="4441456"/>
            <a:ext cx="3418800" cy="2114464"/>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dirty="0">
                <a:solidFill>
                  <a:schemeClr val="lt1"/>
                </a:solidFill>
                <a:latin typeface="Calibri"/>
                <a:ea typeface="Calibri"/>
                <a:cs typeface="Calibri"/>
                <a:sym typeface="Calibri"/>
              </a:rPr>
              <a:t>Thank you as well for all the hotspot data, which is ever so useful and which you/FIRMS has been providing for many years</a:t>
            </a:r>
            <a:br>
              <a:rPr lang="en-GB" sz="1500" i="1" dirty="0">
                <a:solidFill>
                  <a:schemeClr val="lt1"/>
                </a:solidFill>
                <a:latin typeface="Calibri"/>
                <a:ea typeface="Calibri"/>
                <a:cs typeface="Calibri"/>
                <a:sym typeface="Calibri"/>
              </a:rPr>
            </a:br>
            <a:r>
              <a:rPr lang="en-GB" sz="1500" dirty="0">
                <a:solidFill>
                  <a:schemeClr val="lt1"/>
                </a:solidFill>
                <a:latin typeface="Calibri"/>
                <a:ea typeface="Calibri"/>
                <a:cs typeface="Calibri"/>
                <a:sym typeface="Calibri"/>
              </a:rPr>
              <a:t>Natural Resources Canada</a:t>
            </a:r>
            <a:endParaRPr sz="1500" dirty="0">
              <a:solidFill>
                <a:schemeClr val="lt1"/>
              </a:solidFill>
              <a:latin typeface="Calibri"/>
              <a:ea typeface="Calibri"/>
              <a:cs typeface="Calibri"/>
              <a:sym typeface="Calibri"/>
            </a:endParaRPr>
          </a:p>
        </p:txBody>
      </p:sp>
      <p:sp>
        <p:nvSpPr>
          <p:cNvPr id="541" name="Google Shape;541;p75"/>
          <p:cNvSpPr/>
          <p:nvPr/>
        </p:nvSpPr>
        <p:spPr>
          <a:xfrm>
            <a:off x="6876903" y="2582535"/>
            <a:ext cx="2586000" cy="1945600"/>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sz="1500" i="1">
                <a:solidFill>
                  <a:schemeClr val="lt1"/>
                </a:solidFill>
                <a:latin typeface="Calibri"/>
                <a:ea typeface="Calibri"/>
                <a:cs typeface="Calibri"/>
                <a:sym typeface="Calibri"/>
              </a:rPr>
              <a:t>7. We get Canadian wildfire data from FIRMS</a:t>
            </a:r>
            <a:endParaRPr sz="1500" i="1">
              <a:solidFill>
                <a:schemeClr val="lt1"/>
              </a:solidFill>
              <a:latin typeface="Calibri"/>
              <a:ea typeface="Calibri"/>
              <a:cs typeface="Calibri"/>
              <a:sym typeface="Calibri"/>
            </a:endParaRPr>
          </a:p>
          <a:p>
            <a:pPr algn="ctr"/>
            <a:r>
              <a:rPr lang="en-GB" sz="1500">
                <a:solidFill>
                  <a:schemeClr val="lt1"/>
                </a:solidFill>
                <a:latin typeface="Calibri"/>
                <a:ea typeface="Calibri"/>
                <a:cs typeface="Calibri"/>
                <a:sym typeface="Calibri"/>
              </a:rPr>
              <a:t>National Interagency Coordination Center</a:t>
            </a:r>
            <a:endParaRPr sz="1500">
              <a:solidFill>
                <a:schemeClr val="lt1"/>
              </a:solidFill>
              <a:latin typeface="Calibri"/>
              <a:ea typeface="Calibri"/>
              <a:cs typeface="Calibri"/>
              <a:sym typeface="Calibri"/>
            </a:endParaRPr>
          </a:p>
        </p:txBody>
      </p:sp>
      <p:sp>
        <p:nvSpPr>
          <p:cNvPr id="542" name="Google Shape;542;p75"/>
          <p:cNvSpPr/>
          <p:nvPr/>
        </p:nvSpPr>
        <p:spPr>
          <a:xfrm>
            <a:off x="8667899" y="1801650"/>
            <a:ext cx="3614516" cy="1710045"/>
          </a:xfrm>
          <a:prstGeom prst="wedgeEllipseCallout">
            <a:avLst>
              <a:gd name="adj1" fmla="val -20833"/>
              <a:gd name="adj2" fmla="val 62500"/>
            </a:avLst>
          </a:prstGeom>
          <a:solidFill>
            <a:schemeClr val="accent1"/>
          </a:solidFill>
          <a:ln w="26425" cap="flat" cmpd="sng">
            <a:solidFill>
              <a:srgbClr val="234218"/>
            </a:solidFill>
            <a:prstDash val="solid"/>
            <a:round/>
            <a:headEnd type="none" w="sm" len="sm"/>
            <a:tailEnd type="none" w="sm" len="sm"/>
          </a:ln>
        </p:spPr>
        <p:txBody>
          <a:bodyPr spcFirstLastPara="1" wrap="square" lIns="91433" tIns="45700" rIns="91433" bIns="45700" anchor="ctr" anchorCtr="0">
            <a:noAutofit/>
          </a:bodyPr>
          <a:lstStyle/>
          <a:p>
            <a:pPr algn="ctr"/>
            <a:r>
              <a:rPr lang="en-GB" i="1" dirty="0">
                <a:solidFill>
                  <a:schemeClr val="lt1"/>
                </a:solidFill>
                <a:latin typeface="Calibri"/>
                <a:ea typeface="Calibri"/>
                <a:cs typeface="Calibri"/>
                <a:sym typeface="Calibri"/>
              </a:rPr>
              <a:t>It’s the first thing I check every morning, of every fire season, while I have morning coffee. </a:t>
            </a:r>
            <a:endParaRPr i="1" dirty="0">
              <a:solidFill>
                <a:schemeClr val="lt1"/>
              </a:solidFill>
              <a:latin typeface="Calibri"/>
              <a:ea typeface="Calibri"/>
              <a:cs typeface="Calibri"/>
              <a:sym typeface="Calibri"/>
            </a:endParaRPr>
          </a:p>
          <a:p>
            <a:pPr algn="ctr"/>
            <a:r>
              <a:rPr lang="en-GB" dirty="0">
                <a:solidFill>
                  <a:schemeClr val="lt1"/>
                </a:solidFill>
                <a:latin typeface="Calibri"/>
                <a:ea typeface="Calibri"/>
                <a:cs typeface="Calibri"/>
                <a:sym typeface="Calibri"/>
              </a:rPr>
              <a:t>Wildfire Information Systems Parks Canada Agency Government of Canada</a:t>
            </a:r>
            <a:endParaRPr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973104708"/>
      </p:ext>
    </p:extLst>
  </p:cSld>
  <p:clrMapOvr>
    <a:masterClrMapping/>
  </p:clrMapOvr>
  <p:transition spd="slow">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19" name="Google Shape;119;g294caf37104_1_214"/>
          <p:cNvPicPr preferRelativeResize="0"/>
          <p:nvPr/>
        </p:nvPicPr>
        <p:blipFill>
          <a:blip r:embed="rId3" cstate="print">
            <a:alphaModFix/>
            <a:extLst>
              <a:ext uri="{28A0092B-C50C-407E-A947-70E740481C1C}">
                <a14:useLocalDpi xmlns:a14="http://schemas.microsoft.com/office/drawing/2010/main"/>
              </a:ext>
            </a:extLst>
          </a:blip>
          <a:stretch>
            <a:fillRect/>
          </a:stretch>
        </p:blipFill>
        <p:spPr>
          <a:xfrm>
            <a:off x="8264375" y="1492220"/>
            <a:ext cx="3927623" cy="2989175"/>
          </a:xfrm>
          <a:prstGeom prst="rect">
            <a:avLst/>
          </a:prstGeom>
          <a:noFill/>
          <a:ln>
            <a:noFill/>
          </a:ln>
        </p:spPr>
      </p:pic>
      <p:sp>
        <p:nvSpPr>
          <p:cNvPr id="120" name="Google Shape;120;g294caf37104_1_214"/>
          <p:cNvSpPr txBox="1">
            <a:spLocks noGrp="1"/>
          </p:cNvSpPr>
          <p:nvPr>
            <p:ph type="title"/>
          </p:nvPr>
        </p:nvSpPr>
        <p:spPr>
          <a:xfrm>
            <a:off x="838200" y="1968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3200" dirty="0"/>
              <a:t>FIRMS - part of NASA’s Land, Atmosphere Near Real-time Capability for Earth observation (LANCE)</a:t>
            </a:r>
            <a:endParaRPr sz="3200" dirty="0"/>
          </a:p>
        </p:txBody>
      </p:sp>
      <p:sp>
        <p:nvSpPr>
          <p:cNvPr id="121" name="Google Shape;121;g294caf37104_1_214"/>
          <p:cNvSpPr txBox="1">
            <a:spLocks noGrp="1"/>
          </p:cNvSpPr>
          <p:nvPr>
            <p:ph type="body" idx="1"/>
          </p:nvPr>
        </p:nvSpPr>
        <p:spPr>
          <a:xfrm>
            <a:off x="685800" y="1391920"/>
            <a:ext cx="7726680" cy="3759300"/>
          </a:xfrm>
          <a:prstGeom prst="rect">
            <a:avLst/>
          </a:prstGeom>
        </p:spPr>
        <p:txBody>
          <a:bodyPr spcFirstLastPara="1" wrap="square" lIns="91425" tIns="45700" rIns="91425" bIns="45700" anchor="t" anchorCtr="0">
            <a:normAutofit/>
          </a:bodyPr>
          <a:lstStyle/>
          <a:p>
            <a:pPr marL="457200" marR="0" lvl="0" indent="-336550" algn="l" rtl="0">
              <a:lnSpc>
                <a:spcPct val="110000"/>
              </a:lnSpc>
              <a:spcBef>
                <a:spcPts val="0"/>
              </a:spcBef>
              <a:spcAft>
                <a:spcPts val="0"/>
              </a:spcAft>
              <a:buSzPts val="1700"/>
              <a:buFont typeface="Calibri"/>
              <a:buChar char="●"/>
            </a:pPr>
            <a:r>
              <a:rPr lang="en-US" sz="2000" dirty="0">
                <a:latin typeface="Calibri"/>
                <a:ea typeface="Calibri"/>
                <a:cs typeface="Calibri"/>
                <a:sym typeface="Calibri"/>
              </a:rPr>
              <a:t>Goal: to provide near real-time (NRT) data products within 3 hours of observations to meet the timely needs of applications users including disasters. </a:t>
            </a:r>
            <a:br>
              <a:rPr lang="en-US" sz="2000" dirty="0">
                <a:latin typeface="Calibri"/>
                <a:ea typeface="Calibri"/>
                <a:cs typeface="Calibri"/>
                <a:sym typeface="Calibri"/>
              </a:rPr>
            </a:br>
            <a:endParaRPr lang="en-US" sz="2000" dirty="0">
              <a:latin typeface="Calibri"/>
              <a:ea typeface="Calibri"/>
              <a:cs typeface="Calibri"/>
              <a:sym typeface="Calibri"/>
            </a:endParaRPr>
          </a:p>
          <a:p>
            <a:pPr marL="457200" marR="0" lvl="0" indent="-336550" algn="l" rtl="0">
              <a:lnSpc>
                <a:spcPct val="110000"/>
              </a:lnSpc>
              <a:spcBef>
                <a:spcPts val="0"/>
              </a:spcBef>
              <a:spcAft>
                <a:spcPts val="0"/>
              </a:spcAft>
              <a:buSzPts val="1700"/>
              <a:buFont typeface="Calibri"/>
              <a:buChar char="●"/>
            </a:pPr>
            <a:r>
              <a:rPr lang="en-US" sz="2000" dirty="0">
                <a:latin typeface="Calibri"/>
                <a:ea typeface="Calibri"/>
                <a:cs typeface="Calibri"/>
                <a:sym typeface="Calibri"/>
              </a:rPr>
              <a:t>NRT Imagery is available from GIBS and Worldview.</a:t>
            </a:r>
            <a:br>
              <a:rPr lang="en-US" sz="2000" dirty="0">
                <a:latin typeface="Calibri"/>
                <a:ea typeface="Calibri"/>
                <a:cs typeface="Calibri"/>
                <a:sym typeface="Calibri"/>
              </a:rPr>
            </a:br>
            <a:endParaRPr lang="en-US" sz="2000" dirty="0">
              <a:latin typeface="Calibri"/>
              <a:ea typeface="Calibri"/>
              <a:cs typeface="Calibri"/>
              <a:sym typeface="Calibri"/>
            </a:endParaRPr>
          </a:p>
          <a:p>
            <a:pPr indent="-336550">
              <a:spcBef>
                <a:spcPts val="0"/>
              </a:spcBef>
              <a:buSzPts val="1700"/>
              <a:buFont typeface="Calibri"/>
              <a:buChar char="●"/>
            </a:pPr>
            <a:r>
              <a:rPr lang="en-US" sz="2000" dirty="0">
                <a:latin typeface="Calibri"/>
                <a:ea typeface="Calibri"/>
                <a:cs typeface="Calibri"/>
                <a:sym typeface="Calibri"/>
              </a:rPr>
              <a:t>LANCE aims to enable NRT science and applications and is used by a broad range of operational and applications users.</a:t>
            </a:r>
          </a:p>
          <a:p>
            <a:pPr marL="457200" marR="0" lvl="0" indent="-336550" algn="l" rtl="0">
              <a:lnSpc>
                <a:spcPct val="110000"/>
              </a:lnSpc>
              <a:spcBef>
                <a:spcPts val="0"/>
              </a:spcBef>
              <a:spcAft>
                <a:spcPts val="0"/>
              </a:spcAft>
              <a:buSzPts val="1700"/>
              <a:buFont typeface="Calibri"/>
              <a:buChar char="●"/>
            </a:pPr>
            <a:endParaRPr lang="en-US" sz="2000" dirty="0">
              <a:latin typeface="Calibri"/>
              <a:ea typeface="Calibri"/>
              <a:cs typeface="Calibri"/>
              <a:sym typeface="Calibri"/>
            </a:endParaRPr>
          </a:p>
          <a:p>
            <a:pPr marL="0" lvl="0" indent="0" algn="l" rtl="0">
              <a:spcBef>
                <a:spcPts val="1000"/>
              </a:spcBef>
              <a:spcAft>
                <a:spcPts val="0"/>
              </a:spcAft>
              <a:buNone/>
            </a:pPr>
            <a:endParaRPr sz="1600" dirty="0"/>
          </a:p>
          <a:p>
            <a:pPr marL="0" lvl="0" indent="0" algn="l" rtl="0">
              <a:spcBef>
                <a:spcPts val="1000"/>
              </a:spcBef>
              <a:spcAft>
                <a:spcPts val="0"/>
              </a:spcAft>
              <a:buNone/>
            </a:pPr>
            <a:endParaRPr sz="2600" dirty="0"/>
          </a:p>
        </p:txBody>
      </p:sp>
      <p:pic>
        <p:nvPicPr>
          <p:cNvPr id="2" name="Google Shape;113;g294caf37104_1_0">
            <a:extLst>
              <a:ext uri="{FF2B5EF4-FFF2-40B4-BE49-F238E27FC236}">
                <a16:creationId xmlns:a16="http://schemas.microsoft.com/office/drawing/2014/main" id="{9096D6DB-EBF4-CF48-1233-AE76B34E3769}"/>
              </a:ext>
            </a:extLst>
          </p:cNvPr>
          <p:cNvPicPr preferRelativeResize="0"/>
          <p:nvPr/>
        </p:nvPicPr>
        <p:blipFill>
          <a:blip r:embed="rId4">
            <a:alphaModFix/>
          </a:blip>
          <a:stretch>
            <a:fillRect/>
          </a:stretch>
        </p:blipFill>
        <p:spPr>
          <a:xfrm>
            <a:off x="528788" y="4696680"/>
            <a:ext cx="11642099" cy="2355400"/>
          </a:xfrm>
          <a:prstGeom prst="rect">
            <a:avLst/>
          </a:prstGeom>
          <a:noFill/>
          <a:ln>
            <a:noFill/>
          </a:ln>
        </p:spPr>
      </p:pic>
      <p:sp>
        <p:nvSpPr>
          <p:cNvPr id="4" name="TextBox 3">
            <a:extLst>
              <a:ext uri="{FF2B5EF4-FFF2-40B4-BE49-F238E27FC236}">
                <a16:creationId xmlns:a16="http://schemas.microsoft.com/office/drawing/2014/main" id="{BB49E0BF-CE0C-FDDF-0CEA-5F12A8441663}"/>
              </a:ext>
            </a:extLst>
          </p:cNvPr>
          <p:cNvSpPr txBox="1"/>
          <p:nvPr/>
        </p:nvSpPr>
        <p:spPr>
          <a:xfrm>
            <a:off x="3048000" y="3378206"/>
            <a:ext cx="6096000" cy="307777"/>
          </a:xfrm>
          <a:prstGeom prst="rect">
            <a:avLst/>
          </a:prstGeom>
          <a:noFill/>
        </p:spPr>
        <p:txBody>
          <a:bodyPr wrap="square">
            <a:spAutoFit/>
          </a:bodyPr>
          <a:lstStyle/>
          <a:p>
            <a:r>
              <a:rPr lang="en-US" b="0" dirty="0">
                <a:effectLst/>
              </a:rPr>
              <a:t> </a:t>
            </a:r>
            <a:endParaRPr lang="en-US" dirty="0"/>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53DD0E-38AD-DFAC-DC61-C59FA894A6B5}"/>
              </a:ext>
            </a:extLst>
          </p:cNvPr>
          <p:cNvSpPr>
            <a:spLocks noGrp="1"/>
          </p:cNvSpPr>
          <p:nvPr>
            <p:ph type="body" idx="1"/>
          </p:nvPr>
        </p:nvSpPr>
        <p:spPr/>
        <p:txBody>
          <a:bodyPr/>
          <a:lstStyle/>
          <a:p>
            <a:endParaRPr lang="en-US"/>
          </a:p>
        </p:txBody>
      </p:sp>
      <p:pic>
        <p:nvPicPr>
          <p:cNvPr id="5" name="Picture 4">
            <a:extLst>
              <a:ext uri="{FF2B5EF4-FFF2-40B4-BE49-F238E27FC236}">
                <a16:creationId xmlns:a16="http://schemas.microsoft.com/office/drawing/2014/main" id="{4274AD27-ABF4-40D1-EBF0-E86B59C1D60A}"/>
              </a:ext>
            </a:extLst>
          </p:cNvPr>
          <p:cNvPicPr>
            <a:picLocks noChangeAspect="1"/>
          </p:cNvPicPr>
          <p:nvPr/>
        </p:nvPicPr>
        <p:blipFill>
          <a:blip r:embed="rId2"/>
          <a:stretch>
            <a:fillRect/>
          </a:stretch>
        </p:blipFill>
        <p:spPr>
          <a:xfrm>
            <a:off x="699247" y="514838"/>
            <a:ext cx="11492753" cy="6170093"/>
          </a:xfrm>
          <a:prstGeom prst="rect">
            <a:avLst/>
          </a:prstGeom>
        </p:spPr>
      </p:pic>
    </p:spTree>
    <p:extLst>
      <p:ext uri="{BB962C8B-B14F-4D97-AF65-F5344CB8AC3E}">
        <p14:creationId xmlns:p14="http://schemas.microsoft.com/office/powerpoint/2010/main" val="27264363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12A4F22-A87D-4557-B069-FE9ABAD5301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00972" y="376517"/>
            <a:ext cx="7622166" cy="6227713"/>
          </a:xfrm>
          <a:prstGeom prst="rect">
            <a:avLst/>
          </a:prstGeom>
        </p:spPr>
      </p:pic>
      <p:sp>
        <p:nvSpPr>
          <p:cNvPr id="6" name="TextBox 5">
            <a:extLst>
              <a:ext uri="{FF2B5EF4-FFF2-40B4-BE49-F238E27FC236}">
                <a16:creationId xmlns:a16="http://schemas.microsoft.com/office/drawing/2014/main" id="{731D84FC-21E2-714D-707C-EB15B881A113}"/>
              </a:ext>
            </a:extLst>
          </p:cNvPr>
          <p:cNvSpPr txBox="1"/>
          <p:nvPr/>
        </p:nvSpPr>
        <p:spPr>
          <a:xfrm>
            <a:off x="1237129" y="681318"/>
            <a:ext cx="1821332" cy="707886"/>
          </a:xfrm>
          <a:prstGeom prst="rect">
            <a:avLst/>
          </a:prstGeom>
          <a:noFill/>
        </p:spPr>
        <p:txBody>
          <a:bodyPr wrap="none" rtlCol="0">
            <a:spAutoFit/>
          </a:bodyPr>
          <a:lstStyle/>
          <a:p>
            <a:r>
              <a:rPr lang="en-US" sz="2000" dirty="0"/>
              <a:t>Worldview </a:t>
            </a:r>
          </a:p>
          <a:p>
            <a:r>
              <a:rPr lang="en-US" sz="2000" dirty="0"/>
              <a:t> - Event picker</a:t>
            </a:r>
          </a:p>
        </p:txBody>
      </p:sp>
      <p:sp>
        <p:nvSpPr>
          <p:cNvPr id="8" name="TextBox 7">
            <a:extLst>
              <a:ext uri="{FF2B5EF4-FFF2-40B4-BE49-F238E27FC236}">
                <a16:creationId xmlns:a16="http://schemas.microsoft.com/office/drawing/2014/main" id="{5E50F5B0-B138-3A17-76D9-C5A36ADA86F1}"/>
              </a:ext>
            </a:extLst>
          </p:cNvPr>
          <p:cNvSpPr txBox="1"/>
          <p:nvPr/>
        </p:nvSpPr>
        <p:spPr>
          <a:xfrm>
            <a:off x="3048000" y="3279594"/>
            <a:ext cx="6096000" cy="307777"/>
          </a:xfrm>
          <a:prstGeom prst="rect">
            <a:avLst/>
          </a:prstGeom>
          <a:noFill/>
        </p:spPr>
        <p:txBody>
          <a:bodyPr wrap="square">
            <a:spAutoFit/>
          </a:bodyPr>
          <a:lstStyle/>
          <a:p>
            <a:r>
              <a:rPr lang="en-US" b="0" dirty="0">
                <a:effectLst/>
              </a:rPr>
              <a:t> </a:t>
            </a:r>
            <a:endParaRPr lang="en-US" dirty="0"/>
          </a:p>
        </p:txBody>
      </p:sp>
    </p:spTree>
    <p:extLst>
      <p:ext uri="{BB962C8B-B14F-4D97-AF65-F5344CB8AC3E}">
        <p14:creationId xmlns:p14="http://schemas.microsoft.com/office/powerpoint/2010/main" val="416659388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C4611-5797-760A-45DF-B91CD8390225}"/>
              </a:ext>
            </a:extLst>
          </p:cNvPr>
          <p:cNvSpPr>
            <a:spLocks noGrp="1"/>
          </p:cNvSpPr>
          <p:nvPr>
            <p:ph type="title"/>
          </p:nvPr>
        </p:nvSpPr>
        <p:spPr>
          <a:xfrm>
            <a:off x="768624" y="556591"/>
            <a:ext cx="10972800" cy="990600"/>
          </a:xfrm>
        </p:spPr>
        <p:txBody>
          <a:bodyPr>
            <a:noAutofit/>
          </a:bodyPr>
          <a:lstStyle/>
          <a:p>
            <a:pPr algn="l"/>
            <a:r>
              <a:rPr lang="en-US" u="none" dirty="0"/>
              <a:t>FIRMS </a:t>
            </a:r>
            <a:br>
              <a:rPr lang="en-US" u="none" dirty="0"/>
            </a:br>
            <a:r>
              <a:rPr lang="en-US" u="none" dirty="0"/>
              <a:t>Components</a:t>
            </a:r>
          </a:p>
        </p:txBody>
      </p:sp>
      <p:pic>
        <p:nvPicPr>
          <p:cNvPr id="2050" name="Picture 2">
            <a:extLst>
              <a:ext uri="{FF2B5EF4-FFF2-40B4-BE49-F238E27FC236}">
                <a16:creationId xmlns:a16="http://schemas.microsoft.com/office/drawing/2014/main" id="{5219DDAF-135B-3C0B-8A2B-3D2DE80D3C6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31349" y="647700"/>
            <a:ext cx="6151051" cy="556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2927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1BA4853-B7AC-45A0-AF18-8079267866E8}"/>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80279" y="161490"/>
            <a:ext cx="11827082" cy="6534092"/>
          </a:xfrm>
          <a:custGeom>
            <a:avLst/>
            <a:gdLst/>
            <a:ahLst/>
            <a:cxnLst/>
            <a:rect l="l" t="t" r="r" b="b"/>
            <a:pathLst>
              <a:path w="11827082" h="6534092">
                <a:moveTo>
                  <a:pt x="6610089" y="5"/>
                </a:moveTo>
                <a:cubicBezTo>
                  <a:pt x="6763993" y="-277"/>
                  <a:pt x="6862741" y="14300"/>
                  <a:pt x="6956523" y="21390"/>
                </a:cubicBezTo>
                <a:cubicBezTo>
                  <a:pt x="7271939" y="-12207"/>
                  <a:pt x="7581352" y="149"/>
                  <a:pt x="7768349" y="21390"/>
                </a:cubicBezTo>
                <a:lnTo>
                  <a:pt x="7831642" y="23688"/>
                </a:lnTo>
                <a:lnTo>
                  <a:pt x="7886307" y="21390"/>
                </a:lnTo>
                <a:cubicBezTo>
                  <a:pt x="7951978" y="17798"/>
                  <a:pt x="8007622" y="16567"/>
                  <a:pt x="8057445" y="16600"/>
                </a:cubicBezTo>
                <a:lnTo>
                  <a:pt x="8096254" y="17396"/>
                </a:lnTo>
                <a:lnTo>
                  <a:pt x="8199591" y="12947"/>
                </a:lnTo>
                <a:cubicBezTo>
                  <a:pt x="8247971" y="12558"/>
                  <a:pt x="8296272" y="14617"/>
                  <a:pt x="8344260" y="21390"/>
                </a:cubicBezTo>
                <a:lnTo>
                  <a:pt x="8355505" y="22738"/>
                </a:lnTo>
                <a:lnTo>
                  <a:pt x="8462217" y="21390"/>
                </a:lnTo>
                <a:cubicBezTo>
                  <a:pt x="8567700" y="16869"/>
                  <a:pt x="8666620" y="17239"/>
                  <a:pt x="8761697" y="18554"/>
                </a:cubicBezTo>
                <a:lnTo>
                  <a:pt x="8808871" y="19038"/>
                </a:lnTo>
                <a:lnTo>
                  <a:pt x="8941246" y="13930"/>
                </a:lnTo>
                <a:cubicBezTo>
                  <a:pt x="9040199" y="10800"/>
                  <a:pt x="9149474" y="10157"/>
                  <a:pt x="9260166" y="21390"/>
                </a:cubicBezTo>
                <a:lnTo>
                  <a:pt x="9339613" y="26448"/>
                </a:lnTo>
                <a:lnTo>
                  <a:pt x="9432845" y="28493"/>
                </a:lnTo>
                <a:cubicBezTo>
                  <a:pt x="9587011" y="31230"/>
                  <a:pt x="9744909" y="31599"/>
                  <a:pt x="9849954" y="21390"/>
                </a:cubicBezTo>
                <a:cubicBezTo>
                  <a:pt x="10060044" y="972"/>
                  <a:pt x="10204432" y="2657"/>
                  <a:pt x="10425865" y="21390"/>
                </a:cubicBezTo>
                <a:lnTo>
                  <a:pt x="10477895" y="25158"/>
                </a:lnTo>
                <a:lnTo>
                  <a:pt x="10566351" y="27751"/>
                </a:lnTo>
                <a:cubicBezTo>
                  <a:pt x="10727031" y="32755"/>
                  <a:pt x="10877889" y="35639"/>
                  <a:pt x="11001775" y="21390"/>
                </a:cubicBezTo>
                <a:cubicBezTo>
                  <a:pt x="11249546" y="-7108"/>
                  <a:pt x="11434553" y="12510"/>
                  <a:pt x="11813601" y="21390"/>
                </a:cubicBezTo>
                <a:cubicBezTo>
                  <a:pt x="11817928" y="208271"/>
                  <a:pt x="11818867" y="336567"/>
                  <a:pt x="11813601" y="475847"/>
                </a:cubicBezTo>
                <a:cubicBezTo>
                  <a:pt x="11808335" y="615127"/>
                  <a:pt x="11845853" y="1008651"/>
                  <a:pt x="11813601" y="1254916"/>
                </a:cubicBezTo>
                <a:cubicBezTo>
                  <a:pt x="11809570" y="1285699"/>
                  <a:pt x="11806768" y="1314174"/>
                  <a:pt x="11804923" y="1340777"/>
                </a:cubicBezTo>
                <a:lnTo>
                  <a:pt x="11803652" y="1373115"/>
                </a:lnTo>
                <a:lnTo>
                  <a:pt x="11804560" y="1395572"/>
                </a:lnTo>
                <a:cubicBezTo>
                  <a:pt x="11806656" y="1431340"/>
                  <a:pt x="11809600" y="1470662"/>
                  <a:pt x="11813601" y="1514605"/>
                </a:cubicBezTo>
                <a:cubicBezTo>
                  <a:pt x="11829606" y="1690380"/>
                  <a:pt x="11822955" y="1813845"/>
                  <a:pt x="11815628" y="1920902"/>
                </a:cubicBezTo>
                <a:lnTo>
                  <a:pt x="11811346" y="1995660"/>
                </a:lnTo>
                <a:lnTo>
                  <a:pt x="11813868" y="2104640"/>
                </a:lnTo>
                <a:lnTo>
                  <a:pt x="11817197" y="2264365"/>
                </a:lnTo>
                <a:lnTo>
                  <a:pt x="11821465" y="2306631"/>
                </a:lnTo>
                <a:cubicBezTo>
                  <a:pt x="11835170" y="2477814"/>
                  <a:pt x="11818400" y="2578773"/>
                  <a:pt x="11813601" y="2683208"/>
                </a:cubicBezTo>
                <a:cubicBezTo>
                  <a:pt x="11809487" y="2772725"/>
                  <a:pt x="11816027" y="2930030"/>
                  <a:pt x="11816192" y="3070653"/>
                </a:cubicBezTo>
                <a:lnTo>
                  <a:pt x="11813610" y="3202145"/>
                </a:lnTo>
                <a:lnTo>
                  <a:pt x="11813601" y="3267510"/>
                </a:lnTo>
                <a:cubicBezTo>
                  <a:pt x="11811419" y="3587194"/>
                  <a:pt x="11813535" y="3497122"/>
                  <a:pt x="11813601" y="3721967"/>
                </a:cubicBezTo>
                <a:cubicBezTo>
                  <a:pt x="11813617" y="3778178"/>
                  <a:pt x="11814293" y="3835214"/>
                  <a:pt x="11815131" y="3894088"/>
                </a:cubicBezTo>
                <a:lnTo>
                  <a:pt x="11816203" y="3972593"/>
                </a:lnTo>
                <a:lnTo>
                  <a:pt x="11816265" y="3973919"/>
                </a:lnTo>
                <a:cubicBezTo>
                  <a:pt x="11819902" y="4062998"/>
                  <a:pt x="11819694" y="4122248"/>
                  <a:pt x="11818174" y="4171327"/>
                </a:cubicBezTo>
                <a:lnTo>
                  <a:pt x="11817878" y="4178488"/>
                </a:lnTo>
                <a:lnTo>
                  <a:pt x="11818118" y="4277530"/>
                </a:lnTo>
                <a:cubicBezTo>
                  <a:pt x="11817612" y="4347824"/>
                  <a:pt x="11816272" y="4421987"/>
                  <a:pt x="11813601" y="4501036"/>
                </a:cubicBezTo>
                <a:cubicBezTo>
                  <a:pt x="11824398" y="4779554"/>
                  <a:pt x="11834923" y="4895505"/>
                  <a:pt x="11813601" y="5020415"/>
                </a:cubicBezTo>
                <a:cubicBezTo>
                  <a:pt x="11808270" y="5051643"/>
                  <a:pt x="11804885" y="5094410"/>
                  <a:pt x="11802984" y="5145366"/>
                </a:cubicBezTo>
                <a:lnTo>
                  <a:pt x="11802805" y="5153576"/>
                </a:lnTo>
                <a:lnTo>
                  <a:pt x="11813601" y="5280104"/>
                </a:lnTo>
                <a:cubicBezTo>
                  <a:pt x="11848339" y="5545832"/>
                  <a:pt x="11803810" y="5568088"/>
                  <a:pt x="11813601" y="5734561"/>
                </a:cubicBezTo>
                <a:cubicBezTo>
                  <a:pt x="11814825" y="5755370"/>
                  <a:pt x="11815354" y="5777180"/>
                  <a:pt x="11815391" y="5800160"/>
                </a:cubicBezTo>
                <a:lnTo>
                  <a:pt x="11814403" y="5861994"/>
                </a:lnTo>
                <a:lnTo>
                  <a:pt x="11814897" y="5940552"/>
                </a:lnTo>
                <a:cubicBezTo>
                  <a:pt x="11813455" y="6007961"/>
                  <a:pt x="11810716" y="6074118"/>
                  <a:pt x="11808410" y="6139030"/>
                </a:cubicBezTo>
                <a:lnTo>
                  <a:pt x="11805249" y="6294204"/>
                </a:lnTo>
                <a:lnTo>
                  <a:pt x="11806853" y="6377232"/>
                </a:lnTo>
                <a:lnTo>
                  <a:pt x="11813601" y="6513630"/>
                </a:lnTo>
                <a:cubicBezTo>
                  <a:pt x="11755932" y="6520071"/>
                  <a:pt x="11702085" y="6522123"/>
                  <a:pt x="11651008" y="6521869"/>
                </a:cubicBezTo>
                <a:lnTo>
                  <a:pt x="11606878" y="6520178"/>
                </a:lnTo>
                <a:lnTo>
                  <a:pt x="11480359" y="6526470"/>
                </a:lnTo>
                <a:cubicBezTo>
                  <a:pt x="11411497" y="6529079"/>
                  <a:pt x="11340067" y="6529281"/>
                  <a:pt x="11235913" y="6522672"/>
                </a:cubicBezTo>
                <a:lnTo>
                  <a:pt x="11167376" y="6517338"/>
                </a:lnTo>
                <a:lnTo>
                  <a:pt x="11118099" y="6519937"/>
                </a:lnTo>
                <a:cubicBezTo>
                  <a:pt x="11008080" y="6519923"/>
                  <a:pt x="10918905" y="6505169"/>
                  <a:pt x="10779737" y="6513630"/>
                </a:cubicBezTo>
                <a:lnTo>
                  <a:pt x="10756340" y="6513513"/>
                </a:lnTo>
                <a:lnTo>
                  <a:pt x="10748952" y="6514346"/>
                </a:lnTo>
                <a:cubicBezTo>
                  <a:pt x="10725838" y="6516206"/>
                  <a:pt x="10699773" y="6516641"/>
                  <a:pt x="10661780" y="6513630"/>
                </a:cubicBezTo>
                <a:lnTo>
                  <a:pt x="10643067" y="6512943"/>
                </a:lnTo>
                <a:lnTo>
                  <a:pt x="10627638" y="6512866"/>
                </a:lnTo>
                <a:lnTo>
                  <a:pt x="10598539" y="6511309"/>
                </a:lnTo>
                <a:lnTo>
                  <a:pt x="10590670" y="6511020"/>
                </a:lnTo>
                <a:cubicBezTo>
                  <a:pt x="10422654" y="6509230"/>
                  <a:pt x="10114537" y="6525711"/>
                  <a:pt x="9930443" y="6519069"/>
                </a:cubicBezTo>
                <a:lnTo>
                  <a:pt x="9908887" y="6517613"/>
                </a:lnTo>
                <a:lnTo>
                  <a:pt x="9697150" y="6531900"/>
                </a:lnTo>
                <a:cubicBezTo>
                  <a:pt x="9438634" y="6540253"/>
                  <a:pt x="9217380" y="6522684"/>
                  <a:pt x="9038128" y="6513630"/>
                </a:cubicBezTo>
                <a:lnTo>
                  <a:pt x="8901719" y="6509665"/>
                </a:lnTo>
                <a:lnTo>
                  <a:pt x="8766922" y="6512046"/>
                </a:lnTo>
                <a:cubicBezTo>
                  <a:pt x="8694433" y="6513288"/>
                  <a:pt x="8629372" y="6514112"/>
                  <a:pt x="8580175" y="6513630"/>
                </a:cubicBezTo>
                <a:lnTo>
                  <a:pt x="8571277" y="6513524"/>
                </a:lnTo>
                <a:lnTo>
                  <a:pt x="8462217" y="6513630"/>
                </a:lnTo>
                <a:cubicBezTo>
                  <a:pt x="8225188" y="6509968"/>
                  <a:pt x="7780127" y="6525503"/>
                  <a:pt x="7532434" y="6513630"/>
                </a:cubicBezTo>
                <a:lnTo>
                  <a:pt x="7448622" y="6511320"/>
                </a:lnTo>
                <a:lnTo>
                  <a:pt x="7428354" y="6513630"/>
                </a:lnTo>
                <a:cubicBezTo>
                  <a:pt x="7293248" y="6538560"/>
                  <a:pt x="7186080" y="6533261"/>
                  <a:pt x="7078782" y="6523679"/>
                </a:cubicBezTo>
                <a:lnTo>
                  <a:pt x="6973169" y="6513887"/>
                </a:lnTo>
                <a:lnTo>
                  <a:pt x="6954249" y="6514033"/>
                </a:lnTo>
                <a:cubicBezTo>
                  <a:pt x="6918701" y="6514123"/>
                  <a:pt x="6880374" y="6514018"/>
                  <a:pt x="6838566" y="6513630"/>
                </a:cubicBezTo>
                <a:lnTo>
                  <a:pt x="6790865" y="6514652"/>
                </a:lnTo>
                <a:lnTo>
                  <a:pt x="6717520" y="6518204"/>
                </a:lnTo>
                <a:lnTo>
                  <a:pt x="6690736" y="6516798"/>
                </a:lnTo>
                <a:lnTo>
                  <a:pt x="6604647" y="6518643"/>
                </a:lnTo>
                <a:cubicBezTo>
                  <a:pt x="6383546" y="6528740"/>
                  <a:pt x="6188571" y="6547337"/>
                  <a:pt x="5908782" y="6513630"/>
                </a:cubicBezTo>
                <a:lnTo>
                  <a:pt x="5827432" y="6506155"/>
                </a:lnTo>
                <a:lnTo>
                  <a:pt x="5818169" y="6505897"/>
                </a:lnTo>
                <a:cubicBezTo>
                  <a:pt x="5656134" y="6501940"/>
                  <a:pt x="5476891" y="6500561"/>
                  <a:pt x="5360626" y="6513630"/>
                </a:cubicBezTo>
                <a:cubicBezTo>
                  <a:pt x="5244362" y="6526700"/>
                  <a:pt x="5155294" y="6523407"/>
                  <a:pt x="5082581" y="6518492"/>
                </a:cubicBezTo>
                <a:lnTo>
                  <a:pt x="5011539" y="6513612"/>
                </a:lnTo>
                <a:lnTo>
                  <a:pt x="4978999" y="6513630"/>
                </a:lnTo>
                <a:lnTo>
                  <a:pt x="4947560" y="6512597"/>
                </a:lnTo>
                <a:lnTo>
                  <a:pt x="4902673" y="6513630"/>
                </a:lnTo>
                <a:cubicBezTo>
                  <a:pt x="4851834" y="6520217"/>
                  <a:pt x="4795188" y="6523001"/>
                  <a:pt x="4737076" y="6522747"/>
                </a:cubicBezTo>
                <a:lnTo>
                  <a:pt x="4649328" y="6518160"/>
                </a:lnTo>
                <a:lnTo>
                  <a:pt x="4624935" y="6519597"/>
                </a:lnTo>
                <a:cubicBezTo>
                  <a:pt x="4598495" y="6519851"/>
                  <a:pt x="4566987" y="6518389"/>
                  <a:pt x="4521046" y="6513630"/>
                </a:cubicBezTo>
                <a:lnTo>
                  <a:pt x="4456833" y="6510131"/>
                </a:lnTo>
                <a:lnTo>
                  <a:pt x="4343538" y="6512337"/>
                </a:lnTo>
                <a:cubicBezTo>
                  <a:pt x="4260681" y="6514690"/>
                  <a:pt x="4174545" y="6517475"/>
                  <a:pt x="4104725" y="6513630"/>
                </a:cubicBezTo>
                <a:cubicBezTo>
                  <a:pt x="3965085" y="6505941"/>
                  <a:pt x="3802107" y="6535988"/>
                  <a:pt x="3528815" y="6513630"/>
                </a:cubicBezTo>
                <a:lnTo>
                  <a:pt x="3407613" y="6504978"/>
                </a:lnTo>
                <a:lnTo>
                  <a:pt x="3251268" y="6513630"/>
                </a:lnTo>
                <a:cubicBezTo>
                  <a:pt x="3103602" y="6529652"/>
                  <a:pt x="3004932" y="6519904"/>
                  <a:pt x="2867035" y="6513929"/>
                </a:cubicBezTo>
                <a:lnTo>
                  <a:pt x="2840124" y="6513045"/>
                </a:lnTo>
                <a:lnTo>
                  <a:pt x="2834946" y="6513630"/>
                </a:lnTo>
                <a:cubicBezTo>
                  <a:pt x="2691933" y="6538293"/>
                  <a:pt x="2614008" y="6529004"/>
                  <a:pt x="2502859" y="6520536"/>
                </a:cubicBezTo>
                <a:lnTo>
                  <a:pt x="2442001" y="6517197"/>
                </a:lnTo>
                <a:lnTo>
                  <a:pt x="2438245" y="6517313"/>
                </a:lnTo>
                <a:cubicBezTo>
                  <a:pt x="2401807" y="6517985"/>
                  <a:pt x="2368299" y="6518156"/>
                  <a:pt x="2336678" y="6517988"/>
                </a:cubicBezTo>
                <a:lnTo>
                  <a:pt x="2185932" y="6514754"/>
                </a:lnTo>
                <a:lnTo>
                  <a:pt x="1960620" y="6520062"/>
                </a:lnTo>
                <a:cubicBezTo>
                  <a:pt x="1876521" y="6521810"/>
                  <a:pt x="1788378" y="6523022"/>
                  <a:pt x="1701155" y="6522387"/>
                </a:cubicBezTo>
                <a:lnTo>
                  <a:pt x="1589271" y="6518529"/>
                </a:lnTo>
                <a:lnTo>
                  <a:pt x="1539168" y="6519829"/>
                </a:lnTo>
                <a:cubicBezTo>
                  <a:pt x="1395291" y="6522782"/>
                  <a:pt x="1407110" y="6517174"/>
                  <a:pt x="1287620" y="6513630"/>
                </a:cubicBezTo>
                <a:cubicBezTo>
                  <a:pt x="1168131" y="6510087"/>
                  <a:pt x="1041230" y="6513238"/>
                  <a:pt x="932033" y="6514000"/>
                </a:cubicBezTo>
                <a:lnTo>
                  <a:pt x="918750" y="6513952"/>
                </a:lnTo>
                <a:lnTo>
                  <a:pt x="858917" y="6514806"/>
                </a:lnTo>
                <a:cubicBezTo>
                  <a:pt x="826932" y="6514879"/>
                  <a:pt x="792070" y="6514545"/>
                  <a:pt x="753341" y="6513630"/>
                </a:cubicBezTo>
                <a:cubicBezTo>
                  <a:pt x="443511" y="6506311"/>
                  <a:pt x="354936" y="6524642"/>
                  <a:pt x="17841" y="6513630"/>
                </a:cubicBezTo>
                <a:cubicBezTo>
                  <a:pt x="-956" y="6342673"/>
                  <a:pt x="-10467" y="6012653"/>
                  <a:pt x="17841" y="5799484"/>
                </a:cubicBezTo>
                <a:lnTo>
                  <a:pt x="19845" y="5756408"/>
                </a:lnTo>
                <a:lnTo>
                  <a:pt x="17841" y="5734561"/>
                </a:lnTo>
                <a:cubicBezTo>
                  <a:pt x="13149" y="5695472"/>
                  <a:pt x="12578" y="5648752"/>
                  <a:pt x="13918" y="5598323"/>
                </a:cubicBezTo>
                <a:lnTo>
                  <a:pt x="18180" y="5508699"/>
                </a:lnTo>
                <a:lnTo>
                  <a:pt x="16493" y="5477760"/>
                </a:lnTo>
                <a:cubicBezTo>
                  <a:pt x="8966" y="5369709"/>
                  <a:pt x="1889" y="5260695"/>
                  <a:pt x="17841" y="5150260"/>
                </a:cubicBezTo>
                <a:cubicBezTo>
                  <a:pt x="-3463" y="5038150"/>
                  <a:pt x="-2139" y="4857473"/>
                  <a:pt x="6850" y="4650409"/>
                </a:cubicBezTo>
                <a:lnTo>
                  <a:pt x="14633" y="4498670"/>
                </a:lnTo>
                <a:lnTo>
                  <a:pt x="14494" y="4495758"/>
                </a:lnTo>
                <a:cubicBezTo>
                  <a:pt x="12245" y="4421472"/>
                  <a:pt x="13025" y="4335511"/>
                  <a:pt x="14442" y="4243130"/>
                </a:cubicBezTo>
                <a:lnTo>
                  <a:pt x="16801" y="4091152"/>
                </a:lnTo>
                <a:lnTo>
                  <a:pt x="13537" y="4018512"/>
                </a:lnTo>
                <a:lnTo>
                  <a:pt x="17696" y="3920163"/>
                </a:lnTo>
                <a:lnTo>
                  <a:pt x="17841" y="3851812"/>
                </a:lnTo>
                <a:cubicBezTo>
                  <a:pt x="15571" y="3651484"/>
                  <a:pt x="26219" y="3546077"/>
                  <a:pt x="24551" y="3386181"/>
                </a:cubicBezTo>
                <a:lnTo>
                  <a:pt x="24397" y="3379573"/>
                </a:lnTo>
                <a:lnTo>
                  <a:pt x="22173" y="3327681"/>
                </a:lnTo>
                <a:cubicBezTo>
                  <a:pt x="20895" y="3304536"/>
                  <a:pt x="19446" y="3284181"/>
                  <a:pt x="17841" y="3267510"/>
                </a:cubicBezTo>
                <a:cubicBezTo>
                  <a:pt x="8213" y="3167488"/>
                  <a:pt x="-3113" y="2984082"/>
                  <a:pt x="3931" y="2799801"/>
                </a:cubicBezTo>
                <a:lnTo>
                  <a:pt x="4125" y="2797274"/>
                </a:lnTo>
                <a:lnTo>
                  <a:pt x="3717" y="2776150"/>
                </a:lnTo>
                <a:cubicBezTo>
                  <a:pt x="3237" y="2640023"/>
                  <a:pt x="7465" y="2516197"/>
                  <a:pt x="17841" y="2423520"/>
                </a:cubicBezTo>
                <a:cubicBezTo>
                  <a:pt x="20435" y="2400350"/>
                  <a:pt x="22069" y="2375698"/>
                  <a:pt x="22982" y="2349684"/>
                </a:cubicBezTo>
                <a:lnTo>
                  <a:pt x="23157" y="2331991"/>
                </a:lnTo>
                <a:lnTo>
                  <a:pt x="21648" y="2290240"/>
                </a:lnTo>
                <a:cubicBezTo>
                  <a:pt x="18695" y="2240502"/>
                  <a:pt x="15426" y="2193755"/>
                  <a:pt x="14054" y="2150784"/>
                </a:cubicBezTo>
                <a:lnTo>
                  <a:pt x="17291" y="2050968"/>
                </a:lnTo>
                <a:lnTo>
                  <a:pt x="12351" y="1872365"/>
                </a:lnTo>
                <a:cubicBezTo>
                  <a:pt x="11665" y="1799113"/>
                  <a:pt x="12859" y="1722821"/>
                  <a:pt x="17841" y="1644450"/>
                </a:cubicBezTo>
                <a:lnTo>
                  <a:pt x="21169" y="1569934"/>
                </a:lnTo>
                <a:lnTo>
                  <a:pt x="20488" y="1547698"/>
                </a:lnTo>
                <a:cubicBezTo>
                  <a:pt x="19568" y="1516527"/>
                  <a:pt x="18663" y="1483900"/>
                  <a:pt x="17841" y="1449683"/>
                </a:cubicBezTo>
                <a:cubicBezTo>
                  <a:pt x="11271" y="1175953"/>
                  <a:pt x="1415" y="1152151"/>
                  <a:pt x="17841" y="995226"/>
                </a:cubicBezTo>
                <a:lnTo>
                  <a:pt x="19885" y="968921"/>
                </a:lnTo>
                <a:lnTo>
                  <a:pt x="17841" y="930304"/>
                </a:lnTo>
                <a:cubicBezTo>
                  <a:pt x="7442" y="768208"/>
                  <a:pt x="7865" y="285783"/>
                  <a:pt x="17841" y="21390"/>
                </a:cubicBezTo>
                <a:cubicBezTo>
                  <a:pt x="147136" y="10433"/>
                  <a:pt x="296588" y="9602"/>
                  <a:pt x="440468" y="11925"/>
                </a:cubicBezTo>
                <a:lnTo>
                  <a:pt x="473966" y="12726"/>
                </a:lnTo>
                <a:lnTo>
                  <a:pt x="478805" y="12539"/>
                </a:lnTo>
                <a:lnTo>
                  <a:pt x="484496" y="12977"/>
                </a:lnTo>
                <a:lnTo>
                  <a:pt x="648894" y="16905"/>
                </a:lnTo>
                <a:cubicBezTo>
                  <a:pt x="714833" y="18773"/>
                  <a:pt x="776163" y="20559"/>
                  <a:pt x="829667" y="21390"/>
                </a:cubicBezTo>
                <a:lnTo>
                  <a:pt x="916694" y="22693"/>
                </a:lnTo>
                <a:lnTo>
                  <a:pt x="933747" y="21390"/>
                </a:lnTo>
                <a:cubicBezTo>
                  <a:pt x="1086511" y="12604"/>
                  <a:pt x="1591110" y="15003"/>
                  <a:pt x="1863531" y="21390"/>
                </a:cubicBezTo>
                <a:lnTo>
                  <a:pt x="1920387" y="22646"/>
                </a:lnTo>
                <a:lnTo>
                  <a:pt x="2054705" y="24358"/>
                </a:lnTo>
                <a:cubicBezTo>
                  <a:pt x="2107717" y="24456"/>
                  <a:pt x="2161143" y="23719"/>
                  <a:pt x="2217404" y="21390"/>
                </a:cubicBezTo>
                <a:cubicBezTo>
                  <a:pt x="2442445" y="12073"/>
                  <a:pt x="2732199" y="18194"/>
                  <a:pt x="2911273" y="21390"/>
                </a:cubicBezTo>
                <a:lnTo>
                  <a:pt x="3023675" y="20799"/>
                </a:lnTo>
                <a:lnTo>
                  <a:pt x="3093869" y="15816"/>
                </a:lnTo>
                <a:cubicBezTo>
                  <a:pt x="3182922" y="11551"/>
                  <a:pt x="3301373" y="10993"/>
                  <a:pt x="3429365" y="12165"/>
                </a:cubicBezTo>
                <a:lnTo>
                  <a:pt x="3575555" y="14425"/>
                </a:lnTo>
                <a:lnTo>
                  <a:pt x="3605772" y="13210"/>
                </a:lnTo>
                <a:cubicBezTo>
                  <a:pt x="3774503" y="6974"/>
                  <a:pt x="3960371" y="3465"/>
                  <a:pt x="4063093" y="21390"/>
                </a:cubicBezTo>
                <a:lnTo>
                  <a:pt x="4088792" y="24677"/>
                </a:lnTo>
                <a:lnTo>
                  <a:pt x="4129769" y="25744"/>
                </a:lnTo>
                <a:cubicBezTo>
                  <a:pt x="4269845" y="29597"/>
                  <a:pt x="4297423" y="30995"/>
                  <a:pt x="4403088" y="21390"/>
                </a:cubicBezTo>
                <a:cubicBezTo>
                  <a:pt x="4473592" y="10814"/>
                  <a:pt x="4858406" y="-6032"/>
                  <a:pt x="5096956" y="21390"/>
                </a:cubicBezTo>
                <a:lnTo>
                  <a:pt x="5251798" y="27914"/>
                </a:lnTo>
                <a:lnTo>
                  <a:pt x="5332872" y="21390"/>
                </a:lnTo>
                <a:cubicBezTo>
                  <a:pt x="5422885" y="11295"/>
                  <a:pt x="5502187" y="8863"/>
                  <a:pt x="5576462" y="10240"/>
                </a:cubicBezTo>
                <a:lnTo>
                  <a:pt x="5700011" y="17015"/>
                </a:lnTo>
                <a:lnTo>
                  <a:pt x="5761151" y="15143"/>
                </a:lnTo>
                <a:cubicBezTo>
                  <a:pt x="5846776" y="14123"/>
                  <a:pt x="5935566" y="15403"/>
                  <a:pt x="6026740" y="21390"/>
                </a:cubicBezTo>
                <a:lnTo>
                  <a:pt x="6161088" y="29209"/>
                </a:lnTo>
                <a:lnTo>
                  <a:pt x="6262655" y="21390"/>
                </a:lnTo>
                <a:cubicBezTo>
                  <a:pt x="6405549" y="5694"/>
                  <a:pt x="6517747" y="175"/>
                  <a:pt x="6610089" y="5"/>
                </a:cubicBezTo>
                <a:close/>
              </a:path>
            </a:pathLst>
          </a:custGeom>
        </p:spPr>
      </p:pic>
    </p:spTree>
    <p:extLst>
      <p:ext uri="{BB962C8B-B14F-4D97-AF65-F5344CB8AC3E}">
        <p14:creationId xmlns:p14="http://schemas.microsoft.com/office/powerpoint/2010/main" val="360122289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Shape 371"/>
        <p:cNvGrpSpPr/>
        <p:nvPr/>
      </p:nvGrpSpPr>
      <p:grpSpPr>
        <a:xfrm>
          <a:off x="0" y="0"/>
          <a:ext cx="0" cy="0"/>
          <a:chOff x="0" y="0"/>
          <a:chExt cx="0" cy="0"/>
        </a:xfrm>
      </p:grpSpPr>
      <p:sp>
        <p:nvSpPr>
          <p:cNvPr id="372" name="Google Shape;372;g27352ba0bad_0_324"/>
          <p:cNvSpPr txBox="1">
            <a:spLocks noGrp="1"/>
          </p:cNvSpPr>
          <p:nvPr>
            <p:ph type="title"/>
          </p:nvPr>
        </p:nvSpPr>
        <p:spPr>
          <a:xfrm>
            <a:off x="609600" y="0"/>
            <a:ext cx="10972800" cy="6402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lt1"/>
              </a:buClr>
              <a:buSzPct val="100000"/>
              <a:buFont typeface="Calibri"/>
              <a:buNone/>
            </a:pPr>
            <a:r>
              <a:rPr lang="en-US" u="none"/>
              <a:t>Other Ongoing FIRMS Enhancements</a:t>
            </a:r>
            <a:endParaRPr/>
          </a:p>
        </p:txBody>
      </p:sp>
      <p:sp>
        <p:nvSpPr>
          <p:cNvPr id="373" name="Google Shape;373;g27352ba0bad_0_324"/>
          <p:cNvSpPr txBox="1">
            <a:spLocks noGrp="1"/>
          </p:cNvSpPr>
          <p:nvPr>
            <p:ph type="body" idx="1"/>
          </p:nvPr>
        </p:nvSpPr>
        <p:spPr>
          <a:xfrm>
            <a:off x="609600" y="1194836"/>
            <a:ext cx="6031500" cy="5410200"/>
          </a:xfrm>
          <a:prstGeom prst="rect">
            <a:avLst/>
          </a:prstGeom>
          <a:noFill/>
          <a:ln>
            <a:noFill/>
          </a:ln>
        </p:spPr>
        <p:txBody>
          <a:bodyPr spcFirstLastPara="1" wrap="square" lIns="91425" tIns="45700" rIns="91425" bIns="45700" anchor="t" anchorCtr="0">
            <a:normAutofit/>
          </a:bodyPr>
          <a:lstStyle/>
          <a:p>
            <a:pPr marL="182880" lvl="0" indent="-182880" algn="l" rtl="0">
              <a:lnSpc>
                <a:spcPct val="100000"/>
              </a:lnSpc>
              <a:spcBef>
                <a:spcPts val="0"/>
              </a:spcBef>
              <a:spcAft>
                <a:spcPts val="0"/>
              </a:spcAft>
              <a:buSzPts val="2720"/>
              <a:buChar char="•"/>
            </a:pPr>
            <a:r>
              <a:rPr lang="en-US" sz="2800" dirty="0"/>
              <a:t>Maintain/improve existing products</a:t>
            </a:r>
            <a:endParaRPr sz="2800" dirty="0"/>
          </a:p>
          <a:p>
            <a:pPr marL="457200" lvl="1" indent="-182880" algn="l" rtl="0">
              <a:lnSpc>
                <a:spcPct val="100000"/>
              </a:lnSpc>
              <a:spcBef>
                <a:spcPts val="1000"/>
              </a:spcBef>
              <a:spcAft>
                <a:spcPts val="0"/>
              </a:spcAft>
              <a:buSzPts val="2380"/>
              <a:buChar char="•"/>
            </a:pPr>
            <a:r>
              <a:rPr lang="en-US" sz="2400" dirty="0"/>
              <a:t>Migration of RT Landsat active fire detection processing from EROS to AWS cloud</a:t>
            </a:r>
            <a:endParaRPr sz="2400" dirty="0"/>
          </a:p>
          <a:p>
            <a:pPr marL="457200" lvl="1" indent="-182880" algn="l" rtl="0">
              <a:lnSpc>
                <a:spcPct val="100000"/>
              </a:lnSpc>
              <a:spcBef>
                <a:spcPts val="1000"/>
              </a:spcBef>
              <a:spcAft>
                <a:spcPts val="0"/>
              </a:spcAft>
              <a:buSzPts val="2380"/>
              <a:buChar char="•"/>
            </a:pPr>
            <a:r>
              <a:rPr lang="en-US" sz="2400" dirty="0"/>
              <a:t>Continuity and expansion of MODIS/VIIRS URT data coverage</a:t>
            </a:r>
          </a:p>
          <a:p>
            <a:pPr marL="457200" lvl="1" indent="-182880" algn="l" rtl="0">
              <a:lnSpc>
                <a:spcPct val="100000"/>
              </a:lnSpc>
              <a:spcBef>
                <a:spcPts val="1000"/>
              </a:spcBef>
              <a:spcAft>
                <a:spcPts val="0"/>
              </a:spcAft>
              <a:buSzPts val="2380"/>
              <a:buChar char="•"/>
            </a:pPr>
            <a:r>
              <a:rPr lang="en-US" sz="2400" dirty="0"/>
              <a:t>Adding in OMPS AI data from NOAA 20/21</a:t>
            </a:r>
          </a:p>
          <a:p>
            <a:pPr marL="457200" lvl="1" indent="-182880" algn="l" rtl="0">
              <a:lnSpc>
                <a:spcPct val="100000"/>
              </a:lnSpc>
              <a:spcBef>
                <a:spcPts val="1000"/>
              </a:spcBef>
              <a:spcAft>
                <a:spcPts val="0"/>
              </a:spcAft>
              <a:buSzPts val="2380"/>
              <a:buChar char="•"/>
            </a:pPr>
            <a:r>
              <a:rPr lang="en-US" sz="2400" dirty="0"/>
              <a:t>Developing a NRT VIIRS Burned Area product</a:t>
            </a:r>
            <a:endParaRPr sz="2400" dirty="0"/>
          </a:p>
          <a:p>
            <a:pPr marL="0" lvl="0" indent="0" algn="l" rtl="0">
              <a:lnSpc>
                <a:spcPct val="100000"/>
              </a:lnSpc>
              <a:spcBef>
                <a:spcPts val="640"/>
              </a:spcBef>
              <a:spcAft>
                <a:spcPts val="0"/>
              </a:spcAft>
              <a:buSzPts val="2720"/>
              <a:buNone/>
            </a:pPr>
            <a:endParaRPr sz="2800" dirty="0"/>
          </a:p>
        </p:txBody>
      </p:sp>
      <p:pic>
        <p:nvPicPr>
          <p:cNvPr id="374" name="Google Shape;374;g27352ba0bad_0_324"/>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6963829" y="3710375"/>
            <a:ext cx="4169667" cy="3086983"/>
          </a:xfrm>
          <a:prstGeom prst="rect">
            <a:avLst/>
          </a:prstGeom>
          <a:noFill/>
          <a:ln>
            <a:noFill/>
          </a:ln>
        </p:spPr>
      </p:pic>
      <p:pic>
        <p:nvPicPr>
          <p:cNvPr id="375" name="Google Shape;375;g27352ba0bad_0_324"/>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6947613" y="867125"/>
            <a:ext cx="4202099" cy="2765375"/>
          </a:xfrm>
          <a:prstGeom prst="rect">
            <a:avLst/>
          </a:prstGeom>
          <a:noFill/>
          <a:ln>
            <a:noFill/>
          </a:ln>
        </p:spPr>
      </p:pic>
    </p:spTree>
  </p:cSld>
  <p:clrMapOvr>
    <a:masterClrMapping/>
  </p:clrMapOvr>
  <p:transition spd="slow">
    <p:fade thruBlk="1"/>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Date Placeholder 3">
            <a:extLst>
              <a:ext uri="{FF2B5EF4-FFF2-40B4-BE49-F238E27FC236}">
                <a16:creationId xmlns:a16="http://schemas.microsoft.com/office/drawing/2014/main" id="{83B2BF2B-E8D7-0E64-4904-DFA379D46EBD}"/>
              </a:ext>
            </a:extLst>
          </p:cNvPr>
          <p:cNvSpPr>
            <a:spLocks noGrp="1"/>
          </p:cNvSpPr>
          <p:nvPr>
            <p:ph type="dt" sz="half" idx="10"/>
          </p:nvPr>
        </p:nvSpPr>
        <p:spPr>
          <a:xfrm>
            <a:off x="838199" y="6356350"/>
            <a:ext cx="4738141" cy="365125"/>
          </a:xfrm>
        </p:spPr>
        <p:txBody>
          <a:bodyPr/>
          <a:lstStyle/>
          <a:p>
            <a:r>
              <a:rPr lang="en-US" dirty="0"/>
              <a:t>Slide courtesy of Colin </a:t>
            </a:r>
            <a:r>
              <a:rPr lang="en-US" dirty="0" err="1"/>
              <a:t>Seftor</a:t>
            </a:r>
            <a:r>
              <a:rPr lang="en-US" dirty="0"/>
              <a:t>, NASA GSFC</a:t>
            </a:r>
          </a:p>
        </p:txBody>
      </p:sp>
      <p:sp>
        <p:nvSpPr>
          <p:cNvPr id="12" name="Slide Number Placeholder 5">
            <a:extLst>
              <a:ext uri="{FF2B5EF4-FFF2-40B4-BE49-F238E27FC236}">
                <a16:creationId xmlns:a16="http://schemas.microsoft.com/office/drawing/2014/main" id="{1F94F2FE-09E2-78ED-7F49-C7BD99E294D6}"/>
              </a:ext>
            </a:extLst>
          </p:cNvPr>
          <p:cNvSpPr>
            <a:spLocks noGrp="1"/>
          </p:cNvSpPr>
          <p:nvPr>
            <p:ph type="sldNum" sz="quarter" idx="12"/>
          </p:nvPr>
        </p:nvSpPr>
        <p:spPr>
          <a:xfrm>
            <a:off x="8610600" y="6356350"/>
            <a:ext cx="2743200" cy="365125"/>
          </a:xfrm>
        </p:spPr>
        <p:txBody>
          <a:bodyPr/>
          <a:lstStyle/>
          <a:p>
            <a:fld id="{22B20AED-3417-4900-B764-603D2B580600}" type="slidenum">
              <a:rPr lang="en-US" smtClean="0"/>
              <a:t>32</a:t>
            </a:fld>
            <a:endParaRPr lang="en-US"/>
          </a:p>
        </p:txBody>
      </p:sp>
      <p:sp>
        <p:nvSpPr>
          <p:cNvPr id="4" name="CustomShape 2">
            <a:extLst>
              <a:ext uri="{FF2B5EF4-FFF2-40B4-BE49-F238E27FC236}">
                <a16:creationId xmlns:a16="http://schemas.microsoft.com/office/drawing/2014/main" id="{5257540D-DD36-1EB1-D94C-33A3E5BF046A}"/>
              </a:ext>
            </a:extLst>
          </p:cNvPr>
          <p:cNvSpPr/>
          <p:nvPr/>
        </p:nvSpPr>
        <p:spPr>
          <a:xfrm>
            <a:off x="2011680" y="-25860"/>
            <a:ext cx="8270280" cy="8485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85000"/>
              </a:lnSpc>
            </a:pPr>
            <a:r>
              <a:rPr lang="en-US" sz="2800" spc="-1" dirty="0">
                <a:solidFill>
                  <a:srgbClr val="000000"/>
                </a:solidFill>
                <a:uFill>
                  <a:solidFill>
                    <a:srgbClr val="FFFFFF"/>
                  </a:solidFill>
                </a:uFill>
                <a:latin typeface="Calibri" panose="020F0502020204030204" pitchFamily="34" charset="0"/>
                <a:ea typeface="DejaVu Sans"/>
                <a:cs typeface="Calibri" panose="020F0502020204030204" pitchFamily="34" charset="0"/>
              </a:rPr>
              <a:t>LANCE OMPS Aerosol Index</a:t>
            </a:r>
            <a:endParaRPr lang="en-US" sz="2800" b="0" strike="noStrike" spc="-1" dirty="0">
              <a:solidFill>
                <a:srgbClr val="000000"/>
              </a:solidFill>
              <a:uFill>
                <a:solidFill>
                  <a:srgbClr val="FFFFFF"/>
                </a:solidFill>
              </a:uFill>
              <a:latin typeface="Arial"/>
            </a:endParaRPr>
          </a:p>
        </p:txBody>
      </p:sp>
      <p:grpSp>
        <p:nvGrpSpPr>
          <p:cNvPr id="6" name="Group 5">
            <a:extLst>
              <a:ext uri="{FF2B5EF4-FFF2-40B4-BE49-F238E27FC236}">
                <a16:creationId xmlns:a16="http://schemas.microsoft.com/office/drawing/2014/main" id="{C037E0F7-74E8-0C42-FC3A-E2B31AD5271B}"/>
              </a:ext>
            </a:extLst>
          </p:cNvPr>
          <p:cNvGrpSpPr/>
          <p:nvPr/>
        </p:nvGrpSpPr>
        <p:grpSpPr>
          <a:xfrm>
            <a:off x="2930915" y="4611256"/>
            <a:ext cx="6353210" cy="1270642"/>
            <a:chOff x="2807627" y="4857834"/>
            <a:chExt cx="6353210" cy="1270642"/>
          </a:xfrm>
        </p:grpSpPr>
        <p:pic>
          <p:nvPicPr>
            <p:cNvPr id="15" name="Picture 14" descr="A colorful rectangular object with black border&#10;&#10;Description automatically generated">
              <a:extLst>
                <a:ext uri="{FF2B5EF4-FFF2-40B4-BE49-F238E27FC236}">
                  <a16:creationId xmlns:a16="http://schemas.microsoft.com/office/drawing/2014/main" id="{168DEA94-A7F2-2592-7064-6F42D904DC9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07627" y="4857834"/>
              <a:ext cx="6353210" cy="1270642"/>
            </a:xfrm>
            <a:prstGeom prst="rect">
              <a:avLst/>
            </a:prstGeom>
          </p:spPr>
        </p:pic>
        <p:sp>
          <p:nvSpPr>
            <p:cNvPr id="16" name="TextBox 15">
              <a:extLst>
                <a:ext uri="{FF2B5EF4-FFF2-40B4-BE49-F238E27FC236}">
                  <a16:creationId xmlns:a16="http://schemas.microsoft.com/office/drawing/2014/main" id="{72AFDC0C-AD5C-AAAE-71BC-0A4CAEBBCB14}"/>
                </a:ext>
              </a:extLst>
            </p:cNvPr>
            <p:cNvSpPr txBox="1"/>
            <p:nvPr/>
          </p:nvSpPr>
          <p:spPr>
            <a:xfrm>
              <a:off x="3195265" y="5578871"/>
              <a:ext cx="314510" cy="400110"/>
            </a:xfrm>
            <a:prstGeom prst="rect">
              <a:avLst/>
            </a:prstGeom>
            <a:noFill/>
          </p:spPr>
          <p:txBody>
            <a:bodyPr wrap="none" rtlCol="0">
              <a:spAutoFit/>
            </a:bodyPr>
            <a:lstStyle/>
            <a:p>
              <a:r>
                <a:rPr lang="en-US" sz="2000" dirty="0"/>
                <a:t>0</a:t>
              </a:r>
            </a:p>
          </p:txBody>
        </p:sp>
        <p:sp>
          <p:nvSpPr>
            <p:cNvPr id="17" name="TextBox 16">
              <a:extLst>
                <a:ext uri="{FF2B5EF4-FFF2-40B4-BE49-F238E27FC236}">
                  <a16:creationId xmlns:a16="http://schemas.microsoft.com/office/drawing/2014/main" id="{C0661930-B0A8-7B0E-B593-C111ADE96019}"/>
                </a:ext>
              </a:extLst>
            </p:cNvPr>
            <p:cNvSpPr txBox="1"/>
            <p:nvPr/>
          </p:nvSpPr>
          <p:spPr>
            <a:xfrm>
              <a:off x="8455633" y="5578871"/>
              <a:ext cx="444352" cy="400110"/>
            </a:xfrm>
            <a:prstGeom prst="rect">
              <a:avLst/>
            </a:prstGeom>
            <a:noFill/>
          </p:spPr>
          <p:txBody>
            <a:bodyPr wrap="none" rtlCol="0">
              <a:spAutoFit/>
            </a:bodyPr>
            <a:lstStyle/>
            <a:p>
              <a:r>
                <a:rPr lang="en-US" sz="2000" dirty="0"/>
                <a:t>15</a:t>
              </a:r>
            </a:p>
          </p:txBody>
        </p:sp>
        <p:sp>
          <p:nvSpPr>
            <p:cNvPr id="18" name="TextBox 17">
              <a:extLst>
                <a:ext uri="{FF2B5EF4-FFF2-40B4-BE49-F238E27FC236}">
                  <a16:creationId xmlns:a16="http://schemas.microsoft.com/office/drawing/2014/main" id="{8321446C-6E10-AB1D-45BD-13BDEBDFB843}"/>
                </a:ext>
              </a:extLst>
            </p:cNvPr>
            <p:cNvSpPr txBox="1"/>
            <p:nvPr/>
          </p:nvSpPr>
          <p:spPr>
            <a:xfrm>
              <a:off x="5181042" y="5578871"/>
              <a:ext cx="1603324" cy="400110"/>
            </a:xfrm>
            <a:prstGeom prst="rect">
              <a:avLst/>
            </a:prstGeom>
            <a:noFill/>
          </p:spPr>
          <p:txBody>
            <a:bodyPr wrap="none" rtlCol="0">
              <a:spAutoFit/>
            </a:bodyPr>
            <a:lstStyle/>
            <a:p>
              <a:r>
                <a:rPr lang="en-US" sz="2000" dirty="0"/>
                <a:t>Aerosol Index</a:t>
              </a:r>
            </a:p>
          </p:txBody>
        </p:sp>
      </p:grpSp>
      <p:sp>
        <p:nvSpPr>
          <p:cNvPr id="19" name="TextBox 18">
            <a:extLst>
              <a:ext uri="{FF2B5EF4-FFF2-40B4-BE49-F238E27FC236}">
                <a16:creationId xmlns:a16="http://schemas.microsoft.com/office/drawing/2014/main" id="{0B0F8883-16C6-342A-F3F8-38F73F249498}"/>
              </a:ext>
            </a:extLst>
          </p:cNvPr>
          <p:cNvSpPr txBox="1"/>
          <p:nvPr/>
        </p:nvSpPr>
        <p:spPr>
          <a:xfrm>
            <a:off x="3567299" y="879420"/>
            <a:ext cx="4830810" cy="461665"/>
          </a:xfrm>
          <a:prstGeom prst="rect">
            <a:avLst/>
          </a:prstGeom>
          <a:noFill/>
        </p:spPr>
        <p:txBody>
          <a:bodyPr wrap="none" rtlCol="0">
            <a:spAutoFit/>
          </a:bodyPr>
          <a:lstStyle/>
          <a:p>
            <a:r>
              <a:rPr lang="en-US" sz="2400" dirty="0"/>
              <a:t>OMPS Aerosol Index for 11 May 2024</a:t>
            </a:r>
          </a:p>
        </p:txBody>
      </p:sp>
      <p:sp>
        <p:nvSpPr>
          <p:cNvPr id="20" name="TextBox 19">
            <a:extLst>
              <a:ext uri="{FF2B5EF4-FFF2-40B4-BE49-F238E27FC236}">
                <a16:creationId xmlns:a16="http://schemas.microsoft.com/office/drawing/2014/main" id="{9EC79136-890F-3706-1F2E-503D2DE6F992}"/>
              </a:ext>
            </a:extLst>
          </p:cNvPr>
          <p:cNvSpPr txBox="1"/>
          <p:nvPr/>
        </p:nvSpPr>
        <p:spPr>
          <a:xfrm>
            <a:off x="4944423" y="1370945"/>
            <a:ext cx="2310441" cy="646331"/>
          </a:xfrm>
          <a:prstGeom prst="rect">
            <a:avLst/>
          </a:prstGeom>
          <a:noFill/>
        </p:spPr>
        <p:txBody>
          <a:bodyPr wrap="none" rtlCol="0">
            <a:spAutoFit/>
          </a:bodyPr>
          <a:lstStyle/>
          <a:p>
            <a:r>
              <a:rPr lang="en-US" dirty="0"/>
              <a:t>S-NPP (36 </a:t>
            </a:r>
            <a:r>
              <a:rPr lang="en-US" dirty="0" err="1"/>
              <a:t>xtrack</a:t>
            </a:r>
            <a:r>
              <a:rPr lang="en-US" dirty="0"/>
              <a:t> FOVs)</a:t>
            </a:r>
          </a:p>
          <a:p>
            <a:pPr algn="ctr"/>
            <a:r>
              <a:rPr lang="en-US" dirty="0"/>
              <a:t>50x50 km nadir</a:t>
            </a:r>
          </a:p>
        </p:txBody>
      </p:sp>
      <p:sp>
        <p:nvSpPr>
          <p:cNvPr id="21" name="TextBox 20">
            <a:extLst>
              <a:ext uri="{FF2B5EF4-FFF2-40B4-BE49-F238E27FC236}">
                <a16:creationId xmlns:a16="http://schemas.microsoft.com/office/drawing/2014/main" id="{F6FE1FE8-A88C-9B8B-4803-9F4AA122AC45}"/>
              </a:ext>
            </a:extLst>
          </p:cNvPr>
          <p:cNvSpPr txBox="1"/>
          <p:nvPr/>
        </p:nvSpPr>
        <p:spPr>
          <a:xfrm>
            <a:off x="909391" y="1370945"/>
            <a:ext cx="2247923" cy="646331"/>
          </a:xfrm>
          <a:prstGeom prst="rect">
            <a:avLst/>
          </a:prstGeom>
          <a:noFill/>
        </p:spPr>
        <p:txBody>
          <a:bodyPr wrap="none" rtlCol="0">
            <a:spAutoFit/>
          </a:bodyPr>
          <a:lstStyle/>
          <a:p>
            <a:r>
              <a:rPr lang="en-US" dirty="0"/>
              <a:t>N21 (178 </a:t>
            </a:r>
            <a:r>
              <a:rPr lang="en-US" dirty="0" err="1"/>
              <a:t>xtrack</a:t>
            </a:r>
            <a:r>
              <a:rPr lang="en-US" dirty="0"/>
              <a:t> FOVs)</a:t>
            </a:r>
          </a:p>
          <a:p>
            <a:pPr algn="ctr"/>
            <a:r>
              <a:rPr lang="en-US" dirty="0"/>
              <a:t>10x10 km nadir</a:t>
            </a:r>
          </a:p>
        </p:txBody>
      </p:sp>
      <p:sp>
        <p:nvSpPr>
          <p:cNvPr id="22" name="TextBox 21">
            <a:extLst>
              <a:ext uri="{FF2B5EF4-FFF2-40B4-BE49-F238E27FC236}">
                <a16:creationId xmlns:a16="http://schemas.microsoft.com/office/drawing/2014/main" id="{AA8C79D8-A4A6-4CF7-1ABC-F16A97669053}"/>
              </a:ext>
            </a:extLst>
          </p:cNvPr>
          <p:cNvSpPr txBox="1"/>
          <p:nvPr/>
        </p:nvSpPr>
        <p:spPr>
          <a:xfrm>
            <a:off x="9262561" y="1370945"/>
            <a:ext cx="2247923" cy="646331"/>
          </a:xfrm>
          <a:prstGeom prst="rect">
            <a:avLst/>
          </a:prstGeom>
          <a:noFill/>
        </p:spPr>
        <p:txBody>
          <a:bodyPr wrap="none" rtlCol="0">
            <a:spAutoFit/>
          </a:bodyPr>
          <a:lstStyle/>
          <a:p>
            <a:r>
              <a:rPr lang="en-US" dirty="0"/>
              <a:t>N20 (140 </a:t>
            </a:r>
            <a:r>
              <a:rPr lang="en-US" dirty="0" err="1"/>
              <a:t>xtrack</a:t>
            </a:r>
            <a:r>
              <a:rPr lang="en-US" dirty="0"/>
              <a:t> FOVs)</a:t>
            </a:r>
          </a:p>
          <a:p>
            <a:pPr algn="ctr"/>
            <a:r>
              <a:rPr lang="en-US" dirty="0"/>
              <a:t>12x17 km nadir</a:t>
            </a:r>
          </a:p>
        </p:txBody>
      </p:sp>
      <p:pic>
        <p:nvPicPr>
          <p:cNvPr id="3" name="Picture 2" descr="A map of the ocean&#10;&#10;Description automatically generated">
            <a:extLst>
              <a:ext uri="{FF2B5EF4-FFF2-40B4-BE49-F238E27FC236}">
                <a16:creationId xmlns:a16="http://schemas.microsoft.com/office/drawing/2014/main" id="{7E9AB7F0-DEF8-F2A3-F635-CD8D8099B65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000166"/>
            <a:ext cx="12192000" cy="2857668"/>
          </a:xfrm>
          <a:prstGeom prst="rect">
            <a:avLst/>
          </a:prstGeom>
        </p:spPr>
      </p:pic>
    </p:spTree>
    <p:extLst>
      <p:ext uri="{BB962C8B-B14F-4D97-AF65-F5344CB8AC3E}">
        <p14:creationId xmlns:p14="http://schemas.microsoft.com/office/powerpoint/2010/main" val="1317329177"/>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MasterSp="0" show="0">
  <p:cSld>
    <p:spTree>
      <p:nvGrpSpPr>
        <p:cNvPr id="1" name="Shape 379"/>
        <p:cNvGrpSpPr/>
        <p:nvPr/>
      </p:nvGrpSpPr>
      <p:grpSpPr>
        <a:xfrm>
          <a:off x="0" y="0"/>
          <a:ext cx="0" cy="0"/>
          <a:chOff x="0" y="0"/>
          <a:chExt cx="0" cy="0"/>
        </a:xfrm>
      </p:grpSpPr>
      <p:sp>
        <p:nvSpPr>
          <p:cNvPr id="380" name="Google Shape;380;g27352ba0bad_0_330"/>
          <p:cNvSpPr txBox="1">
            <a:spLocks noGrp="1"/>
          </p:cNvSpPr>
          <p:nvPr>
            <p:ph type="title"/>
          </p:nvPr>
        </p:nvSpPr>
        <p:spPr>
          <a:xfrm>
            <a:off x="476598" y="274320"/>
            <a:ext cx="10972800" cy="6402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lt1"/>
              </a:buClr>
              <a:buSzPts val="4000"/>
              <a:buFont typeface="Calibri"/>
              <a:buNone/>
            </a:pPr>
            <a:r>
              <a:rPr lang="en-US" u="none" dirty="0"/>
              <a:t>Other Ongoing FIRMS Enhancements</a:t>
            </a:r>
            <a:endParaRPr dirty="0"/>
          </a:p>
        </p:txBody>
      </p:sp>
      <p:sp>
        <p:nvSpPr>
          <p:cNvPr id="381" name="Google Shape;381;g27352ba0bad_0_330"/>
          <p:cNvSpPr txBox="1">
            <a:spLocks noGrp="1"/>
          </p:cNvSpPr>
          <p:nvPr>
            <p:ph type="body" idx="1"/>
          </p:nvPr>
        </p:nvSpPr>
        <p:spPr>
          <a:xfrm>
            <a:off x="293719" y="1066800"/>
            <a:ext cx="11582400" cy="3754582"/>
          </a:xfrm>
          <a:prstGeom prst="rect">
            <a:avLst/>
          </a:prstGeom>
          <a:noFill/>
          <a:ln>
            <a:noFill/>
          </a:ln>
        </p:spPr>
        <p:txBody>
          <a:bodyPr spcFirstLastPara="1" wrap="square" lIns="91425" tIns="45700" rIns="91425" bIns="45700" anchor="t" anchorCtr="0">
            <a:normAutofit/>
          </a:bodyPr>
          <a:lstStyle/>
          <a:p>
            <a:pPr marL="182880" lvl="0" indent="-182880" algn="l" rtl="0">
              <a:lnSpc>
                <a:spcPct val="100000"/>
              </a:lnSpc>
              <a:spcBef>
                <a:spcPts val="0"/>
              </a:spcBef>
              <a:spcAft>
                <a:spcPts val="0"/>
              </a:spcAft>
              <a:buSzPts val="2720"/>
              <a:buChar char="•"/>
            </a:pPr>
            <a:r>
              <a:rPr lang="en-US" dirty="0"/>
              <a:t>Development/implementation of new products </a:t>
            </a:r>
            <a:endParaRPr dirty="0"/>
          </a:p>
          <a:p>
            <a:pPr marL="457200" lvl="1" indent="-182880" algn="l" rtl="0">
              <a:lnSpc>
                <a:spcPct val="100000"/>
              </a:lnSpc>
              <a:spcBef>
                <a:spcPts val="1200"/>
              </a:spcBef>
              <a:spcAft>
                <a:spcPts val="0"/>
              </a:spcAft>
              <a:buSzPts val="2380"/>
              <a:buChar char="•"/>
            </a:pPr>
            <a:r>
              <a:rPr lang="en-US" dirty="0"/>
              <a:t>NRT VIIRS burned area product development/implementation </a:t>
            </a:r>
            <a:endParaRPr dirty="0"/>
          </a:p>
          <a:p>
            <a:pPr marL="457200" lvl="0" indent="-375920" algn="l" rtl="0">
              <a:spcBef>
                <a:spcPts val="1000"/>
              </a:spcBef>
              <a:spcAft>
                <a:spcPts val="0"/>
              </a:spcAft>
              <a:buSzPts val="2320"/>
              <a:buChar char="•"/>
            </a:pPr>
            <a:r>
              <a:rPr lang="en-US" sz="2800" dirty="0"/>
              <a:t>Sentinel-3 imagery and active fire detection data evaluation and integration</a:t>
            </a:r>
            <a:endParaRPr sz="2800" dirty="0"/>
          </a:p>
        </p:txBody>
      </p:sp>
      <p:grpSp>
        <p:nvGrpSpPr>
          <p:cNvPr id="8" name="Group 7">
            <a:extLst>
              <a:ext uri="{FF2B5EF4-FFF2-40B4-BE49-F238E27FC236}">
                <a16:creationId xmlns:a16="http://schemas.microsoft.com/office/drawing/2014/main" id="{D8451C01-D7B6-FB6F-E77E-0C5D6C15140B}"/>
              </a:ext>
            </a:extLst>
          </p:cNvPr>
          <p:cNvGrpSpPr/>
          <p:nvPr/>
        </p:nvGrpSpPr>
        <p:grpSpPr>
          <a:xfrm>
            <a:off x="3052571" y="2917655"/>
            <a:ext cx="4184886" cy="3732525"/>
            <a:chOff x="1671628" y="3049275"/>
            <a:chExt cx="4184886" cy="3732525"/>
          </a:xfrm>
        </p:grpSpPr>
        <p:pic>
          <p:nvPicPr>
            <p:cNvPr id="9" name="Picture 8" descr="A picture containing map, text, atlas&#10;&#10;Description automatically generated">
              <a:extLst>
                <a:ext uri="{FF2B5EF4-FFF2-40B4-BE49-F238E27FC236}">
                  <a16:creationId xmlns:a16="http://schemas.microsoft.com/office/drawing/2014/main" id="{7B2DBE99-304D-7BD4-CAD2-DA00B717A75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76400" y="3124200"/>
              <a:ext cx="4180114" cy="3657600"/>
            </a:xfrm>
            <a:prstGeom prst="rect">
              <a:avLst/>
            </a:prstGeom>
          </p:spPr>
        </p:pic>
        <p:sp>
          <p:nvSpPr>
            <p:cNvPr id="10" name="TextBox 9">
              <a:extLst>
                <a:ext uri="{FF2B5EF4-FFF2-40B4-BE49-F238E27FC236}">
                  <a16:creationId xmlns:a16="http://schemas.microsoft.com/office/drawing/2014/main" id="{B1B4BDCE-7EFB-4C32-3377-84130A21D6A7}"/>
                </a:ext>
              </a:extLst>
            </p:cNvPr>
            <p:cNvSpPr txBox="1"/>
            <p:nvPr/>
          </p:nvSpPr>
          <p:spPr>
            <a:xfrm>
              <a:off x="1671628" y="3049275"/>
              <a:ext cx="184731" cy="307777"/>
            </a:xfrm>
            <a:prstGeom prst="rect">
              <a:avLst/>
            </a:prstGeom>
            <a:noFill/>
          </p:spPr>
          <p:txBody>
            <a:bodyPr wrap="none" rtlCol="0">
              <a:spAutoFit/>
            </a:bodyPr>
            <a:lstStyle/>
            <a:p>
              <a:endParaRPr lang="en-US" sz="1400" dirty="0">
                <a:effectLst>
                  <a:outerShdw blurRad="38100" dist="38100" dir="2700000" algn="tl">
                    <a:srgbClr val="000000">
                      <a:alpha val="43137"/>
                    </a:srgbClr>
                  </a:outerShdw>
                </a:effectLst>
                <a:latin typeface="+mn-lt"/>
                <a:ea typeface="Tahoma" panose="020B0604030504040204" pitchFamily="34" charset="0"/>
                <a:cs typeface="Calibri" panose="020F0502020204030204" pitchFamily="34" charset="0"/>
              </a:endParaRPr>
            </a:p>
          </p:txBody>
        </p:sp>
      </p:grpSp>
      <p:sp>
        <p:nvSpPr>
          <p:cNvPr id="11" name="TextBox 10">
            <a:extLst>
              <a:ext uri="{FF2B5EF4-FFF2-40B4-BE49-F238E27FC236}">
                <a16:creationId xmlns:a16="http://schemas.microsoft.com/office/drawing/2014/main" id="{C9EB9720-D194-DD01-13C5-33B209B13D75}"/>
              </a:ext>
            </a:extLst>
          </p:cNvPr>
          <p:cNvSpPr txBox="1"/>
          <p:nvPr/>
        </p:nvSpPr>
        <p:spPr>
          <a:xfrm>
            <a:off x="3052571" y="3033835"/>
            <a:ext cx="2015995" cy="461665"/>
          </a:xfrm>
          <a:prstGeom prst="rect">
            <a:avLst/>
          </a:prstGeom>
          <a:solidFill>
            <a:schemeClr val="lt1"/>
          </a:solidFill>
        </p:spPr>
        <p:txBody>
          <a:bodyPr wrap="square" rtlCol="0">
            <a:spAutoFit/>
          </a:bodyPr>
          <a:lstStyle/>
          <a:p>
            <a:r>
              <a:rPr lang="en-US" sz="1200" dirty="0"/>
              <a:t>Mosquito Fire – MCD64A1</a:t>
            </a:r>
          </a:p>
          <a:p>
            <a:r>
              <a:rPr lang="en-US" sz="1200" dirty="0"/>
              <a:t>September 2022</a:t>
            </a:r>
          </a:p>
        </p:txBody>
      </p:sp>
      <p:grpSp>
        <p:nvGrpSpPr>
          <p:cNvPr id="12" name="Group 11">
            <a:extLst>
              <a:ext uri="{FF2B5EF4-FFF2-40B4-BE49-F238E27FC236}">
                <a16:creationId xmlns:a16="http://schemas.microsoft.com/office/drawing/2014/main" id="{BC27BAF7-4569-775F-5C84-E1C7531BD393}"/>
              </a:ext>
            </a:extLst>
          </p:cNvPr>
          <p:cNvGrpSpPr/>
          <p:nvPr/>
        </p:nvGrpSpPr>
        <p:grpSpPr>
          <a:xfrm>
            <a:off x="7418489" y="3059082"/>
            <a:ext cx="3816626" cy="3657600"/>
            <a:chOff x="6558280" y="3031744"/>
            <a:chExt cx="3816626" cy="3657600"/>
          </a:xfrm>
        </p:grpSpPr>
        <p:grpSp>
          <p:nvGrpSpPr>
            <p:cNvPr id="13" name="Group 12">
              <a:extLst>
                <a:ext uri="{FF2B5EF4-FFF2-40B4-BE49-F238E27FC236}">
                  <a16:creationId xmlns:a16="http://schemas.microsoft.com/office/drawing/2014/main" id="{3A181A86-D092-8FFD-C07B-28DB8A15CF28}"/>
                </a:ext>
              </a:extLst>
            </p:cNvPr>
            <p:cNvGrpSpPr/>
            <p:nvPr/>
          </p:nvGrpSpPr>
          <p:grpSpPr>
            <a:xfrm>
              <a:off x="6558280" y="3031744"/>
              <a:ext cx="3816626" cy="3657600"/>
              <a:chOff x="6629400" y="3048000"/>
              <a:chExt cx="3816626" cy="3657600"/>
            </a:xfrm>
          </p:grpSpPr>
          <p:pic>
            <p:nvPicPr>
              <p:cNvPr id="15" name="Picture 14">
                <a:extLst>
                  <a:ext uri="{FF2B5EF4-FFF2-40B4-BE49-F238E27FC236}">
                    <a16:creationId xmlns:a16="http://schemas.microsoft.com/office/drawing/2014/main" id="{363C7042-B81C-05A2-4B10-D47124F84F4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629400" y="3048000"/>
                <a:ext cx="3816626" cy="3657600"/>
              </a:xfrm>
              <a:prstGeom prst="rect">
                <a:avLst/>
              </a:prstGeom>
            </p:spPr>
          </p:pic>
          <p:pic>
            <p:nvPicPr>
              <p:cNvPr id="16" name="Picture 15">
                <a:extLst>
                  <a:ext uri="{FF2B5EF4-FFF2-40B4-BE49-F238E27FC236}">
                    <a16:creationId xmlns:a16="http://schemas.microsoft.com/office/drawing/2014/main" id="{7663A914-F403-BA49-2EE9-965F5813DF4D}"/>
                  </a:ext>
                </a:extLst>
              </p:cNvPr>
              <p:cNvPicPr>
                <a:picLocks noChangeAspect="1"/>
              </p:cNvPicPr>
              <p:nvPr/>
            </p:nvPicPr>
            <p:blipFill>
              <a:blip r:embed="rId5"/>
              <a:stretch>
                <a:fillRect/>
              </a:stretch>
            </p:blipFill>
            <p:spPr>
              <a:xfrm>
                <a:off x="6629400" y="5966427"/>
                <a:ext cx="1427947" cy="739173"/>
              </a:xfrm>
              <a:prstGeom prst="rect">
                <a:avLst/>
              </a:prstGeom>
            </p:spPr>
          </p:pic>
        </p:grpSp>
        <p:sp>
          <p:nvSpPr>
            <p:cNvPr id="14" name="TextBox 13">
              <a:extLst>
                <a:ext uri="{FF2B5EF4-FFF2-40B4-BE49-F238E27FC236}">
                  <a16:creationId xmlns:a16="http://schemas.microsoft.com/office/drawing/2014/main" id="{DBC307BF-FB1F-A5FE-09E0-663AE0CC7662}"/>
                </a:ext>
              </a:extLst>
            </p:cNvPr>
            <p:cNvSpPr txBox="1"/>
            <p:nvPr/>
          </p:nvSpPr>
          <p:spPr>
            <a:xfrm>
              <a:off x="6599790" y="3080018"/>
              <a:ext cx="2793421" cy="307777"/>
            </a:xfrm>
            <a:prstGeom prst="rect">
              <a:avLst/>
            </a:prstGeom>
            <a:solidFill>
              <a:schemeClr val="lt1"/>
            </a:solidFill>
          </p:spPr>
          <p:txBody>
            <a:bodyPr wrap="square" rtlCol="0">
              <a:spAutoFit/>
            </a:bodyPr>
            <a:lstStyle/>
            <a:p>
              <a:r>
                <a:rPr lang="en-US" dirty="0"/>
                <a:t>Mosquito Fire – Progression Map </a:t>
              </a:r>
            </a:p>
          </p:txBody>
        </p:sp>
      </p:gr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CF7BE-8429-9B0C-9BB2-7A15E43C3849}"/>
              </a:ext>
            </a:extLst>
          </p:cNvPr>
          <p:cNvSpPr>
            <a:spLocks noGrp="1"/>
          </p:cNvSpPr>
          <p:nvPr>
            <p:ph type="title"/>
          </p:nvPr>
        </p:nvSpPr>
        <p:spPr/>
        <p:txBody>
          <a:bodyPr/>
          <a:lstStyle/>
          <a:p>
            <a:r>
              <a:rPr lang="en-US" dirty="0"/>
              <a:t>Earth Observation Satellites and Sensors Used in FIRMS</a:t>
            </a:r>
          </a:p>
        </p:txBody>
      </p:sp>
      <p:sp>
        <p:nvSpPr>
          <p:cNvPr id="3" name="Text Placeholder 2">
            <a:extLst>
              <a:ext uri="{FF2B5EF4-FFF2-40B4-BE49-F238E27FC236}">
                <a16:creationId xmlns:a16="http://schemas.microsoft.com/office/drawing/2014/main" id="{FD652E03-9EA9-8ED8-478D-C6B153B32DE4}"/>
              </a:ext>
            </a:extLst>
          </p:cNvPr>
          <p:cNvSpPr>
            <a:spLocks noGrp="1"/>
          </p:cNvSpPr>
          <p:nvPr>
            <p:ph type="body" idx="1"/>
          </p:nvPr>
        </p:nvSpPr>
        <p:spPr>
          <a:xfrm>
            <a:off x="242315" y="1130284"/>
            <a:ext cx="5204462" cy="5056204"/>
          </a:xfrm>
        </p:spPr>
        <p:txBody>
          <a:bodyPr/>
          <a:lstStyle/>
          <a:p>
            <a:r>
              <a:rPr lang="en-US" dirty="0"/>
              <a:t>15 satellites</a:t>
            </a:r>
          </a:p>
          <a:p>
            <a:pPr lvl="1"/>
            <a:r>
              <a:rPr lang="en-US" dirty="0"/>
              <a:t>10 polar-orbiting</a:t>
            </a:r>
          </a:p>
          <a:p>
            <a:pPr lvl="1"/>
            <a:r>
              <a:rPr lang="en-US" dirty="0"/>
              <a:t>5 geostationary</a:t>
            </a:r>
          </a:p>
          <a:p>
            <a:r>
              <a:rPr lang="en-US" dirty="0"/>
              <a:t>16 Sensors</a:t>
            </a:r>
          </a:p>
          <a:p>
            <a:r>
              <a:rPr lang="en-US" dirty="0"/>
              <a:t>5 Space Agencies</a:t>
            </a:r>
          </a:p>
          <a:p>
            <a:pPr lvl="1"/>
            <a:r>
              <a:rPr lang="en-US" dirty="0"/>
              <a:t>NASA</a:t>
            </a:r>
          </a:p>
          <a:p>
            <a:pPr lvl="1"/>
            <a:r>
              <a:rPr lang="en-US" dirty="0"/>
              <a:t>NOAA</a:t>
            </a:r>
          </a:p>
          <a:p>
            <a:pPr lvl="1"/>
            <a:r>
              <a:rPr lang="en-US" dirty="0"/>
              <a:t>ESA</a:t>
            </a:r>
          </a:p>
          <a:p>
            <a:pPr lvl="1"/>
            <a:r>
              <a:rPr lang="en-US" dirty="0"/>
              <a:t>EUMETSAT</a:t>
            </a:r>
          </a:p>
          <a:p>
            <a:pPr lvl="1"/>
            <a:r>
              <a:rPr lang="en-US" dirty="0"/>
              <a:t>JAXA</a:t>
            </a:r>
          </a:p>
        </p:txBody>
      </p:sp>
      <p:pic>
        <p:nvPicPr>
          <p:cNvPr id="1026" name="Picture 2">
            <a:extLst>
              <a:ext uri="{FF2B5EF4-FFF2-40B4-BE49-F238E27FC236}">
                <a16:creationId xmlns:a16="http://schemas.microsoft.com/office/drawing/2014/main" id="{A004C3C3-6449-AE4D-DBEC-B499550910A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780693" y="1330334"/>
            <a:ext cx="7772400" cy="4477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0956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257"/>
        <p:cNvGrpSpPr/>
        <p:nvPr/>
      </p:nvGrpSpPr>
      <p:grpSpPr>
        <a:xfrm>
          <a:off x="0" y="0"/>
          <a:ext cx="0" cy="0"/>
          <a:chOff x="0" y="0"/>
          <a:chExt cx="0" cy="0"/>
        </a:xfrm>
      </p:grpSpPr>
      <p:sp>
        <p:nvSpPr>
          <p:cNvPr id="258" name="Google Shape;258;p47"/>
          <p:cNvSpPr txBox="1">
            <a:spLocks noGrp="1"/>
          </p:cNvSpPr>
          <p:nvPr>
            <p:ph type="title"/>
          </p:nvPr>
        </p:nvSpPr>
        <p:spPr>
          <a:xfrm>
            <a:off x="0" y="0"/>
            <a:ext cx="12192000" cy="762000"/>
          </a:xfrm>
          <a:prstGeom prst="rect">
            <a:avLst/>
          </a:prstGeom>
          <a:noFill/>
          <a:ln>
            <a:noFill/>
          </a:ln>
        </p:spPr>
        <p:txBody>
          <a:bodyPr spcFirstLastPara="1" wrap="square" lIns="91433" tIns="45700" rIns="91433" bIns="45700" anchor="ctr" anchorCtr="0">
            <a:noAutofit/>
          </a:bodyPr>
          <a:lstStyle/>
          <a:p>
            <a:pPr>
              <a:buSzPts val="2700"/>
            </a:pPr>
            <a:r>
              <a:rPr lang="en-GB" sz="3600" u="none"/>
              <a:t>Satellite Active Fire Detection Data Used in FIRMS</a:t>
            </a:r>
            <a:endParaRPr/>
          </a:p>
        </p:txBody>
      </p:sp>
      <p:graphicFrame>
        <p:nvGraphicFramePr>
          <p:cNvPr id="259" name="Google Shape;259;p47"/>
          <p:cNvGraphicFramePr/>
          <p:nvPr>
            <p:extLst>
              <p:ext uri="{D42A27DB-BD31-4B8C-83A1-F6EECF244321}">
                <p14:modId xmlns:p14="http://schemas.microsoft.com/office/powerpoint/2010/main" val="1785672893"/>
              </p:ext>
            </p:extLst>
          </p:nvPr>
        </p:nvGraphicFramePr>
        <p:xfrm>
          <a:off x="49238" y="668739"/>
          <a:ext cx="12093534" cy="4384047"/>
        </p:xfrm>
        <a:graphic>
          <a:graphicData uri="http://schemas.openxmlformats.org/drawingml/2006/table">
            <a:tbl>
              <a:tblPr firstRow="1" firstCol="1" bandRow="1">
                <a:tableStyleId>{7E9639D4-E3E2-4D34-9284-5A2195B3D0D7}</a:tableStyleId>
              </a:tblPr>
              <a:tblGrid>
                <a:gridCol w="3074967">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gridCol w="1981200">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3379767">
                  <a:extLst>
                    <a:ext uri="{9D8B030D-6E8A-4147-A177-3AD203B41FA5}">
                      <a16:colId xmlns:a16="http://schemas.microsoft.com/office/drawing/2014/main" val="20004"/>
                    </a:ext>
                  </a:extLst>
                </a:gridCol>
              </a:tblGrid>
              <a:tr h="367367">
                <a:tc gridSpan="5">
                  <a:txBody>
                    <a:bodyPr/>
                    <a:lstStyle/>
                    <a:p>
                      <a:pPr marL="0" marR="0" lvl="0" indent="0" algn="ctr" rtl="0">
                        <a:spcBef>
                          <a:spcPts val="0"/>
                        </a:spcBef>
                        <a:spcAft>
                          <a:spcPts val="0"/>
                        </a:spcAft>
                        <a:buNone/>
                      </a:pPr>
                      <a:r>
                        <a:rPr lang="en-GB" sz="1600" u="none" strike="noStrike" cap="none" dirty="0">
                          <a:solidFill>
                            <a:schemeClr val="bg1"/>
                          </a:solidFill>
                          <a:sym typeface="Tahoma"/>
                        </a:rPr>
                        <a:t>Active Fire and Thermal Anomalies Data</a:t>
                      </a:r>
                      <a:endParaRPr sz="1500" dirty="0">
                        <a:solidFill>
                          <a:schemeClr val="bg1"/>
                        </a:solidFill>
                      </a:endParaRPr>
                    </a:p>
                  </a:txBody>
                  <a:tcPr marL="6967" marR="6967" marT="6967" marB="6967" anchor="ctr">
                    <a:solidFill>
                      <a:schemeClr val="tx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01613">
                <a:tc>
                  <a:txBody>
                    <a:bodyPr/>
                    <a:lstStyle/>
                    <a:p>
                      <a:pPr marL="0" marR="0" lvl="0" indent="0" algn="ctr" rtl="0">
                        <a:spcBef>
                          <a:spcPts val="0"/>
                        </a:spcBef>
                        <a:spcAft>
                          <a:spcPts val="0"/>
                        </a:spcAft>
                        <a:buNone/>
                      </a:pPr>
                      <a:r>
                        <a:rPr lang="en-GB" sz="1600" u="none" strike="noStrike" cap="none">
                          <a:solidFill>
                            <a:schemeClr val="bg1"/>
                          </a:solidFill>
                          <a:sym typeface="Tahoma"/>
                        </a:rPr>
                        <a:t>Sensor (Platform)</a:t>
                      </a:r>
                      <a:endParaRPr sz="1500">
                        <a:solidFill>
                          <a:schemeClr val="bg1"/>
                        </a:solidFill>
                      </a:endParaRPr>
                    </a:p>
                  </a:txBody>
                  <a:tcPr marL="6967" marR="6967" marT="6967" marB="6967" anchor="ctr">
                    <a:solidFill>
                      <a:schemeClr val="tx1"/>
                    </a:solidFill>
                  </a:tcPr>
                </a:tc>
                <a:tc>
                  <a:txBody>
                    <a:bodyPr/>
                    <a:lstStyle/>
                    <a:p>
                      <a:pPr marL="0" marR="0" lvl="0" indent="0" algn="ctr" rtl="0">
                        <a:spcBef>
                          <a:spcPts val="0"/>
                        </a:spcBef>
                        <a:spcAft>
                          <a:spcPts val="0"/>
                        </a:spcAft>
                        <a:buNone/>
                      </a:pPr>
                      <a:r>
                        <a:rPr lang="en-GB" sz="1600" b="1" u="none" strike="noStrike" cap="none">
                          <a:solidFill>
                            <a:schemeClr val="bg1"/>
                          </a:solidFill>
                          <a:sym typeface="Tahoma"/>
                        </a:rPr>
                        <a:t>Source</a:t>
                      </a:r>
                      <a:endParaRPr sz="1500">
                        <a:solidFill>
                          <a:schemeClr val="bg1"/>
                        </a:solidFill>
                      </a:endParaRPr>
                    </a:p>
                  </a:txBody>
                  <a:tcPr marL="6967" marR="6967" marT="6967" marB="6967" anchor="ctr">
                    <a:solidFill>
                      <a:schemeClr val="tx1"/>
                    </a:solidFill>
                  </a:tcPr>
                </a:tc>
                <a:tc>
                  <a:txBody>
                    <a:bodyPr/>
                    <a:lstStyle/>
                    <a:p>
                      <a:pPr marL="0" marR="0" lvl="0" indent="0" algn="ctr" rtl="0">
                        <a:spcBef>
                          <a:spcPts val="0"/>
                        </a:spcBef>
                        <a:spcAft>
                          <a:spcPts val="0"/>
                        </a:spcAft>
                        <a:buNone/>
                      </a:pPr>
                      <a:r>
                        <a:rPr lang="en-GB" sz="1600" b="1" u="none" strike="noStrike" cap="none">
                          <a:solidFill>
                            <a:schemeClr val="bg1"/>
                          </a:solidFill>
                          <a:sym typeface="Tahoma"/>
                        </a:rPr>
                        <a:t>Spatial Resolution</a:t>
                      </a:r>
                      <a:endParaRPr sz="1500">
                        <a:solidFill>
                          <a:schemeClr val="bg1"/>
                        </a:solidFill>
                      </a:endParaRPr>
                    </a:p>
                  </a:txBody>
                  <a:tcPr marL="6967" marR="6967" marT="6967" marB="6967" anchor="ctr">
                    <a:solidFill>
                      <a:schemeClr val="tx1"/>
                    </a:solidFill>
                  </a:tcPr>
                </a:tc>
                <a:tc>
                  <a:txBody>
                    <a:bodyPr/>
                    <a:lstStyle/>
                    <a:p>
                      <a:pPr marL="0" marR="0" lvl="0" indent="0" algn="ctr" rtl="0">
                        <a:spcBef>
                          <a:spcPts val="0"/>
                        </a:spcBef>
                        <a:spcAft>
                          <a:spcPts val="0"/>
                        </a:spcAft>
                        <a:buNone/>
                      </a:pPr>
                      <a:r>
                        <a:rPr lang="en-GB" sz="1600" b="1" u="none" strike="noStrike" cap="none">
                          <a:solidFill>
                            <a:schemeClr val="bg1"/>
                          </a:solidFill>
                          <a:sym typeface="Tahoma"/>
                        </a:rPr>
                        <a:t>Temporal Resolution</a:t>
                      </a:r>
                      <a:endParaRPr sz="1500">
                        <a:solidFill>
                          <a:schemeClr val="bg1"/>
                        </a:solidFill>
                      </a:endParaRPr>
                    </a:p>
                  </a:txBody>
                  <a:tcPr marL="6967" marR="6967" marT="6967" marB="6967" anchor="ctr">
                    <a:solidFill>
                      <a:schemeClr val="tx1"/>
                    </a:solidFill>
                  </a:tcPr>
                </a:tc>
                <a:tc>
                  <a:txBody>
                    <a:bodyPr/>
                    <a:lstStyle/>
                    <a:p>
                      <a:pPr marL="0" marR="0" lvl="0" indent="0" algn="ctr" rtl="0">
                        <a:spcBef>
                          <a:spcPts val="0"/>
                        </a:spcBef>
                        <a:spcAft>
                          <a:spcPts val="0"/>
                        </a:spcAft>
                        <a:buNone/>
                      </a:pPr>
                      <a:r>
                        <a:rPr lang="en-GB" sz="1600" b="1" u="none" strike="noStrike" cap="none" dirty="0">
                          <a:solidFill>
                            <a:schemeClr val="bg1"/>
                          </a:solidFill>
                          <a:sym typeface="Tahoma"/>
                        </a:rPr>
                        <a:t>Latency</a:t>
                      </a:r>
                      <a:r>
                        <a:rPr lang="en-GB" sz="1600" b="1" u="none" strike="noStrike" cap="none" baseline="30000" dirty="0">
                          <a:solidFill>
                            <a:schemeClr val="bg1"/>
                          </a:solidFill>
                          <a:sym typeface="Tahoma"/>
                        </a:rPr>
                        <a:t>4</a:t>
                      </a:r>
                      <a:r>
                        <a:rPr lang="en-GB" sz="1600" b="1" u="none" strike="noStrike" cap="none" dirty="0">
                          <a:solidFill>
                            <a:schemeClr val="bg1"/>
                          </a:solidFill>
                          <a:sym typeface="Tahoma"/>
                        </a:rPr>
                        <a:t> (Coverage)</a:t>
                      </a:r>
                      <a:endParaRPr sz="1500" dirty="0">
                        <a:solidFill>
                          <a:schemeClr val="bg1"/>
                        </a:solidFill>
                      </a:endParaRPr>
                    </a:p>
                  </a:txBody>
                  <a:tcPr marL="6967" marR="6967" marT="6967" marB="6967" anchor="ctr">
                    <a:solidFill>
                      <a:schemeClr val="tx1"/>
                    </a:solidFill>
                  </a:tcPr>
                </a:tc>
                <a:extLst>
                  <a:ext uri="{0D108BD9-81ED-4DB2-BD59-A6C34878D82A}">
                    <a16:rowId xmlns:a16="http://schemas.microsoft.com/office/drawing/2014/main" val="10001"/>
                  </a:ext>
                </a:extLst>
              </a:tr>
              <a:tr h="323100">
                <a:tc>
                  <a:txBody>
                    <a:bodyPr/>
                    <a:lstStyle/>
                    <a:p>
                      <a:pPr marL="0" marR="0" lvl="0" indent="0" algn="ctr" rtl="0">
                        <a:spcBef>
                          <a:spcPts val="0"/>
                        </a:spcBef>
                        <a:spcAft>
                          <a:spcPts val="0"/>
                        </a:spcAft>
                        <a:buNone/>
                      </a:pPr>
                      <a:r>
                        <a:rPr lang="en-GB" sz="1600" b="0" u="none" strike="noStrike" cap="none">
                          <a:solidFill>
                            <a:sysClr val="windowText" lastClr="000000"/>
                          </a:solidFill>
                          <a:sym typeface="Tahoma"/>
                        </a:rPr>
                        <a:t>ABI (GOES-16 &amp; 18)</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NOAA</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2km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Sub-hourly</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RT - ~20-30 mins (Americas)</a:t>
                      </a:r>
                      <a:endParaRPr sz="1500">
                        <a:solidFill>
                          <a:sysClr val="windowText" lastClr="000000"/>
                        </a:solidFill>
                      </a:endParaRPr>
                    </a:p>
                  </a:txBody>
                  <a:tcPr marL="6967" marR="6967" marT="6967" marB="6967" anchor="ctr"/>
                </a:tc>
                <a:extLst>
                  <a:ext uri="{0D108BD9-81ED-4DB2-BD59-A6C34878D82A}">
                    <a16:rowId xmlns:a16="http://schemas.microsoft.com/office/drawing/2014/main" val="10002"/>
                  </a:ext>
                </a:extLst>
              </a:tr>
              <a:tr h="323100">
                <a:tc>
                  <a:txBody>
                    <a:bodyPr/>
                    <a:lstStyle/>
                    <a:p>
                      <a:pPr marL="0" marR="0" lvl="0" indent="0" algn="ctr" rtl="0">
                        <a:spcBef>
                          <a:spcPts val="0"/>
                        </a:spcBef>
                        <a:spcAft>
                          <a:spcPts val="0"/>
                        </a:spcAft>
                        <a:buNone/>
                      </a:pPr>
                      <a:r>
                        <a:rPr lang="en-GB" sz="1600" b="0" u="none" strike="noStrike" cap="none">
                          <a:solidFill>
                            <a:sysClr val="windowText" lastClr="000000"/>
                          </a:solidFill>
                          <a:sym typeface="Tahoma"/>
                        </a:rPr>
                        <a:t>ABI (GOES-16 &amp; 18)</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KCL/IPMA</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2km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600" b="0" u="none" strike="noStrike" cap="none">
                          <a:solidFill>
                            <a:sysClr val="windowText" lastClr="000000"/>
                          </a:solidFill>
                          <a:sym typeface="Tahoma"/>
                        </a:rPr>
                        <a:t>Sub-hourly</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RT - ~20-30 mins (Americas)</a:t>
                      </a:r>
                      <a:endParaRPr sz="1500">
                        <a:solidFill>
                          <a:sysClr val="windowText" lastClr="000000"/>
                        </a:solidFill>
                      </a:endParaRPr>
                    </a:p>
                  </a:txBody>
                  <a:tcPr marL="6967" marR="6967" marT="6967" marB="6967" anchor="ctr"/>
                </a:tc>
                <a:extLst>
                  <a:ext uri="{0D108BD9-81ED-4DB2-BD59-A6C34878D82A}">
                    <a16:rowId xmlns:a16="http://schemas.microsoft.com/office/drawing/2014/main" val="10003"/>
                  </a:ext>
                </a:extLst>
              </a:tr>
              <a:tr h="323100">
                <a:tc>
                  <a:txBody>
                    <a:bodyPr/>
                    <a:lstStyle/>
                    <a:p>
                      <a:pPr marL="0" marR="0" lvl="0" indent="0" algn="ctr" rtl="0">
                        <a:spcBef>
                          <a:spcPts val="0"/>
                        </a:spcBef>
                        <a:spcAft>
                          <a:spcPts val="0"/>
                        </a:spcAft>
                        <a:buNone/>
                      </a:pPr>
                      <a:r>
                        <a:rPr lang="en-GB" sz="1600" b="0" u="none" strike="noStrike" cap="none">
                          <a:solidFill>
                            <a:sysClr val="windowText" lastClr="000000"/>
                          </a:solidFill>
                          <a:sym typeface="Tahoma"/>
                        </a:rPr>
                        <a:t>SEVIRI (Meteosat 9 &amp; 11)</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dirty="0">
                          <a:solidFill>
                            <a:sysClr val="windowText" lastClr="000000"/>
                          </a:solidFill>
                          <a:sym typeface="Tahoma"/>
                        </a:rPr>
                        <a:t>EUMETSAT/LSA SAF</a:t>
                      </a:r>
                      <a:endParaRPr lang="en-GB" sz="1500" dirty="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3km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600" b="0" u="none" strike="noStrike" cap="none">
                          <a:solidFill>
                            <a:sysClr val="windowText" lastClr="000000"/>
                          </a:solidFill>
                          <a:sym typeface="Tahoma"/>
                        </a:rPr>
                        <a:t>Sub-hourly</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RT - ~30 mins (Europe-Africa-India)</a:t>
                      </a:r>
                      <a:endParaRPr sz="1500">
                        <a:solidFill>
                          <a:sysClr val="windowText" lastClr="000000"/>
                        </a:solidFill>
                      </a:endParaRPr>
                    </a:p>
                  </a:txBody>
                  <a:tcPr marL="6967" marR="6967" marT="6967" marB="6967" anchor="ctr"/>
                </a:tc>
                <a:extLst>
                  <a:ext uri="{0D108BD9-81ED-4DB2-BD59-A6C34878D82A}">
                    <a16:rowId xmlns:a16="http://schemas.microsoft.com/office/drawing/2014/main" val="10004"/>
                  </a:ext>
                </a:extLst>
              </a:tr>
              <a:tr h="323100">
                <a:tc>
                  <a:txBody>
                    <a:bodyPr/>
                    <a:lstStyle/>
                    <a:p>
                      <a:pPr marL="0" marR="0" lvl="0" indent="0" algn="ctr" rtl="0">
                        <a:spcBef>
                          <a:spcPts val="0"/>
                        </a:spcBef>
                        <a:spcAft>
                          <a:spcPts val="0"/>
                        </a:spcAft>
                        <a:buNone/>
                      </a:pPr>
                      <a:r>
                        <a:rPr lang="en-GB" sz="1600" b="0" u="none" strike="noStrike" cap="none">
                          <a:solidFill>
                            <a:sysClr val="windowText" lastClr="000000"/>
                          </a:solidFill>
                          <a:sym typeface="Tahoma"/>
                        </a:rPr>
                        <a:t>AHI (Himawari-8)</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KCL/IPMA</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2km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600" b="0" u="none" strike="noStrike" cap="none">
                          <a:solidFill>
                            <a:sysClr val="windowText" lastClr="000000"/>
                          </a:solidFill>
                          <a:sym typeface="Tahoma"/>
                        </a:rPr>
                        <a:t>Sub-hourly</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RT - ~30 mins (Australia-Asia)</a:t>
                      </a:r>
                      <a:endParaRPr sz="1500">
                        <a:solidFill>
                          <a:sysClr val="windowText" lastClr="000000"/>
                        </a:solidFill>
                      </a:endParaRPr>
                    </a:p>
                  </a:txBody>
                  <a:tcPr marL="6967" marR="6967" marT="6967" marB="6967" anchor="ctr"/>
                </a:tc>
                <a:extLst>
                  <a:ext uri="{0D108BD9-81ED-4DB2-BD59-A6C34878D82A}">
                    <a16:rowId xmlns:a16="http://schemas.microsoft.com/office/drawing/2014/main" val="10005"/>
                  </a:ext>
                </a:extLst>
              </a:tr>
              <a:tr h="323533">
                <a:tc>
                  <a:txBody>
                    <a:bodyPr/>
                    <a:lstStyle/>
                    <a:p>
                      <a:pPr marL="0" marR="0" lvl="0" indent="0" algn="ctr" rtl="0">
                        <a:spcBef>
                          <a:spcPts val="0"/>
                        </a:spcBef>
                        <a:spcAft>
                          <a:spcPts val="0"/>
                        </a:spcAft>
                        <a:buNone/>
                      </a:pPr>
                      <a:r>
                        <a:rPr lang="en-GB" sz="1600" b="0" u="none" strike="noStrike" cap="none" dirty="0">
                          <a:solidFill>
                            <a:sysClr val="windowText" lastClr="000000"/>
                          </a:solidFill>
                          <a:sym typeface="Tahoma"/>
                        </a:rPr>
                        <a:t>MODIS (Terra/Aqua)</a:t>
                      </a:r>
                      <a:endParaRPr sz="1500" dirty="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NASA LANCE  </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1km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Twice daily</a:t>
                      </a:r>
                      <a:r>
                        <a:rPr lang="en-GB" sz="1600" u="none" strike="noStrike" cap="none" baseline="30000">
                          <a:solidFill>
                            <a:sysClr val="windowText" lastClr="000000"/>
                          </a:solidFill>
                          <a:sym typeface="Tahoma"/>
                        </a:rPr>
                        <a:t>2</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NRT - &lt;3 hours (Global)</a:t>
                      </a:r>
                      <a:endParaRPr sz="1500">
                        <a:solidFill>
                          <a:sysClr val="windowText" lastClr="000000"/>
                        </a:solidFill>
                      </a:endParaRPr>
                    </a:p>
                  </a:txBody>
                  <a:tcPr marL="6967" marR="6967" marT="6967" marB="6967" anchor="ctr"/>
                </a:tc>
                <a:extLst>
                  <a:ext uri="{0D108BD9-81ED-4DB2-BD59-A6C34878D82A}">
                    <a16:rowId xmlns:a16="http://schemas.microsoft.com/office/drawing/2014/main" val="10006"/>
                  </a:ext>
                </a:extLst>
              </a:tr>
              <a:tr h="323533">
                <a:tc>
                  <a:txBody>
                    <a:bodyPr/>
                    <a:lstStyle/>
                    <a:p>
                      <a:pPr marL="0" marR="0" lvl="0" indent="0" algn="ctr" rtl="0">
                        <a:spcBef>
                          <a:spcPts val="0"/>
                        </a:spcBef>
                        <a:spcAft>
                          <a:spcPts val="0"/>
                        </a:spcAft>
                        <a:buNone/>
                      </a:pPr>
                      <a:r>
                        <a:rPr lang="en-GB" sz="1600" b="0" u="none" strike="noStrike" cap="none" dirty="0">
                          <a:solidFill>
                            <a:sysClr val="windowText" lastClr="000000"/>
                          </a:solidFill>
                          <a:sym typeface="Tahoma"/>
                        </a:rPr>
                        <a:t>VIIRS (Suomi NPP/NOAA-20/21)</a:t>
                      </a:r>
                      <a:endParaRPr sz="1500" dirty="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NASA LANCE </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375m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600" u="none" strike="noStrike" cap="none">
                          <a:solidFill>
                            <a:sysClr val="windowText" lastClr="000000"/>
                          </a:solidFill>
                          <a:sym typeface="Tahoma"/>
                        </a:rPr>
                        <a:t>Twice daily</a:t>
                      </a:r>
                      <a:r>
                        <a:rPr lang="en-GB" sz="1600" u="none" strike="noStrike" cap="none" baseline="30000">
                          <a:solidFill>
                            <a:sysClr val="windowText" lastClr="000000"/>
                          </a:solidFill>
                          <a:sym typeface="Tahoma"/>
                        </a:rPr>
                        <a:t>2</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NRT - &lt;3 hours (Global)</a:t>
                      </a:r>
                      <a:endParaRPr sz="1500">
                        <a:solidFill>
                          <a:sysClr val="windowText" lastClr="000000"/>
                        </a:solidFill>
                      </a:endParaRPr>
                    </a:p>
                  </a:txBody>
                  <a:tcPr marL="6967" marR="6967" marT="6967" marB="6967" anchor="ctr"/>
                </a:tc>
                <a:extLst>
                  <a:ext uri="{0D108BD9-81ED-4DB2-BD59-A6C34878D82A}">
                    <a16:rowId xmlns:a16="http://schemas.microsoft.com/office/drawing/2014/main" val="10007"/>
                  </a:ext>
                </a:extLst>
              </a:tr>
              <a:tr h="309500">
                <a:tc>
                  <a:txBody>
                    <a:bodyPr/>
                    <a:lstStyle/>
                    <a:p>
                      <a:pPr marL="0" marR="0" lvl="0" indent="0" algn="ctr" rtl="0">
                        <a:spcBef>
                          <a:spcPts val="0"/>
                        </a:spcBef>
                        <a:spcAft>
                          <a:spcPts val="0"/>
                        </a:spcAft>
                        <a:buNone/>
                      </a:pPr>
                      <a:r>
                        <a:rPr lang="en-GB" sz="1600" b="0" u="none" strike="noStrike" cap="none" dirty="0">
                          <a:solidFill>
                            <a:sysClr val="windowText" lastClr="000000"/>
                          </a:solidFill>
                          <a:sym typeface="Tahoma"/>
                        </a:rPr>
                        <a:t>MODIS (Aqua)</a:t>
                      </a:r>
                      <a:endParaRPr sz="1500" dirty="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SSEC Univ of Wisconsin</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1km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600" u="none" strike="noStrike" cap="none">
                          <a:solidFill>
                            <a:sysClr val="windowText" lastClr="000000"/>
                          </a:solidFill>
                          <a:sym typeface="Tahoma"/>
                        </a:rPr>
                        <a:t>Twice daily</a:t>
                      </a:r>
                      <a:r>
                        <a:rPr lang="en-GB" sz="1600" u="none" strike="noStrike" cap="none" baseline="30000">
                          <a:solidFill>
                            <a:sysClr val="windowText" lastClr="000000"/>
                          </a:solidFill>
                          <a:sym typeface="Tahoma"/>
                        </a:rPr>
                        <a:t>2</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RT - &lt;30 mins (US-Canada)</a:t>
                      </a:r>
                      <a:endParaRPr sz="1500">
                        <a:solidFill>
                          <a:sysClr val="windowText" lastClr="000000"/>
                        </a:solidFill>
                      </a:endParaRPr>
                    </a:p>
                  </a:txBody>
                  <a:tcPr marL="6967" marR="6967" marT="6967" marB="6967" anchor="ctr"/>
                </a:tc>
                <a:extLst>
                  <a:ext uri="{0D108BD9-81ED-4DB2-BD59-A6C34878D82A}">
                    <a16:rowId xmlns:a16="http://schemas.microsoft.com/office/drawing/2014/main" val="10008"/>
                  </a:ext>
                </a:extLst>
              </a:tr>
              <a:tr h="309500">
                <a:tc>
                  <a:txBody>
                    <a:bodyPr/>
                    <a:lstStyle/>
                    <a:p>
                      <a:pPr marL="0" marR="0" lvl="0" indent="0" algn="ctr" rtl="0">
                        <a:spcBef>
                          <a:spcPts val="0"/>
                        </a:spcBef>
                        <a:spcAft>
                          <a:spcPts val="0"/>
                        </a:spcAft>
                        <a:buNone/>
                      </a:pPr>
                      <a:r>
                        <a:rPr lang="en-GB" sz="1600" b="0" u="none" strike="noStrike" cap="none" dirty="0">
                          <a:solidFill>
                            <a:sysClr val="windowText" lastClr="000000"/>
                          </a:solidFill>
                          <a:sym typeface="Tahoma"/>
                        </a:rPr>
                        <a:t>VIIRS (Suomi NPP/NOAA-20/21)</a:t>
                      </a:r>
                      <a:endParaRPr sz="1500" dirty="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SSEC Univ of Wisconsin</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375m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600" u="none" strike="noStrike" cap="none">
                          <a:solidFill>
                            <a:sysClr val="windowText" lastClr="000000"/>
                          </a:solidFill>
                          <a:sym typeface="Tahoma"/>
                        </a:rPr>
                        <a:t>Twice daily</a:t>
                      </a:r>
                      <a:r>
                        <a:rPr lang="en-GB" sz="1600" u="none" strike="noStrike" cap="none" baseline="30000">
                          <a:solidFill>
                            <a:sysClr val="windowText" lastClr="000000"/>
                          </a:solidFill>
                          <a:sym typeface="Tahoma"/>
                        </a:rPr>
                        <a:t>2</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RT - &lt;30 mins (US-Canada)</a:t>
                      </a:r>
                      <a:endParaRPr sz="1500">
                        <a:solidFill>
                          <a:sysClr val="windowText" lastClr="000000"/>
                        </a:solidFill>
                      </a:endParaRPr>
                    </a:p>
                  </a:txBody>
                  <a:tcPr marL="6967" marR="6967" marT="6967" marB="6967" anchor="ctr"/>
                </a:tc>
                <a:extLst>
                  <a:ext uri="{0D108BD9-81ED-4DB2-BD59-A6C34878D82A}">
                    <a16:rowId xmlns:a16="http://schemas.microsoft.com/office/drawing/2014/main" val="10009"/>
                  </a:ext>
                </a:extLst>
              </a:tr>
              <a:tr h="309500">
                <a:tc>
                  <a:txBody>
                    <a:bodyPr/>
                    <a:lstStyle/>
                    <a:p>
                      <a:pPr marL="0" marR="0" lvl="0" indent="0" algn="ctr" rtl="0">
                        <a:spcBef>
                          <a:spcPts val="0"/>
                        </a:spcBef>
                        <a:spcAft>
                          <a:spcPts val="0"/>
                        </a:spcAft>
                        <a:buNone/>
                      </a:pPr>
                      <a:r>
                        <a:rPr lang="en-GB" sz="1600" b="0" u="none" strike="noStrike" cap="none" dirty="0">
                          <a:solidFill>
                            <a:sysClr val="windowText" lastClr="000000"/>
                          </a:solidFill>
                          <a:sym typeface="Tahoma"/>
                        </a:rPr>
                        <a:t>MODIS (Aqua)</a:t>
                      </a:r>
                      <a:endParaRPr sz="1500" dirty="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SSEC Univ of Wisconsin</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1km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600" u="none" strike="noStrike" cap="none">
                          <a:solidFill>
                            <a:sysClr val="windowText" lastClr="000000"/>
                          </a:solidFill>
                          <a:sym typeface="Tahoma"/>
                        </a:rPr>
                        <a:t>Twice daily</a:t>
                      </a:r>
                      <a:r>
                        <a:rPr lang="en-GB" sz="1600" u="none" strike="noStrike" cap="none" baseline="30000">
                          <a:solidFill>
                            <a:sysClr val="windowText" lastClr="000000"/>
                          </a:solidFill>
                          <a:sym typeface="Tahoma"/>
                        </a:rPr>
                        <a:t>2</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URT - &lt;1 min (US-Canada)</a:t>
                      </a:r>
                      <a:endParaRPr sz="1500">
                        <a:solidFill>
                          <a:sysClr val="windowText" lastClr="000000"/>
                        </a:solidFill>
                      </a:endParaRPr>
                    </a:p>
                  </a:txBody>
                  <a:tcPr marL="6967" marR="6967" marT="6967" marB="6967" anchor="ctr"/>
                </a:tc>
                <a:extLst>
                  <a:ext uri="{0D108BD9-81ED-4DB2-BD59-A6C34878D82A}">
                    <a16:rowId xmlns:a16="http://schemas.microsoft.com/office/drawing/2014/main" val="10010"/>
                  </a:ext>
                </a:extLst>
              </a:tr>
              <a:tr h="337600">
                <a:tc>
                  <a:txBody>
                    <a:bodyPr/>
                    <a:lstStyle/>
                    <a:p>
                      <a:pPr marL="0" marR="0" lvl="0" indent="0" algn="ctr" rtl="0">
                        <a:spcBef>
                          <a:spcPts val="0"/>
                        </a:spcBef>
                        <a:spcAft>
                          <a:spcPts val="0"/>
                        </a:spcAft>
                        <a:buNone/>
                      </a:pPr>
                      <a:r>
                        <a:rPr lang="en-GB" sz="1600" b="0" u="none" strike="noStrike" cap="none" dirty="0">
                          <a:solidFill>
                            <a:sysClr val="windowText" lastClr="000000"/>
                          </a:solidFill>
                          <a:sym typeface="Tahoma"/>
                        </a:rPr>
                        <a:t>VIIRS (Suomi NPP/NOAA-20/21)</a:t>
                      </a:r>
                      <a:endParaRPr sz="1500" dirty="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SSEC Univ of Wisconsin</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375m sub-satellite</a:t>
                      </a:r>
                      <a:r>
                        <a:rPr lang="en-GB" sz="1600" u="none" strike="noStrike" cap="none" baseline="30000">
                          <a:solidFill>
                            <a:sysClr val="windowText" lastClr="000000"/>
                          </a:solidFill>
                          <a:sym typeface="Tahoma"/>
                        </a:rPr>
                        <a:t>1</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lnSpc>
                          <a:spcPct val="100000"/>
                        </a:lnSpc>
                        <a:spcBef>
                          <a:spcPts val="0"/>
                        </a:spcBef>
                        <a:spcAft>
                          <a:spcPts val="0"/>
                        </a:spcAft>
                        <a:buClr>
                          <a:schemeClr val="lt1"/>
                        </a:buClr>
                        <a:buSzPts val="1200"/>
                        <a:buFont typeface="Tahoma"/>
                        <a:buNone/>
                      </a:pPr>
                      <a:r>
                        <a:rPr lang="en-GB" sz="1600" u="none" strike="noStrike" cap="none">
                          <a:solidFill>
                            <a:sysClr val="windowText" lastClr="000000"/>
                          </a:solidFill>
                          <a:sym typeface="Tahoma"/>
                        </a:rPr>
                        <a:t>Twice daily</a:t>
                      </a:r>
                      <a:r>
                        <a:rPr lang="en-GB" sz="1600" u="none" strike="noStrike" cap="none" baseline="30000">
                          <a:solidFill>
                            <a:sysClr val="windowText" lastClr="000000"/>
                          </a:solidFill>
                          <a:sym typeface="Tahoma"/>
                        </a:rPr>
                        <a:t>2</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URT - &lt;1 min (US-Canada)</a:t>
                      </a:r>
                      <a:endParaRPr sz="1500">
                        <a:solidFill>
                          <a:sysClr val="windowText" lastClr="000000"/>
                        </a:solidFill>
                      </a:endParaRPr>
                    </a:p>
                  </a:txBody>
                  <a:tcPr marL="6967" marR="6967" marT="6967" marB="6967" anchor="ctr"/>
                </a:tc>
                <a:extLst>
                  <a:ext uri="{0D108BD9-81ED-4DB2-BD59-A6C34878D82A}">
                    <a16:rowId xmlns:a16="http://schemas.microsoft.com/office/drawing/2014/main" val="10011"/>
                  </a:ext>
                </a:extLst>
              </a:tr>
              <a:tr h="309500">
                <a:tc>
                  <a:txBody>
                    <a:bodyPr/>
                    <a:lstStyle/>
                    <a:p>
                      <a:pPr marL="0" marR="0" lvl="0" indent="0" algn="ctr" rtl="0">
                        <a:spcBef>
                          <a:spcPts val="0"/>
                        </a:spcBef>
                        <a:spcAft>
                          <a:spcPts val="0"/>
                        </a:spcAft>
                        <a:buNone/>
                      </a:pPr>
                      <a:r>
                        <a:rPr lang="en-GB" sz="1600" b="0" u="none" strike="noStrike" cap="none" dirty="0">
                          <a:solidFill>
                            <a:sysClr val="windowText" lastClr="000000"/>
                          </a:solidFill>
                          <a:sym typeface="Tahoma"/>
                        </a:rPr>
                        <a:t>OLI (Landsat 8 &amp; 9)</a:t>
                      </a:r>
                      <a:endParaRPr sz="1500" dirty="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USGS EROS</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30m</a:t>
                      </a:r>
                      <a:endParaRPr sz="1500">
                        <a:solidFill>
                          <a:sysClr val="windowText" lastClr="000000"/>
                        </a:solidFill>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a:solidFill>
                            <a:sysClr val="windowText" lastClr="000000"/>
                          </a:solidFill>
                          <a:sym typeface="Tahoma"/>
                        </a:rPr>
                        <a:t>8 days</a:t>
                      </a:r>
                      <a:r>
                        <a:rPr lang="en-GB" sz="1600" u="none" strike="noStrike" cap="none" baseline="30000">
                          <a:solidFill>
                            <a:sysClr val="windowText" lastClr="000000"/>
                          </a:solidFill>
                          <a:sym typeface="Tahoma"/>
                        </a:rPr>
                        <a:t>3</a:t>
                      </a:r>
                      <a:endParaRPr sz="1600" u="none" strike="noStrike" cap="none">
                        <a:solidFill>
                          <a:sysClr val="windowText" lastClr="000000"/>
                        </a:solidFill>
                        <a:latin typeface="Tahoma"/>
                        <a:ea typeface="Tahoma"/>
                        <a:cs typeface="Tahoma"/>
                        <a:sym typeface="Tahoma"/>
                      </a:endParaRPr>
                    </a:p>
                  </a:txBody>
                  <a:tcPr marL="6967" marR="6967" marT="6967" marB="6967" anchor="ctr"/>
                </a:tc>
                <a:tc>
                  <a:txBody>
                    <a:bodyPr/>
                    <a:lstStyle/>
                    <a:p>
                      <a:pPr marL="0" marR="0" lvl="0" indent="0" algn="ctr" rtl="0">
                        <a:spcBef>
                          <a:spcPts val="0"/>
                        </a:spcBef>
                        <a:spcAft>
                          <a:spcPts val="0"/>
                        </a:spcAft>
                        <a:buNone/>
                      </a:pPr>
                      <a:r>
                        <a:rPr lang="en-GB" sz="1600" u="none" strike="noStrike" cap="none" dirty="0">
                          <a:solidFill>
                            <a:sysClr val="windowText" lastClr="000000"/>
                          </a:solidFill>
                          <a:sym typeface="Tahoma"/>
                        </a:rPr>
                        <a:t>RT - &lt;30 mins (US-Canada)</a:t>
                      </a:r>
                      <a:endParaRPr sz="1500" dirty="0">
                        <a:solidFill>
                          <a:sysClr val="windowText" lastClr="000000"/>
                        </a:solidFill>
                      </a:endParaRPr>
                    </a:p>
                  </a:txBody>
                  <a:tcPr marL="6967" marR="6967" marT="6967" marB="6967" anchor="ctr"/>
                </a:tc>
                <a:extLst>
                  <a:ext uri="{0D108BD9-81ED-4DB2-BD59-A6C34878D82A}">
                    <a16:rowId xmlns:a16="http://schemas.microsoft.com/office/drawing/2014/main" val="10012"/>
                  </a:ext>
                </a:extLst>
              </a:tr>
            </a:tbl>
          </a:graphicData>
        </a:graphic>
      </p:graphicFrame>
      <p:sp>
        <p:nvSpPr>
          <p:cNvPr id="260" name="Google Shape;260;p47"/>
          <p:cNvSpPr txBox="1"/>
          <p:nvPr/>
        </p:nvSpPr>
        <p:spPr>
          <a:xfrm>
            <a:off x="147824" y="5130486"/>
            <a:ext cx="11896352" cy="1182078"/>
          </a:xfrm>
          <a:prstGeom prst="rect">
            <a:avLst/>
          </a:prstGeom>
          <a:noFill/>
          <a:ln>
            <a:noFill/>
          </a:ln>
        </p:spPr>
        <p:txBody>
          <a:bodyPr spcFirstLastPara="1" wrap="square" lIns="91433" tIns="45700" rIns="91433" bIns="45700" anchor="t" anchorCtr="0">
            <a:spAutoFit/>
          </a:bodyPr>
          <a:lstStyle/>
          <a:p>
            <a:r>
              <a:rPr lang="en-GB" sz="1333" baseline="30000" dirty="0">
                <a:solidFill>
                  <a:schemeClr val="tx1"/>
                </a:solidFill>
                <a:latin typeface="Tahoma"/>
                <a:ea typeface="Tahoma"/>
                <a:cs typeface="Tahoma"/>
                <a:sym typeface="Tahoma"/>
              </a:rPr>
              <a:t>1</a:t>
            </a:r>
            <a:r>
              <a:rPr lang="en-GB" sz="1333" dirty="0">
                <a:solidFill>
                  <a:schemeClr val="tx1"/>
                </a:solidFill>
                <a:latin typeface="Tahoma"/>
                <a:ea typeface="Tahoma"/>
                <a:cs typeface="Tahoma"/>
                <a:sym typeface="Tahoma"/>
              </a:rPr>
              <a:t> The pixel size systematically grows from sub-satellite towards the edge of the disk/swath.</a:t>
            </a:r>
            <a:endParaRPr sz="1467" dirty="0">
              <a:solidFill>
                <a:schemeClr val="tx1"/>
              </a:solidFill>
            </a:endParaRPr>
          </a:p>
          <a:p>
            <a:pPr>
              <a:spcBef>
                <a:spcPts val="667"/>
              </a:spcBef>
            </a:pPr>
            <a:r>
              <a:rPr lang="en-GB" sz="1333" baseline="30000" dirty="0">
                <a:solidFill>
                  <a:schemeClr val="tx1"/>
                </a:solidFill>
                <a:latin typeface="Tahoma"/>
                <a:ea typeface="Tahoma"/>
                <a:cs typeface="Tahoma"/>
                <a:sym typeface="Tahoma"/>
              </a:rPr>
              <a:t>2</a:t>
            </a:r>
            <a:r>
              <a:rPr lang="en-GB" sz="1333" dirty="0">
                <a:solidFill>
                  <a:schemeClr val="tx1"/>
                </a:solidFill>
                <a:latin typeface="Tahoma"/>
                <a:ea typeface="Tahoma"/>
                <a:cs typeface="Tahoma"/>
                <a:sym typeface="Tahoma"/>
              </a:rPr>
              <a:t> Thermal data are collected for daytime and nighttime observations ~ 12 hours apart. </a:t>
            </a:r>
            <a:endParaRPr sz="1467" dirty="0">
              <a:solidFill>
                <a:schemeClr val="tx1"/>
              </a:solidFill>
            </a:endParaRPr>
          </a:p>
          <a:p>
            <a:pPr marL="118530" indent="-118530">
              <a:spcBef>
                <a:spcPts val="667"/>
              </a:spcBef>
            </a:pPr>
            <a:r>
              <a:rPr lang="en-GB" sz="1333" baseline="30000" dirty="0">
                <a:solidFill>
                  <a:schemeClr val="tx1"/>
                </a:solidFill>
                <a:latin typeface="Tahoma"/>
                <a:ea typeface="Tahoma"/>
                <a:cs typeface="Tahoma"/>
                <a:sym typeface="Tahoma"/>
              </a:rPr>
              <a:t>3</a:t>
            </a:r>
            <a:r>
              <a:rPr lang="en-GB" sz="1333" dirty="0">
                <a:solidFill>
                  <a:schemeClr val="tx1"/>
                </a:solidFill>
                <a:latin typeface="Tahoma"/>
                <a:ea typeface="Tahoma"/>
                <a:cs typeface="Tahoma"/>
                <a:sym typeface="Tahoma"/>
              </a:rPr>
              <a:t> L8 and L9 orbit cycles each have 16-day orbit cycles and their orbits are 8 days out of phase. This does not include potential nighttime observations. </a:t>
            </a:r>
            <a:endParaRPr sz="1467" dirty="0">
              <a:solidFill>
                <a:schemeClr val="tx1"/>
              </a:solidFill>
            </a:endParaRPr>
          </a:p>
          <a:p>
            <a:pPr marL="118530" indent="-118530">
              <a:spcBef>
                <a:spcPts val="667"/>
              </a:spcBef>
            </a:pPr>
            <a:r>
              <a:rPr lang="en-GB" sz="1333" baseline="30000" dirty="0">
                <a:solidFill>
                  <a:schemeClr val="tx1"/>
                </a:solidFill>
                <a:latin typeface="Tahoma"/>
                <a:ea typeface="Tahoma"/>
                <a:cs typeface="Tahoma"/>
                <a:sym typeface="Tahoma"/>
              </a:rPr>
              <a:t>4</a:t>
            </a:r>
            <a:r>
              <a:rPr lang="en-GB" sz="1333" dirty="0">
                <a:solidFill>
                  <a:schemeClr val="tx1"/>
                </a:solidFill>
                <a:latin typeface="Tahoma"/>
                <a:ea typeface="Tahoma"/>
                <a:cs typeface="Tahoma"/>
                <a:sym typeface="Tahoma"/>
              </a:rPr>
              <a:t> Latency refers to the estimated time from satellite observation to availability in FIRMS.  Near Real-Time (NRT), Real-Time (RT) &amp; Ultra-Real-Time (URT).</a:t>
            </a:r>
            <a:endParaRPr sz="1467" dirty="0">
              <a:solidFill>
                <a:schemeClr val="tx1"/>
              </a:solidFill>
            </a:endParaRPr>
          </a:p>
        </p:txBody>
      </p:sp>
      <p:sp>
        <p:nvSpPr>
          <p:cNvPr id="262" name="Google Shape;262;p47"/>
          <p:cNvSpPr/>
          <p:nvPr/>
        </p:nvSpPr>
        <p:spPr>
          <a:xfrm>
            <a:off x="5355" y="3474488"/>
            <a:ext cx="12192000" cy="1572768"/>
          </a:xfrm>
          <a:prstGeom prst="rect">
            <a:avLst/>
          </a:prstGeom>
          <a:solidFill>
            <a:srgbClr val="FF0000">
              <a:alpha val="34901"/>
            </a:srgbClr>
          </a:solidFill>
          <a:ln w="34925" cap="flat" cmpd="sng">
            <a:solidFill>
              <a:srgbClr val="FF0000"/>
            </a:solidFill>
            <a:prstDash val="solid"/>
            <a:round/>
            <a:headEnd type="none" w="sm" len="sm"/>
            <a:tailEnd type="none" w="sm" len="sm"/>
          </a:ln>
        </p:spPr>
        <p:txBody>
          <a:bodyPr spcFirstLastPara="1" wrap="square" lIns="91433" tIns="45700" rIns="91433" bIns="45700" anchor="ctr" anchorCtr="0">
            <a:noAutofit/>
          </a:bodyPr>
          <a:lstStyle/>
          <a:p>
            <a:pPr algn="ctr"/>
            <a:endParaRPr sz="1867">
              <a:solidFill>
                <a:schemeClr val="lt1"/>
              </a:solidFill>
            </a:endParaRPr>
          </a:p>
        </p:txBody>
      </p:sp>
      <p:sp>
        <p:nvSpPr>
          <p:cNvPr id="2" name="Google Shape;262;p47">
            <a:extLst>
              <a:ext uri="{FF2B5EF4-FFF2-40B4-BE49-F238E27FC236}">
                <a16:creationId xmlns:a16="http://schemas.microsoft.com/office/drawing/2014/main" id="{C1D295B6-4BE9-A7C5-1577-B02C4F1D89F4}"/>
              </a:ext>
            </a:extLst>
          </p:cNvPr>
          <p:cNvSpPr/>
          <p:nvPr/>
        </p:nvSpPr>
        <p:spPr>
          <a:xfrm rot="10800000" flipV="1">
            <a:off x="8420666" y="5312092"/>
            <a:ext cx="2784145" cy="228900"/>
          </a:xfrm>
          <a:prstGeom prst="rect">
            <a:avLst/>
          </a:prstGeom>
          <a:solidFill>
            <a:srgbClr val="FF0000">
              <a:alpha val="34901"/>
            </a:srgbClr>
          </a:solidFill>
          <a:ln w="34925" cap="flat" cmpd="sng">
            <a:solidFill>
              <a:srgbClr val="FF0000"/>
            </a:solidFill>
            <a:prstDash val="solid"/>
            <a:round/>
            <a:headEnd type="none" w="sm" len="sm"/>
            <a:tailEnd type="none" w="sm" len="sm"/>
          </a:ln>
        </p:spPr>
        <p:txBody>
          <a:bodyPr spcFirstLastPara="1" wrap="square" lIns="91433" tIns="45700" rIns="91433" bIns="45700" anchor="ctr" anchorCtr="0">
            <a:noAutofit/>
          </a:bodyPr>
          <a:lstStyle/>
          <a:p>
            <a:pPr algn="ctr"/>
            <a:r>
              <a:rPr lang="en-US" dirty="0">
                <a:solidFill>
                  <a:schemeClr val="tx1"/>
                </a:solidFill>
              </a:rPr>
              <a:t>Coverage over US/Canada only</a:t>
            </a:r>
            <a:endParaRPr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892DFC0-7D82-298C-50A0-99ED988CF6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F3F0BD-CA11-BEB1-B67A-0D5749862F07}"/>
              </a:ext>
            </a:extLst>
          </p:cNvPr>
          <p:cNvSpPr>
            <a:spLocks noGrp="1"/>
          </p:cNvSpPr>
          <p:nvPr>
            <p:ph type="title"/>
          </p:nvPr>
        </p:nvSpPr>
        <p:spPr/>
        <p:txBody>
          <a:bodyPr/>
          <a:lstStyle/>
          <a:p>
            <a:r>
              <a:rPr lang="en-US" dirty="0"/>
              <a:t>What sizes/types of fires can be detected by satellite</a:t>
            </a:r>
          </a:p>
        </p:txBody>
      </p:sp>
      <p:sp>
        <p:nvSpPr>
          <p:cNvPr id="3" name="Text Placeholder 2">
            <a:extLst>
              <a:ext uri="{FF2B5EF4-FFF2-40B4-BE49-F238E27FC236}">
                <a16:creationId xmlns:a16="http://schemas.microsoft.com/office/drawing/2014/main" id="{F13AEDA2-15D4-70E0-C831-E093249429C9}"/>
              </a:ext>
            </a:extLst>
          </p:cNvPr>
          <p:cNvSpPr>
            <a:spLocks noGrp="1"/>
          </p:cNvSpPr>
          <p:nvPr>
            <p:ph type="body" idx="1"/>
          </p:nvPr>
        </p:nvSpPr>
        <p:spPr>
          <a:xfrm>
            <a:off x="242316" y="1130284"/>
            <a:ext cx="7412854" cy="5056204"/>
          </a:xfrm>
        </p:spPr>
        <p:txBody>
          <a:bodyPr/>
          <a:lstStyle/>
          <a:p>
            <a:pPr marL="0" indent="0" algn="l">
              <a:spcAft>
                <a:spcPts val="0"/>
              </a:spcAft>
              <a:buClr>
                <a:schemeClr val="bg1"/>
              </a:buClr>
              <a:buNone/>
            </a:pPr>
            <a:r>
              <a:rPr lang="en-US" dirty="0">
                <a:ea typeface="Tahoma" panose="020B0604030504040204" pitchFamily="34" charset="0"/>
                <a:cs typeface="Tahoma" panose="020B0604030504040204" pitchFamily="34" charset="0"/>
              </a:rPr>
              <a:t>MODIS (1000m)</a:t>
            </a:r>
          </a:p>
          <a:p>
            <a:pPr marL="628650" lvl="1" indent="-171450">
              <a:lnSpc>
                <a:spcPct val="85000"/>
              </a:lnSpc>
              <a:spcBef>
                <a:spcPts val="0"/>
              </a:spcBef>
              <a:spcAft>
                <a:spcPts val="600"/>
              </a:spcAft>
              <a:buFont typeface="Arial" panose="020B0604020202020204" pitchFamily="34" charset="0"/>
              <a:buChar char="•"/>
              <a:defRPr/>
            </a:pPr>
            <a:r>
              <a:rPr lang="en-US" sz="1600" dirty="0">
                <a:cs typeface="Tahoma" pitchFamily="34" charset="0"/>
              </a:rPr>
              <a:t>~1,000m</a:t>
            </a:r>
            <a:r>
              <a:rPr lang="en-US" sz="1600" baseline="30000" dirty="0">
                <a:cs typeface="Tahoma" pitchFamily="34" charset="0"/>
              </a:rPr>
              <a:t>2</a:t>
            </a:r>
            <a:r>
              <a:rPr lang="en-US" sz="1600" dirty="0">
                <a:cs typeface="Tahoma" pitchFamily="34" charset="0"/>
              </a:rPr>
              <a:t> smoldering to flaming fires in good conditions (day)</a:t>
            </a:r>
          </a:p>
          <a:p>
            <a:pPr marL="628650" lvl="1" indent="-171450">
              <a:lnSpc>
                <a:spcPct val="85000"/>
              </a:lnSpc>
              <a:spcBef>
                <a:spcPts val="0"/>
              </a:spcBef>
              <a:spcAft>
                <a:spcPts val="1800"/>
              </a:spcAft>
              <a:buFont typeface="Arial" panose="020B0604020202020204" pitchFamily="34" charset="0"/>
              <a:buChar char="•"/>
              <a:defRPr/>
            </a:pPr>
            <a:r>
              <a:rPr lang="en-US" sz="1600" dirty="0">
                <a:cs typeface="Tahoma" pitchFamily="34" charset="0"/>
              </a:rPr>
              <a:t>~100m</a:t>
            </a:r>
            <a:r>
              <a:rPr lang="en-US" sz="1600" baseline="30000" dirty="0">
                <a:cs typeface="Tahoma" pitchFamily="34" charset="0"/>
              </a:rPr>
              <a:t>2</a:t>
            </a:r>
            <a:r>
              <a:rPr lang="en-US" sz="1600" dirty="0">
                <a:cs typeface="Tahoma" pitchFamily="34" charset="0"/>
              </a:rPr>
              <a:t> flaming fire in good conditions (day)</a:t>
            </a:r>
          </a:p>
          <a:p>
            <a:pPr marL="0" indent="0" algn="l">
              <a:spcAft>
                <a:spcPts val="0"/>
              </a:spcAft>
              <a:buClr>
                <a:schemeClr val="bg1"/>
              </a:buClr>
              <a:buNone/>
            </a:pPr>
            <a:r>
              <a:rPr lang="en-US" dirty="0">
                <a:ea typeface="Tahoma" panose="020B0604030504040204" pitchFamily="34" charset="0"/>
                <a:cs typeface="Tahoma" panose="020B0604030504040204" pitchFamily="34" charset="0"/>
              </a:rPr>
              <a:t>VIIRS I-Band (375m)</a:t>
            </a:r>
            <a:endParaRPr lang="en-US" dirty="0">
              <a:solidFill>
                <a:srgbClr val="FF0000"/>
              </a:solidFill>
              <a:ea typeface="Tahoma" panose="020B0604030504040204" pitchFamily="34" charset="0"/>
              <a:cs typeface="Tahoma" panose="020B0604030504040204" pitchFamily="34" charset="0"/>
            </a:endParaRPr>
          </a:p>
          <a:p>
            <a:pPr marL="628650" lvl="1" indent="-171450" algn="l">
              <a:lnSpc>
                <a:spcPct val="85000"/>
              </a:lnSpc>
              <a:spcBef>
                <a:spcPts val="600"/>
              </a:spcBef>
              <a:spcAft>
                <a:spcPts val="600"/>
              </a:spcAft>
              <a:buSzPct val="100000"/>
              <a:buFont typeface="Arial" panose="020B0604020202020204" pitchFamily="34" charset="0"/>
              <a:buChar char="•"/>
              <a:defRPr/>
            </a:pPr>
            <a:r>
              <a:rPr lang="en-US" sz="1600" dirty="0">
                <a:cs typeface="Tahoma" pitchFamily="34" charset="0"/>
              </a:rPr>
              <a:t>~100m</a:t>
            </a:r>
            <a:r>
              <a:rPr lang="en-US" sz="1600" baseline="30000" dirty="0">
                <a:cs typeface="Tahoma" pitchFamily="34" charset="0"/>
              </a:rPr>
              <a:t>2</a:t>
            </a:r>
            <a:r>
              <a:rPr lang="en-US" sz="1600" dirty="0">
                <a:cs typeface="Tahoma" pitchFamily="34" charset="0"/>
              </a:rPr>
              <a:t> smoldering to flaming fires in good conditions (day)</a:t>
            </a:r>
          </a:p>
          <a:p>
            <a:pPr marL="628650" lvl="1" indent="-171450" algn="l">
              <a:lnSpc>
                <a:spcPct val="85000"/>
              </a:lnSpc>
              <a:spcBef>
                <a:spcPts val="0"/>
              </a:spcBef>
              <a:spcAft>
                <a:spcPts val="600"/>
              </a:spcAft>
              <a:buSzPct val="100000"/>
              <a:buFont typeface="Arial" panose="020B0604020202020204" pitchFamily="34" charset="0"/>
              <a:buChar char="•"/>
              <a:defRPr/>
            </a:pPr>
            <a:r>
              <a:rPr lang="en-US" sz="1600" dirty="0">
                <a:cs typeface="Tahoma" pitchFamily="34" charset="0"/>
              </a:rPr>
              <a:t>~20m</a:t>
            </a:r>
            <a:r>
              <a:rPr lang="en-US" sz="1600" baseline="30000" dirty="0">
                <a:cs typeface="Tahoma" pitchFamily="34" charset="0"/>
              </a:rPr>
              <a:t>2</a:t>
            </a:r>
            <a:r>
              <a:rPr lang="en-US" sz="1600" dirty="0">
                <a:cs typeface="Tahoma" pitchFamily="34" charset="0"/>
              </a:rPr>
              <a:t> flaming fire in good conditions (day)</a:t>
            </a:r>
          </a:p>
          <a:p>
            <a:pPr marL="628650" lvl="1" indent="-171450" algn="l">
              <a:lnSpc>
                <a:spcPct val="85000"/>
              </a:lnSpc>
              <a:spcBef>
                <a:spcPts val="0"/>
              </a:spcBef>
              <a:spcAft>
                <a:spcPts val="1800"/>
              </a:spcAft>
              <a:buSzPct val="100000"/>
              <a:buFont typeface="Arial" panose="020B0604020202020204" pitchFamily="34" charset="0"/>
              <a:buChar char="•"/>
              <a:defRPr/>
            </a:pPr>
            <a:r>
              <a:rPr lang="en-US" sz="1600" dirty="0">
                <a:cs typeface="Tahoma" pitchFamily="34" charset="0"/>
              </a:rPr>
              <a:t>~2m</a:t>
            </a:r>
            <a:r>
              <a:rPr lang="en-US" sz="1600" baseline="30000" dirty="0">
                <a:cs typeface="Tahoma" pitchFamily="34" charset="0"/>
              </a:rPr>
              <a:t>2</a:t>
            </a:r>
            <a:r>
              <a:rPr lang="en-US" sz="1600" dirty="0">
                <a:cs typeface="Tahoma" pitchFamily="34" charset="0"/>
              </a:rPr>
              <a:t> flaming fire in good conditions (night)</a:t>
            </a:r>
          </a:p>
          <a:p>
            <a:pPr marL="0" indent="0" algn="l">
              <a:spcAft>
                <a:spcPts val="0"/>
              </a:spcAft>
              <a:buClr>
                <a:schemeClr val="bg1"/>
              </a:buClr>
              <a:buNone/>
            </a:pPr>
            <a:r>
              <a:rPr lang="en-US" dirty="0">
                <a:ea typeface="Tahoma" panose="020B0604030504040204" pitchFamily="34" charset="0"/>
                <a:cs typeface="Tahoma" panose="020B0604030504040204" pitchFamily="34" charset="0"/>
              </a:rPr>
              <a:t>Landsat OLI (30m)</a:t>
            </a:r>
            <a:endParaRPr lang="en-US" dirty="0">
              <a:solidFill>
                <a:srgbClr val="FF0000"/>
              </a:solidFill>
              <a:ea typeface="Tahoma" panose="020B0604030504040204" pitchFamily="34" charset="0"/>
              <a:cs typeface="Tahoma" panose="020B0604030504040204" pitchFamily="34" charset="0"/>
            </a:endParaRPr>
          </a:p>
          <a:p>
            <a:pPr marL="628650" lvl="1" indent="-171450" algn="l">
              <a:lnSpc>
                <a:spcPct val="85000"/>
              </a:lnSpc>
              <a:spcBef>
                <a:spcPts val="600"/>
              </a:spcBef>
              <a:spcAft>
                <a:spcPts val="600"/>
              </a:spcAft>
              <a:buSzPct val="100000"/>
              <a:buFont typeface="Arial" panose="020B0604020202020204" pitchFamily="34" charset="0"/>
              <a:buChar char="•"/>
              <a:defRPr/>
            </a:pPr>
            <a:r>
              <a:rPr lang="en-US" sz="1600" dirty="0">
                <a:cs typeface="Tahoma" pitchFamily="34" charset="0"/>
              </a:rPr>
              <a:t>~10-20m</a:t>
            </a:r>
            <a:r>
              <a:rPr lang="en-US" sz="1600" baseline="30000" dirty="0">
                <a:cs typeface="Tahoma" pitchFamily="34" charset="0"/>
              </a:rPr>
              <a:t>2</a:t>
            </a:r>
            <a:r>
              <a:rPr lang="en-US" sz="1600" dirty="0">
                <a:cs typeface="Tahoma" pitchFamily="34" charset="0"/>
              </a:rPr>
              <a:t> smoldering to flaming fires in good conditions (day)</a:t>
            </a:r>
          </a:p>
          <a:p>
            <a:pPr marL="628650" lvl="1" indent="-171450" algn="l">
              <a:lnSpc>
                <a:spcPct val="85000"/>
              </a:lnSpc>
              <a:spcBef>
                <a:spcPts val="0"/>
              </a:spcBef>
              <a:spcAft>
                <a:spcPts val="600"/>
              </a:spcAft>
              <a:buSzPct val="100000"/>
              <a:buFont typeface="Arial" panose="020B0604020202020204" pitchFamily="34" charset="0"/>
              <a:buChar char="•"/>
              <a:defRPr/>
            </a:pPr>
            <a:r>
              <a:rPr lang="en-US" sz="1600" dirty="0">
                <a:cs typeface="Tahoma" pitchFamily="34" charset="0"/>
              </a:rPr>
              <a:t>~4m</a:t>
            </a:r>
            <a:r>
              <a:rPr lang="en-US" sz="1600" baseline="30000" dirty="0">
                <a:cs typeface="Tahoma" pitchFamily="34" charset="0"/>
              </a:rPr>
              <a:t>2</a:t>
            </a:r>
            <a:r>
              <a:rPr lang="en-US" sz="1600" dirty="0">
                <a:cs typeface="Tahoma" pitchFamily="34" charset="0"/>
              </a:rPr>
              <a:t> flaming fire in good conditions (day)</a:t>
            </a:r>
          </a:p>
          <a:p>
            <a:pPr marL="628650" lvl="1" indent="-171450" algn="l">
              <a:lnSpc>
                <a:spcPct val="85000"/>
              </a:lnSpc>
              <a:spcBef>
                <a:spcPts val="0"/>
              </a:spcBef>
              <a:spcAft>
                <a:spcPts val="600"/>
              </a:spcAft>
              <a:buSzPct val="100000"/>
              <a:buFont typeface="Arial" panose="020B0604020202020204" pitchFamily="34" charset="0"/>
              <a:buChar char="•"/>
              <a:defRPr/>
            </a:pPr>
            <a:r>
              <a:rPr lang="en-US" sz="1600" dirty="0">
                <a:cs typeface="Tahoma" pitchFamily="34" charset="0"/>
              </a:rPr>
              <a:t>~1m</a:t>
            </a:r>
            <a:r>
              <a:rPr lang="en-US" sz="1600" baseline="30000" dirty="0">
                <a:cs typeface="Tahoma" pitchFamily="34" charset="0"/>
              </a:rPr>
              <a:t>2 </a:t>
            </a:r>
            <a:r>
              <a:rPr lang="en-US" sz="1600" dirty="0">
                <a:cs typeface="Tahoma" pitchFamily="34" charset="0"/>
              </a:rPr>
              <a:t>flaming fire in good conditions (night)</a:t>
            </a:r>
          </a:p>
          <a:p>
            <a:pPr marL="88900" indent="0">
              <a:buNone/>
            </a:pPr>
            <a:r>
              <a:rPr lang="en-US" dirty="0"/>
              <a:t>Algorithms and products are not perfect!</a:t>
            </a:r>
          </a:p>
          <a:p>
            <a:pPr marL="88900" indent="0">
              <a:buNone/>
            </a:pPr>
            <a:endParaRPr lang="en-US" dirty="0"/>
          </a:p>
        </p:txBody>
      </p:sp>
      <p:pic>
        <p:nvPicPr>
          <p:cNvPr id="4" name="Picture 2">
            <a:extLst>
              <a:ext uri="{FF2B5EF4-FFF2-40B4-BE49-F238E27FC236}">
                <a16:creationId xmlns:a16="http://schemas.microsoft.com/office/drawing/2014/main" id="{F4A84AD2-65F7-9A07-EA53-BC5B18A97803}"/>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3290"/>
          <a:stretch/>
        </p:blipFill>
        <p:spPr bwMode="auto">
          <a:xfrm>
            <a:off x="8281851" y="939681"/>
            <a:ext cx="2286000" cy="206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a:extLst>
              <a:ext uri="{FF2B5EF4-FFF2-40B4-BE49-F238E27FC236}">
                <a16:creationId xmlns:a16="http://schemas.microsoft.com/office/drawing/2014/main" id="{75BD567A-A6AD-F896-6436-A90AEDD98AC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13271" y="4803402"/>
            <a:ext cx="2423160" cy="1730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a:extLst>
              <a:ext uri="{FF2B5EF4-FFF2-40B4-BE49-F238E27FC236}">
                <a16:creationId xmlns:a16="http://schemas.microsoft.com/office/drawing/2014/main" id="{5A7DE588-3515-D0A0-9D02-99E7BFA34D8E}"/>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81851" y="3011575"/>
            <a:ext cx="2286000" cy="1785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3BD1DB39-C46B-5710-9687-3FB560B4C407}"/>
              </a:ext>
            </a:extLst>
          </p:cNvPr>
          <p:cNvSpPr txBox="1"/>
          <p:nvPr/>
        </p:nvSpPr>
        <p:spPr>
          <a:xfrm>
            <a:off x="9374972" y="1098550"/>
            <a:ext cx="378630" cy="276999"/>
          </a:xfrm>
          <a:prstGeom prst="rect">
            <a:avLst/>
          </a:prstGeom>
          <a:noFill/>
        </p:spPr>
        <p:txBody>
          <a:bodyPr wrap="none" rtlCol="0">
            <a:spAutoFit/>
          </a:bodyPr>
          <a:lstStyle/>
          <a:p>
            <a:r>
              <a:rPr lang="en-US" sz="600" dirty="0">
                <a:ea typeface="Tahoma" panose="020B0604030504040204" pitchFamily="34" charset="0"/>
                <a:cs typeface="Tahoma" panose="020B0604030504040204" pitchFamily="34" charset="0"/>
              </a:rPr>
              <a:t>1km</a:t>
            </a:r>
          </a:p>
          <a:p>
            <a:pPr algn="r"/>
            <a:r>
              <a:rPr lang="en-US" sz="600" dirty="0">
                <a:ea typeface="Tahoma" panose="020B0604030504040204" pitchFamily="34" charset="0"/>
                <a:cs typeface="Tahoma" panose="020B0604030504040204" pitchFamily="34" charset="0"/>
              </a:rPr>
              <a:t>750m</a:t>
            </a:r>
          </a:p>
        </p:txBody>
      </p:sp>
      <p:sp>
        <p:nvSpPr>
          <p:cNvPr id="8" name="TextBox 7">
            <a:extLst>
              <a:ext uri="{FF2B5EF4-FFF2-40B4-BE49-F238E27FC236}">
                <a16:creationId xmlns:a16="http://schemas.microsoft.com/office/drawing/2014/main" id="{573B5708-D14C-3EDF-DA0C-B7A5AB397357}"/>
              </a:ext>
            </a:extLst>
          </p:cNvPr>
          <p:cNvSpPr txBox="1"/>
          <p:nvPr/>
        </p:nvSpPr>
        <p:spPr>
          <a:xfrm>
            <a:off x="9372600" y="3091395"/>
            <a:ext cx="1067921" cy="215444"/>
          </a:xfrm>
          <a:prstGeom prst="rect">
            <a:avLst/>
          </a:prstGeom>
          <a:noFill/>
        </p:spPr>
        <p:txBody>
          <a:bodyPr wrap="none" rtlCol="0">
            <a:spAutoFit/>
          </a:bodyPr>
          <a:lstStyle/>
          <a:p>
            <a:r>
              <a:rPr lang="en-US" sz="800" dirty="0">
                <a:ea typeface="Tahoma" panose="020B0604030504040204" pitchFamily="34" charset="0"/>
                <a:cs typeface="Tahoma" panose="020B0604030504040204" pitchFamily="34" charset="0"/>
              </a:rPr>
              <a:t>375m VIIRS I-Band</a:t>
            </a:r>
          </a:p>
        </p:txBody>
      </p:sp>
      <p:sp>
        <p:nvSpPr>
          <p:cNvPr id="9" name="TextBox 8">
            <a:extLst>
              <a:ext uri="{FF2B5EF4-FFF2-40B4-BE49-F238E27FC236}">
                <a16:creationId xmlns:a16="http://schemas.microsoft.com/office/drawing/2014/main" id="{48A49B15-8165-E1CA-3C0A-B948C36DAC52}"/>
              </a:ext>
            </a:extLst>
          </p:cNvPr>
          <p:cNvSpPr txBox="1"/>
          <p:nvPr/>
        </p:nvSpPr>
        <p:spPr>
          <a:xfrm>
            <a:off x="9518372" y="4928825"/>
            <a:ext cx="869149" cy="215444"/>
          </a:xfrm>
          <a:prstGeom prst="rect">
            <a:avLst/>
          </a:prstGeom>
          <a:noFill/>
        </p:spPr>
        <p:txBody>
          <a:bodyPr wrap="none" rtlCol="0">
            <a:spAutoFit/>
          </a:bodyPr>
          <a:lstStyle/>
          <a:p>
            <a:r>
              <a:rPr lang="en-US" sz="800" dirty="0">
                <a:ea typeface="Tahoma" panose="020B0604030504040204" pitchFamily="34" charset="0"/>
                <a:cs typeface="Tahoma" panose="020B0604030504040204" pitchFamily="34" charset="0"/>
              </a:rPr>
              <a:t>30m Landsat 8</a:t>
            </a:r>
          </a:p>
        </p:txBody>
      </p:sp>
      <p:sp>
        <p:nvSpPr>
          <p:cNvPr id="11" name="TextBox 10">
            <a:extLst>
              <a:ext uri="{FF2B5EF4-FFF2-40B4-BE49-F238E27FC236}">
                <a16:creationId xmlns:a16="http://schemas.microsoft.com/office/drawing/2014/main" id="{A9FB3EB8-1F68-58F3-2CDB-FF9A69E1441B}"/>
              </a:ext>
            </a:extLst>
          </p:cNvPr>
          <p:cNvSpPr txBox="1"/>
          <p:nvPr/>
        </p:nvSpPr>
        <p:spPr>
          <a:xfrm>
            <a:off x="10525094" y="6063377"/>
            <a:ext cx="1554480" cy="246221"/>
          </a:xfrm>
          <a:prstGeom prst="rect">
            <a:avLst/>
          </a:prstGeom>
          <a:noFill/>
        </p:spPr>
        <p:txBody>
          <a:bodyPr wrap="square">
            <a:spAutoFit/>
          </a:bodyPr>
          <a:lstStyle/>
          <a:p>
            <a:r>
              <a:rPr lang="en-US" sz="1000" dirty="0">
                <a:latin typeface="Century Gothic" panose="020B0502020202020204" pitchFamily="34" charset="0"/>
                <a:cs typeface="Tahoma" pitchFamily="34" charset="0"/>
              </a:rPr>
              <a:t>Schroeder et al., 2016</a:t>
            </a:r>
            <a:endParaRPr lang="en-US" sz="1000" dirty="0">
              <a:latin typeface="Century Gothic" panose="020B0502020202020204" pitchFamily="34" charset="0"/>
            </a:endParaRPr>
          </a:p>
        </p:txBody>
      </p:sp>
      <p:sp>
        <p:nvSpPr>
          <p:cNvPr id="12" name="TextBox 11">
            <a:extLst>
              <a:ext uri="{FF2B5EF4-FFF2-40B4-BE49-F238E27FC236}">
                <a16:creationId xmlns:a16="http://schemas.microsoft.com/office/drawing/2014/main" id="{EF327F9D-7323-370D-8291-18AF9ECAFDE9}"/>
              </a:ext>
            </a:extLst>
          </p:cNvPr>
          <p:cNvSpPr txBox="1"/>
          <p:nvPr/>
        </p:nvSpPr>
        <p:spPr>
          <a:xfrm>
            <a:off x="10525094" y="4421203"/>
            <a:ext cx="1554480" cy="246221"/>
          </a:xfrm>
          <a:prstGeom prst="rect">
            <a:avLst/>
          </a:prstGeom>
          <a:noFill/>
        </p:spPr>
        <p:txBody>
          <a:bodyPr wrap="square">
            <a:spAutoFit/>
          </a:bodyPr>
          <a:lstStyle/>
          <a:p>
            <a:r>
              <a:rPr lang="en-US" sz="1000" dirty="0">
                <a:latin typeface="Century Gothic" panose="020B0502020202020204" pitchFamily="34" charset="0"/>
                <a:cs typeface="Tahoma" pitchFamily="34" charset="0"/>
              </a:rPr>
              <a:t>Schroeder et al., 2014</a:t>
            </a:r>
            <a:endParaRPr lang="en-US" sz="1000" dirty="0">
              <a:latin typeface="Century Gothic" panose="020B0502020202020204" pitchFamily="34" charset="0"/>
            </a:endParaRPr>
          </a:p>
        </p:txBody>
      </p:sp>
      <p:sp>
        <p:nvSpPr>
          <p:cNvPr id="13" name="TextBox 12">
            <a:extLst>
              <a:ext uri="{FF2B5EF4-FFF2-40B4-BE49-F238E27FC236}">
                <a16:creationId xmlns:a16="http://schemas.microsoft.com/office/drawing/2014/main" id="{FA5E69D3-105F-4004-DA4E-9740732A99A5}"/>
              </a:ext>
            </a:extLst>
          </p:cNvPr>
          <p:cNvSpPr txBox="1"/>
          <p:nvPr/>
        </p:nvSpPr>
        <p:spPr>
          <a:xfrm>
            <a:off x="10525094" y="2462212"/>
            <a:ext cx="1784136" cy="246221"/>
          </a:xfrm>
          <a:prstGeom prst="rect">
            <a:avLst/>
          </a:prstGeom>
          <a:noFill/>
        </p:spPr>
        <p:txBody>
          <a:bodyPr wrap="square">
            <a:spAutoFit/>
          </a:bodyPr>
          <a:lstStyle/>
          <a:p>
            <a:r>
              <a:rPr lang="en-US" sz="1000" dirty="0">
                <a:latin typeface="Century Gothic" panose="020B0502020202020204" pitchFamily="34" charset="0"/>
                <a:cs typeface="Tahoma" pitchFamily="34" charset="0"/>
              </a:rPr>
              <a:t>Schroeder &amp; Giglio, 2017</a:t>
            </a:r>
            <a:endParaRPr lang="en-US" sz="1000" dirty="0">
              <a:latin typeface="Century Gothic" panose="020B0502020202020204" pitchFamily="34" charset="0"/>
            </a:endParaRPr>
          </a:p>
        </p:txBody>
      </p:sp>
      <p:pic>
        <p:nvPicPr>
          <p:cNvPr id="14" name="Picture 13">
            <a:extLst>
              <a:ext uri="{FF2B5EF4-FFF2-40B4-BE49-F238E27FC236}">
                <a16:creationId xmlns:a16="http://schemas.microsoft.com/office/drawing/2014/main" id="{F610E33B-0145-9E1C-AC8B-D0C4B34B268A}"/>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119915" y="4751934"/>
            <a:ext cx="1595719" cy="1557664"/>
          </a:xfrm>
          <a:prstGeom prst="rect">
            <a:avLst/>
          </a:prstGeom>
        </p:spPr>
      </p:pic>
      <p:pic>
        <p:nvPicPr>
          <p:cNvPr id="15" name="Picture 14">
            <a:extLst>
              <a:ext uri="{FF2B5EF4-FFF2-40B4-BE49-F238E27FC236}">
                <a16:creationId xmlns:a16="http://schemas.microsoft.com/office/drawing/2014/main" id="{5315B2C4-3EF3-D2A8-E895-2BC80FD40917}"/>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4733980" y="5786170"/>
            <a:ext cx="960120" cy="523428"/>
          </a:xfrm>
          <a:prstGeom prst="rect">
            <a:avLst/>
          </a:prstGeom>
          <a:ln w="15875">
            <a:solidFill>
              <a:schemeClr val="tx1"/>
            </a:solidFill>
          </a:ln>
        </p:spPr>
      </p:pic>
    </p:spTree>
    <p:extLst>
      <p:ext uri="{BB962C8B-B14F-4D97-AF65-F5344CB8AC3E}">
        <p14:creationId xmlns:p14="http://schemas.microsoft.com/office/powerpoint/2010/main" val="3084033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01C2F-6DB9-5F1B-D6EE-7E7E35DB92AE}"/>
              </a:ext>
            </a:extLst>
          </p:cNvPr>
          <p:cNvSpPr>
            <a:spLocks noGrp="1"/>
          </p:cNvSpPr>
          <p:nvPr>
            <p:ph type="title"/>
          </p:nvPr>
        </p:nvSpPr>
        <p:spPr/>
        <p:txBody>
          <a:bodyPr/>
          <a:lstStyle/>
          <a:p>
            <a:r>
              <a:rPr lang="en-US" dirty="0"/>
              <a:t>FIRMS Partners and Sources of Satellite Products</a:t>
            </a:r>
          </a:p>
        </p:txBody>
      </p:sp>
      <p:pic>
        <p:nvPicPr>
          <p:cNvPr id="4" name="Picture 3">
            <a:extLst>
              <a:ext uri="{FF2B5EF4-FFF2-40B4-BE49-F238E27FC236}">
                <a16:creationId xmlns:a16="http://schemas.microsoft.com/office/drawing/2014/main" id="{4316804A-61AD-F75F-E87F-4744A04BE24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841" b="1"/>
          <a:stretch/>
        </p:blipFill>
        <p:spPr>
          <a:xfrm>
            <a:off x="0" y="1033670"/>
            <a:ext cx="12192000" cy="4831662"/>
          </a:xfrm>
          <a:prstGeom prst="rect">
            <a:avLst/>
          </a:prstGeom>
        </p:spPr>
      </p:pic>
      <p:pic>
        <p:nvPicPr>
          <p:cNvPr id="5" name="Picture 2" descr="Satellite Icon Vector Art, Icons, and Graphics for Free Download">
            <a:extLst>
              <a:ext uri="{FF2B5EF4-FFF2-40B4-BE49-F238E27FC236}">
                <a16:creationId xmlns:a16="http://schemas.microsoft.com/office/drawing/2014/main" id="{0625E7AA-EB07-20DB-9270-B57FA18F99A2}"/>
              </a:ext>
            </a:extLst>
          </p:cNvPr>
          <p:cNvPicPr>
            <a:picLocks noChangeAspect="1" noChangeArrowheads="1"/>
          </p:cNvPicPr>
          <p:nvPr/>
        </p:nvPicPr>
        <p:blipFill>
          <a:blip r:embed="rId4" cstate="print">
            <a:clrChange>
              <a:clrFrom>
                <a:srgbClr val="FFFFFF"/>
              </a:clrFrom>
              <a:clrTo>
                <a:srgbClr val="FFFFFF">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762000" y="3026028"/>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7224E05B-60E5-91F2-0DC6-959746D9BF55}"/>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742006" y="3026028"/>
            <a:ext cx="228600" cy="233082"/>
          </a:xfrm>
          <a:prstGeom prst="rect">
            <a:avLst/>
          </a:prstGeom>
        </p:spPr>
      </p:pic>
      <p:pic>
        <p:nvPicPr>
          <p:cNvPr id="7" name="Picture 2" descr="Satellite Icon Vector Art, Icons, and Graphics for Free Download">
            <a:extLst>
              <a:ext uri="{FF2B5EF4-FFF2-40B4-BE49-F238E27FC236}">
                <a16:creationId xmlns:a16="http://schemas.microsoft.com/office/drawing/2014/main" id="{F0B5C631-3769-3425-B391-CF7AAF2C0C59}"/>
              </a:ext>
            </a:extLst>
          </p:cNvPr>
          <p:cNvPicPr>
            <a:picLocks noChangeAspect="1" noChangeArrowheads="1"/>
          </p:cNvPicPr>
          <p:nvPr/>
        </p:nvPicPr>
        <p:blipFill>
          <a:blip r:embed="rId4" cstate="print">
            <a:clrChange>
              <a:clrFrom>
                <a:srgbClr val="FFFFFF"/>
              </a:clrFrom>
              <a:clrTo>
                <a:srgbClr val="FFFFFF">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1830278" y="2352906"/>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Satellite Icon Vector Art, Icons, and Graphics for Free Download">
            <a:extLst>
              <a:ext uri="{FF2B5EF4-FFF2-40B4-BE49-F238E27FC236}">
                <a16:creationId xmlns:a16="http://schemas.microsoft.com/office/drawing/2014/main" id="{8CE9DE81-048D-DC8F-47EB-F72D3FD2CDC7}"/>
              </a:ext>
            </a:extLst>
          </p:cNvPr>
          <p:cNvPicPr>
            <a:picLocks noChangeAspect="1" noChangeArrowheads="1"/>
          </p:cNvPicPr>
          <p:nvPr/>
        </p:nvPicPr>
        <p:blipFill>
          <a:blip r:embed="rId4" cstate="print">
            <a:clrChange>
              <a:clrFrom>
                <a:srgbClr val="FFFFFF"/>
              </a:clrFrom>
              <a:clrTo>
                <a:srgbClr val="FFFFFF">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928332" y="1520169"/>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5FE1456F-3B33-5DDF-93CF-CB3127C32A3D}"/>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882322" y="2172285"/>
            <a:ext cx="228600" cy="233082"/>
          </a:xfrm>
          <a:prstGeom prst="rect">
            <a:avLst/>
          </a:prstGeom>
        </p:spPr>
      </p:pic>
      <p:pic>
        <p:nvPicPr>
          <p:cNvPr id="11" name="Picture 10">
            <a:extLst>
              <a:ext uri="{FF2B5EF4-FFF2-40B4-BE49-F238E27FC236}">
                <a16:creationId xmlns:a16="http://schemas.microsoft.com/office/drawing/2014/main" id="{7C4B0154-A426-EEAC-A986-639AFA58ED0C}"/>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095203" y="2179936"/>
            <a:ext cx="228600" cy="233082"/>
          </a:xfrm>
          <a:prstGeom prst="rect">
            <a:avLst/>
          </a:prstGeom>
        </p:spPr>
      </p:pic>
      <p:pic>
        <p:nvPicPr>
          <p:cNvPr id="13" name="Picture 12">
            <a:extLst>
              <a:ext uri="{FF2B5EF4-FFF2-40B4-BE49-F238E27FC236}">
                <a16:creationId xmlns:a16="http://schemas.microsoft.com/office/drawing/2014/main" id="{B2ADA679-50B1-B7E1-2A21-BE0784092F92}"/>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497705" y="4459180"/>
            <a:ext cx="228600" cy="233082"/>
          </a:xfrm>
          <a:prstGeom prst="rect">
            <a:avLst/>
          </a:prstGeom>
        </p:spPr>
      </p:pic>
      <p:pic>
        <p:nvPicPr>
          <p:cNvPr id="14" name="Picture 13">
            <a:extLst>
              <a:ext uri="{FF2B5EF4-FFF2-40B4-BE49-F238E27FC236}">
                <a16:creationId xmlns:a16="http://schemas.microsoft.com/office/drawing/2014/main" id="{86F5F5DE-9F0F-9104-C81F-EDBB48B1D5B2}"/>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153759" y="4212179"/>
            <a:ext cx="228600" cy="233083"/>
          </a:xfrm>
          <a:prstGeom prst="rect">
            <a:avLst/>
          </a:prstGeom>
        </p:spPr>
      </p:pic>
      <p:pic>
        <p:nvPicPr>
          <p:cNvPr id="34" name="Picture 33">
            <a:extLst>
              <a:ext uri="{FF2B5EF4-FFF2-40B4-BE49-F238E27FC236}">
                <a16:creationId xmlns:a16="http://schemas.microsoft.com/office/drawing/2014/main" id="{75B388A9-2695-5F3C-9927-AD60C2BD6BF8}"/>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69345" y="2815272"/>
            <a:ext cx="228600" cy="233082"/>
          </a:xfrm>
          <a:prstGeom prst="rect">
            <a:avLst/>
          </a:prstGeom>
        </p:spPr>
      </p:pic>
      <p:pic>
        <p:nvPicPr>
          <p:cNvPr id="35" name="Picture 34">
            <a:extLst>
              <a:ext uri="{FF2B5EF4-FFF2-40B4-BE49-F238E27FC236}">
                <a16:creationId xmlns:a16="http://schemas.microsoft.com/office/drawing/2014/main" id="{A56B6E10-5CE7-0229-6000-EB6174A5099E}"/>
              </a:ext>
            </a:extLst>
          </p:cNvPr>
          <p:cNvPicPr>
            <a:picLocks noChangeAspect="1"/>
          </p:cNvPicPr>
          <p:nvPr/>
        </p:nvPicPr>
        <p:blipFill>
          <a:blip r:embed="rId6" cstate="print">
            <a:clrChange>
              <a:clrFrom>
                <a:srgbClr val="FFFFFF"/>
              </a:clrFrom>
              <a:clrTo>
                <a:srgbClr val="FFFFFF">
                  <a:alpha val="0"/>
                </a:srgbClr>
              </a:clrTo>
            </a:clrChange>
            <a:duotone>
              <a:prstClr val="black"/>
              <a:srgbClr val="00B0F0">
                <a:tint val="45000"/>
                <a:satMod val="400000"/>
              </a:srgbClr>
            </a:duotone>
            <a:extLst>
              <a:ext uri="{BEBA8EAE-BF5A-486C-A8C5-ECC9F3942E4B}">
                <a14:imgProps xmlns:a14="http://schemas.microsoft.com/office/drawing/2010/main">
                  <a14:imgLayer r:embed="rId7">
                    <a14:imgEffect>
                      <a14:saturation sat="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2630712" y="2088506"/>
            <a:ext cx="228600" cy="233082"/>
          </a:xfrm>
          <a:prstGeom prst="rect">
            <a:avLst/>
          </a:prstGeom>
          <a:noFill/>
        </p:spPr>
      </p:pic>
      <p:grpSp>
        <p:nvGrpSpPr>
          <p:cNvPr id="133" name="Group 132">
            <a:extLst>
              <a:ext uri="{FF2B5EF4-FFF2-40B4-BE49-F238E27FC236}">
                <a16:creationId xmlns:a16="http://schemas.microsoft.com/office/drawing/2014/main" id="{F9F4D537-C760-E268-CC87-1512455A341D}"/>
              </a:ext>
            </a:extLst>
          </p:cNvPr>
          <p:cNvGrpSpPr/>
          <p:nvPr/>
        </p:nvGrpSpPr>
        <p:grpSpPr>
          <a:xfrm>
            <a:off x="52731" y="5078433"/>
            <a:ext cx="5510512" cy="715752"/>
            <a:chOff x="52731" y="4879142"/>
            <a:chExt cx="5510512" cy="715752"/>
          </a:xfrm>
        </p:grpSpPr>
        <p:grpSp>
          <p:nvGrpSpPr>
            <p:cNvPr id="132" name="Group 131">
              <a:extLst>
                <a:ext uri="{FF2B5EF4-FFF2-40B4-BE49-F238E27FC236}">
                  <a16:creationId xmlns:a16="http://schemas.microsoft.com/office/drawing/2014/main" id="{89689066-49A5-A413-2048-C64D8BE5D016}"/>
                </a:ext>
              </a:extLst>
            </p:cNvPr>
            <p:cNvGrpSpPr/>
            <p:nvPr/>
          </p:nvGrpSpPr>
          <p:grpSpPr>
            <a:xfrm>
              <a:off x="52731" y="4879142"/>
              <a:ext cx="4757101" cy="246221"/>
              <a:chOff x="52731" y="4808804"/>
              <a:chExt cx="4757101" cy="246221"/>
            </a:xfrm>
          </p:grpSpPr>
          <p:pic>
            <p:nvPicPr>
              <p:cNvPr id="30" name="Picture 29">
                <a:extLst>
                  <a:ext uri="{FF2B5EF4-FFF2-40B4-BE49-F238E27FC236}">
                    <a16:creationId xmlns:a16="http://schemas.microsoft.com/office/drawing/2014/main" id="{536184E7-4771-E533-BE18-9E5957B64084}"/>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2731" y="4815373"/>
                <a:ext cx="228600" cy="233083"/>
              </a:xfrm>
              <a:prstGeom prst="rect">
                <a:avLst/>
              </a:prstGeom>
              <a:noFill/>
            </p:spPr>
          </p:pic>
          <p:sp>
            <p:nvSpPr>
              <p:cNvPr id="32" name="TextBox 31">
                <a:extLst>
                  <a:ext uri="{FF2B5EF4-FFF2-40B4-BE49-F238E27FC236}">
                    <a16:creationId xmlns:a16="http://schemas.microsoft.com/office/drawing/2014/main" id="{E7FD553E-E3D8-4FDD-7995-F38510BDE102}"/>
                  </a:ext>
                </a:extLst>
              </p:cNvPr>
              <p:cNvSpPr txBox="1"/>
              <p:nvPr/>
            </p:nvSpPr>
            <p:spPr>
              <a:xfrm>
                <a:off x="181642" y="4808804"/>
                <a:ext cx="4628190" cy="246221"/>
              </a:xfrm>
              <a:prstGeom prst="rect">
                <a:avLst/>
              </a:prstGeom>
              <a:noFill/>
            </p:spPr>
            <p:txBody>
              <a:bodyPr wrap="none" rtlCol="0">
                <a:spAutoFit/>
              </a:bodyPr>
              <a:lstStyle/>
              <a:p>
                <a:r>
                  <a:rPr lang="en-US" sz="1000" dirty="0">
                    <a:solidFill>
                      <a:schemeClr val="bg1"/>
                    </a:solidFill>
                    <a:latin typeface="Century Gothic" panose="020B0502020202020204" pitchFamily="34" charset="0"/>
                    <a:cs typeface="Calibri" panose="020F0502020204030204" pitchFamily="34" charset="0"/>
                  </a:rPr>
                  <a:t> - Ground stations providing direct readout MODIS/VIIRS active fire data</a:t>
                </a:r>
              </a:p>
            </p:txBody>
          </p:sp>
        </p:grpSp>
        <p:grpSp>
          <p:nvGrpSpPr>
            <p:cNvPr id="131" name="Group 130">
              <a:extLst>
                <a:ext uri="{FF2B5EF4-FFF2-40B4-BE49-F238E27FC236}">
                  <a16:creationId xmlns:a16="http://schemas.microsoft.com/office/drawing/2014/main" id="{D30D95FE-7F59-FF65-7187-BEA84F79828E}"/>
                </a:ext>
              </a:extLst>
            </p:cNvPr>
            <p:cNvGrpSpPr/>
            <p:nvPr/>
          </p:nvGrpSpPr>
          <p:grpSpPr>
            <a:xfrm>
              <a:off x="52731" y="5113907"/>
              <a:ext cx="5510512" cy="246221"/>
              <a:chOff x="52731" y="5108045"/>
              <a:chExt cx="5510512" cy="246221"/>
            </a:xfrm>
          </p:grpSpPr>
          <p:pic>
            <p:nvPicPr>
              <p:cNvPr id="31" name="Picture 2" descr="Satellite Icon Vector Art, Icons, and Graphics for Free Download">
                <a:extLst>
                  <a:ext uri="{FF2B5EF4-FFF2-40B4-BE49-F238E27FC236}">
                    <a16:creationId xmlns:a16="http://schemas.microsoft.com/office/drawing/2014/main" id="{029F5244-CA69-E818-BAC2-C26D6E32DB46}"/>
                  </a:ext>
                </a:extLst>
              </p:cNvPr>
              <p:cNvPicPr>
                <a:picLocks noChangeAspect="1" noChangeArrowheads="1"/>
              </p:cNvPicPr>
              <p:nvPr/>
            </p:nvPicPr>
            <p:blipFill>
              <a:blip r:embed="rId4" cstate="print">
                <a:clrChange>
                  <a:clrFrom>
                    <a:srgbClr val="FFFFFF"/>
                  </a:clrFrom>
                  <a:clrTo>
                    <a:srgbClr val="FFFFFF">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52731" y="5116855"/>
                <a:ext cx="228600" cy="228600"/>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a:extLst>
                  <a:ext uri="{FF2B5EF4-FFF2-40B4-BE49-F238E27FC236}">
                    <a16:creationId xmlns:a16="http://schemas.microsoft.com/office/drawing/2014/main" id="{20EAFE60-39A9-DCDB-420B-3D6243B95CAD}"/>
                  </a:ext>
                </a:extLst>
              </p:cNvPr>
              <p:cNvSpPr txBox="1"/>
              <p:nvPr/>
            </p:nvSpPr>
            <p:spPr>
              <a:xfrm>
                <a:off x="181642" y="5108045"/>
                <a:ext cx="5381601" cy="246221"/>
              </a:xfrm>
              <a:prstGeom prst="rect">
                <a:avLst/>
              </a:prstGeom>
              <a:noFill/>
            </p:spPr>
            <p:txBody>
              <a:bodyPr wrap="none" rtlCol="0">
                <a:spAutoFit/>
              </a:bodyPr>
              <a:lstStyle/>
              <a:p>
                <a:r>
                  <a:rPr lang="en-US" sz="1000" dirty="0">
                    <a:solidFill>
                      <a:schemeClr val="bg1"/>
                    </a:solidFill>
                    <a:latin typeface="Century Gothic" panose="020B0502020202020204" pitchFamily="34" charset="0"/>
                    <a:cs typeface="Calibri" panose="020F0502020204030204" pitchFamily="34" charset="0"/>
                  </a:rPr>
                  <a:t> - Potential ground stations for providing direct readout MODIS/VIIRS active fire data</a:t>
                </a:r>
              </a:p>
            </p:txBody>
          </p:sp>
        </p:grpSp>
        <p:grpSp>
          <p:nvGrpSpPr>
            <p:cNvPr id="130" name="Group 129">
              <a:extLst>
                <a:ext uri="{FF2B5EF4-FFF2-40B4-BE49-F238E27FC236}">
                  <a16:creationId xmlns:a16="http://schemas.microsoft.com/office/drawing/2014/main" id="{96CE57F0-4D96-2C0F-BBC1-48F031F547DD}"/>
                </a:ext>
              </a:extLst>
            </p:cNvPr>
            <p:cNvGrpSpPr/>
            <p:nvPr/>
          </p:nvGrpSpPr>
          <p:grpSpPr>
            <a:xfrm>
              <a:off x="54930" y="5348673"/>
              <a:ext cx="4838258" cy="246221"/>
              <a:chOff x="54930" y="5407288"/>
              <a:chExt cx="4838258" cy="246221"/>
            </a:xfrm>
          </p:grpSpPr>
          <p:sp>
            <p:nvSpPr>
              <p:cNvPr id="37" name="TextBox 36">
                <a:extLst>
                  <a:ext uri="{FF2B5EF4-FFF2-40B4-BE49-F238E27FC236}">
                    <a16:creationId xmlns:a16="http://schemas.microsoft.com/office/drawing/2014/main" id="{665DDED0-4E8D-D059-7F51-83E5AE2CCE83}"/>
                  </a:ext>
                </a:extLst>
              </p:cNvPr>
              <p:cNvSpPr txBox="1"/>
              <p:nvPr/>
            </p:nvSpPr>
            <p:spPr>
              <a:xfrm>
                <a:off x="181642" y="5407288"/>
                <a:ext cx="4711546" cy="246221"/>
              </a:xfrm>
              <a:prstGeom prst="rect">
                <a:avLst/>
              </a:prstGeom>
              <a:noFill/>
            </p:spPr>
            <p:txBody>
              <a:bodyPr wrap="none" rtlCol="0">
                <a:spAutoFit/>
              </a:bodyPr>
              <a:lstStyle/>
              <a:p>
                <a:r>
                  <a:rPr lang="en-US" sz="1000" dirty="0">
                    <a:solidFill>
                      <a:schemeClr val="bg1"/>
                    </a:solidFill>
                    <a:latin typeface="Century Gothic" panose="020B0502020202020204" pitchFamily="34" charset="0"/>
                    <a:cs typeface="Calibri" panose="020F0502020204030204" pitchFamily="34" charset="0"/>
                  </a:rPr>
                  <a:t> - Ground station providing direct readout Landsat OLI active fire data</a:t>
                </a:r>
              </a:p>
            </p:txBody>
          </p:sp>
          <p:pic>
            <p:nvPicPr>
              <p:cNvPr id="38" name="Picture 37">
                <a:extLst>
                  <a:ext uri="{FF2B5EF4-FFF2-40B4-BE49-F238E27FC236}">
                    <a16:creationId xmlns:a16="http://schemas.microsoft.com/office/drawing/2014/main" id="{828EC069-9725-2DBD-5715-75DCEB0BB37C}"/>
                  </a:ext>
                </a:extLst>
              </p:cNvPr>
              <p:cNvPicPr>
                <a:picLocks noChangeAspect="1"/>
              </p:cNvPicPr>
              <p:nvPr/>
            </p:nvPicPr>
            <p:blipFill>
              <a:blip r:embed="rId8" cstate="print">
                <a:clrChange>
                  <a:clrFrom>
                    <a:srgbClr val="FFFFFF"/>
                  </a:clrFrom>
                  <a:clrTo>
                    <a:srgbClr val="FFFFFF">
                      <a:alpha val="0"/>
                    </a:srgbClr>
                  </a:clrTo>
                </a:clrChange>
                <a:duotone>
                  <a:prstClr val="black"/>
                  <a:srgbClr val="00B0F0">
                    <a:tint val="45000"/>
                    <a:satMod val="400000"/>
                  </a:srgbClr>
                </a:duotone>
                <a:extLst>
                  <a:ext uri="{BEBA8EAE-BF5A-486C-A8C5-ECC9F3942E4B}">
                    <a14:imgProps xmlns:a14="http://schemas.microsoft.com/office/drawing/2010/main">
                      <a14:imgLayer r:embed="rId9">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54930" y="5416098"/>
                <a:ext cx="224203" cy="228600"/>
              </a:xfrm>
              <a:prstGeom prst="rect">
                <a:avLst/>
              </a:prstGeom>
              <a:noFill/>
            </p:spPr>
          </p:pic>
        </p:grpSp>
      </p:grpSp>
      <p:sp>
        <p:nvSpPr>
          <p:cNvPr id="46" name="Rectangle: Rounded Corners 45">
            <a:extLst>
              <a:ext uri="{FF2B5EF4-FFF2-40B4-BE49-F238E27FC236}">
                <a16:creationId xmlns:a16="http://schemas.microsoft.com/office/drawing/2014/main" id="{00295255-E63A-6DDE-7450-A07BC12734AF}"/>
              </a:ext>
            </a:extLst>
          </p:cNvPr>
          <p:cNvSpPr/>
          <p:nvPr/>
        </p:nvSpPr>
        <p:spPr>
          <a:xfrm>
            <a:off x="4046220" y="2534077"/>
            <a:ext cx="502920" cy="13716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NOAA</a:t>
            </a:r>
          </a:p>
        </p:txBody>
      </p:sp>
      <p:sp>
        <p:nvSpPr>
          <p:cNvPr id="47" name="Rectangle: Rounded Corners 46">
            <a:extLst>
              <a:ext uri="{FF2B5EF4-FFF2-40B4-BE49-F238E27FC236}">
                <a16:creationId xmlns:a16="http://schemas.microsoft.com/office/drawing/2014/main" id="{0FD30435-4C43-EC9E-E968-F611371EFB2A}"/>
              </a:ext>
            </a:extLst>
          </p:cNvPr>
          <p:cNvSpPr/>
          <p:nvPr/>
        </p:nvSpPr>
        <p:spPr>
          <a:xfrm>
            <a:off x="2517983" y="1566269"/>
            <a:ext cx="1719072" cy="27432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University of Wisconsin </a:t>
            </a:r>
          </a:p>
          <a:p>
            <a:pPr algn="ctr"/>
            <a:r>
              <a:rPr lang="en-US" sz="700" dirty="0">
                <a:latin typeface="Century Gothic" panose="020B0502020202020204" pitchFamily="34" charset="0"/>
              </a:rPr>
              <a:t>Space Science Engineering Center</a:t>
            </a:r>
          </a:p>
        </p:txBody>
      </p:sp>
      <p:sp>
        <p:nvSpPr>
          <p:cNvPr id="48" name="Rectangle: Rounded Corners 47">
            <a:extLst>
              <a:ext uri="{FF2B5EF4-FFF2-40B4-BE49-F238E27FC236}">
                <a16:creationId xmlns:a16="http://schemas.microsoft.com/office/drawing/2014/main" id="{6E76DBC5-E1EF-276E-D5D0-16501091AF15}"/>
              </a:ext>
            </a:extLst>
          </p:cNvPr>
          <p:cNvSpPr/>
          <p:nvPr/>
        </p:nvSpPr>
        <p:spPr>
          <a:xfrm>
            <a:off x="1775575" y="2014506"/>
            <a:ext cx="777240" cy="27432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USGS EROS Data Center</a:t>
            </a:r>
          </a:p>
        </p:txBody>
      </p:sp>
      <p:sp>
        <p:nvSpPr>
          <p:cNvPr id="49" name="Rectangle: Rounded Corners 48">
            <a:extLst>
              <a:ext uri="{FF2B5EF4-FFF2-40B4-BE49-F238E27FC236}">
                <a16:creationId xmlns:a16="http://schemas.microsoft.com/office/drawing/2014/main" id="{CFAE40E9-A91E-444F-3D81-A104D213A0A4}"/>
              </a:ext>
            </a:extLst>
          </p:cNvPr>
          <p:cNvSpPr/>
          <p:nvPr/>
        </p:nvSpPr>
        <p:spPr>
          <a:xfrm>
            <a:off x="2113011" y="2784744"/>
            <a:ext cx="804672" cy="13716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NASA IMPACT</a:t>
            </a:r>
          </a:p>
        </p:txBody>
      </p:sp>
      <p:sp>
        <p:nvSpPr>
          <p:cNvPr id="50" name="Rectangle: Rounded Corners 49">
            <a:extLst>
              <a:ext uri="{FF2B5EF4-FFF2-40B4-BE49-F238E27FC236}">
                <a16:creationId xmlns:a16="http://schemas.microsoft.com/office/drawing/2014/main" id="{50259A66-8788-CAC1-C02D-C3653F4D6F76}"/>
              </a:ext>
            </a:extLst>
          </p:cNvPr>
          <p:cNvSpPr/>
          <p:nvPr/>
        </p:nvSpPr>
        <p:spPr>
          <a:xfrm>
            <a:off x="3680460" y="2695127"/>
            <a:ext cx="1234440" cy="27432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University of Maryland Geographical Sciences</a:t>
            </a:r>
          </a:p>
        </p:txBody>
      </p:sp>
      <p:sp>
        <p:nvSpPr>
          <p:cNvPr id="51" name="Rectangle: Rounded Corners 50">
            <a:extLst>
              <a:ext uri="{FF2B5EF4-FFF2-40B4-BE49-F238E27FC236}">
                <a16:creationId xmlns:a16="http://schemas.microsoft.com/office/drawing/2014/main" id="{63AC0817-B1FF-441D-9CFC-EA692F7C7DD6}"/>
              </a:ext>
            </a:extLst>
          </p:cNvPr>
          <p:cNvSpPr/>
          <p:nvPr/>
        </p:nvSpPr>
        <p:spPr>
          <a:xfrm>
            <a:off x="3954780" y="2373028"/>
            <a:ext cx="685800" cy="13716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NASA GIBS</a:t>
            </a:r>
          </a:p>
        </p:txBody>
      </p:sp>
      <p:sp>
        <p:nvSpPr>
          <p:cNvPr id="52" name="Rectangle: Rounded Corners 51">
            <a:extLst>
              <a:ext uri="{FF2B5EF4-FFF2-40B4-BE49-F238E27FC236}">
                <a16:creationId xmlns:a16="http://schemas.microsoft.com/office/drawing/2014/main" id="{544FAAEA-904D-F7E2-CE1F-2C9CA8A3DF7A}"/>
              </a:ext>
            </a:extLst>
          </p:cNvPr>
          <p:cNvSpPr/>
          <p:nvPr/>
        </p:nvSpPr>
        <p:spPr>
          <a:xfrm>
            <a:off x="3909060" y="2211979"/>
            <a:ext cx="777240" cy="13716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NASA LANCE</a:t>
            </a:r>
          </a:p>
        </p:txBody>
      </p:sp>
      <p:cxnSp>
        <p:nvCxnSpPr>
          <p:cNvPr id="54" name="Straight Arrow Connector 53">
            <a:extLst>
              <a:ext uri="{FF2B5EF4-FFF2-40B4-BE49-F238E27FC236}">
                <a16:creationId xmlns:a16="http://schemas.microsoft.com/office/drawing/2014/main" id="{48672C63-FEA2-709E-CD7D-95FC16309DE0}"/>
              </a:ext>
            </a:extLst>
          </p:cNvPr>
          <p:cNvCxnSpPr>
            <a:cxnSpLocks/>
            <a:stCxn id="47" idx="2"/>
          </p:cNvCxnSpPr>
          <p:nvPr/>
        </p:nvCxnSpPr>
        <p:spPr>
          <a:xfrm flipH="1">
            <a:off x="3060466" y="1840589"/>
            <a:ext cx="317053" cy="590029"/>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14548F6D-0BF4-17A1-40D2-733B5C88BC1B}"/>
              </a:ext>
            </a:extLst>
          </p:cNvPr>
          <p:cNvCxnSpPr>
            <a:cxnSpLocks/>
            <a:stCxn id="49" idx="3"/>
          </p:cNvCxnSpPr>
          <p:nvPr/>
        </p:nvCxnSpPr>
        <p:spPr>
          <a:xfrm flipV="1">
            <a:off x="2917683" y="2695547"/>
            <a:ext cx="249785" cy="157777"/>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62C24922-217D-20DE-481F-CD395E680907}"/>
              </a:ext>
            </a:extLst>
          </p:cNvPr>
          <p:cNvCxnSpPr>
            <a:cxnSpLocks/>
            <a:stCxn id="48" idx="3"/>
          </p:cNvCxnSpPr>
          <p:nvPr/>
        </p:nvCxnSpPr>
        <p:spPr>
          <a:xfrm>
            <a:off x="2552815" y="2151666"/>
            <a:ext cx="174822" cy="197473"/>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D6910F95-C030-EAD7-F164-D0AAA00FD324}"/>
              </a:ext>
            </a:extLst>
          </p:cNvPr>
          <p:cNvCxnSpPr>
            <a:cxnSpLocks/>
            <a:stCxn id="46" idx="1"/>
          </p:cNvCxnSpPr>
          <p:nvPr/>
        </p:nvCxnSpPr>
        <p:spPr>
          <a:xfrm flipH="1">
            <a:off x="3457332" y="2602657"/>
            <a:ext cx="588888" cy="15735"/>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1DB31BB5-016F-03DD-4D06-59ABE93CEE50}"/>
              </a:ext>
            </a:extLst>
          </p:cNvPr>
          <p:cNvCxnSpPr>
            <a:cxnSpLocks/>
            <a:stCxn id="50" idx="1"/>
          </p:cNvCxnSpPr>
          <p:nvPr/>
        </p:nvCxnSpPr>
        <p:spPr>
          <a:xfrm flipH="1" flipV="1">
            <a:off x="3458257" y="2618392"/>
            <a:ext cx="222203" cy="213895"/>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3F49C6C6-96BC-78DD-90DC-BC5F197220E2}"/>
              </a:ext>
            </a:extLst>
          </p:cNvPr>
          <p:cNvCxnSpPr>
            <a:cxnSpLocks/>
            <a:stCxn id="51" idx="1"/>
          </p:cNvCxnSpPr>
          <p:nvPr/>
        </p:nvCxnSpPr>
        <p:spPr>
          <a:xfrm flipH="1">
            <a:off x="3457332" y="2441608"/>
            <a:ext cx="497448" cy="176784"/>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AFEC8027-99AC-8D8D-1C49-01D3724075FA}"/>
              </a:ext>
            </a:extLst>
          </p:cNvPr>
          <p:cNvCxnSpPr>
            <a:cxnSpLocks/>
            <a:stCxn id="52" idx="1"/>
          </p:cNvCxnSpPr>
          <p:nvPr/>
        </p:nvCxnSpPr>
        <p:spPr>
          <a:xfrm flipH="1">
            <a:off x="3457332" y="2280559"/>
            <a:ext cx="451728" cy="340822"/>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sp>
        <p:nvSpPr>
          <p:cNvPr id="98" name="Rectangle: Rounded Corners 97">
            <a:extLst>
              <a:ext uri="{FF2B5EF4-FFF2-40B4-BE49-F238E27FC236}">
                <a16:creationId xmlns:a16="http://schemas.microsoft.com/office/drawing/2014/main" id="{E4162FB6-9DA7-A57F-9852-AD07AF0CD822}"/>
              </a:ext>
            </a:extLst>
          </p:cNvPr>
          <p:cNvSpPr/>
          <p:nvPr/>
        </p:nvSpPr>
        <p:spPr>
          <a:xfrm>
            <a:off x="11124438" y="2558387"/>
            <a:ext cx="438912" cy="13716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JAXA</a:t>
            </a:r>
          </a:p>
        </p:txBody>
      </p:sp>
      <p:cxnSp>
        <p:nvCxnSpPr>
          <p:cNvPr id="99" name="Straight Arrow Connector 98">
            <a:extLst>
              <a:ext uri="{FF2B5EF4-FFF2-40B4-BE49-F238E27FC236}">
                <a16:creationId xmlns:a16="http://schemas.microsoft.com/office/drawing/2014/main" id="{EF6F5C7A-EC2D-B93C-4EC4-00D3966163F8}"/>
              </a:ext>
            </a:extLst>
          </p:cNvPr>
          <p:cNvCxnSpPr>
            <a:cxnSpLocks/>
            <a:stCxn id="98" idx="1"/>
          </p:cNvCxnSpPr>
          <p:nvPr/>
        </p:nvCxnSpPr>
        <p:spPr>
          <a:xfrm flipH="1">
            <a:off x="10877550" y="2626967"/>
            <a:ext cx="246888" cy="20421"/>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sp>
        <p:nvSpPr>
          <p:cNvPr id="101" name="Rectangle: Rounded Corners 100">
            <a:extLst>
              <a:ext uri="{FF2B5EF4-FFF2-40B4-BE49-F238E27FC236}">
                <a16:creationId xmlns:a16="http://schemas.microsoft.com/office/drawing/2014/main" id="{F1C5A0A9-F684-D2C9-FE57-918875D678F6}"/>
              </a:ext>
            </a:extLst>
          </p:cNvPr>
          <p:cNvSpPr/>
          <p:nvPr/>
        </p:nvSpPr>
        <p:spPr>
          <a:xfrm>
            <a:off x="4822921" y="1718222"/>
            <a:ext cx="1600200" cy="27432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EUMETSAT Land Surface Analysis Satellite Application Facility</a:t>
            </a:r>
          </a:p>
        </p:txBody>
      </p:sp>
      <p:cxnSp>
        <p:nvCxnSpPr>
          <p:cNvPr id="102" name="Straight Arrow Connector 101">
            <a:extLst>
              <a:ext uri="{FF2B5EF4-FFF2-40B4-BE49-F238E27FC236}">
                <a16:creationId xmlns:a16="http://schemas.microsoft.com/office/drawing/2014/main" id="{53B19043-FA7C-399B-D7AB-1A8216525CF3}"/>
              </a:ext>
            </a:extLst>
          </p:cNvPr>
          <p:cNvCxnSpPr>
            <a:cxnSpLocks/>
            <a:stCxn id="101" idx="2"/>
          </p:cNvCxnSpPr>
          <p:nvPr/>
        </p:nvCxnSpPr>
        <p:spPr>
          <a:xfrm>
            <a:off x="5623021" y="1992542"/>
            <a:ext cx="786865" cy="209638"/>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sp>
        <p:nvSpPr>
          <p:cNvPr id="104" name="Rectangle: Rounded Corners 103">
            <a:extLst>
              <a:ext uri="{FF2B5EF4-FFF2-40B4-BE49-F238E27FC236}">
                <a16:creationId xmlns:a16="http://schemas.microsoft.com/office/drawing/2014/main" id="{D8802E45-2949-36E2-617B-1793B7F98290}"/>
              </a:ext>
            </a:extLst>
          </p:cNvPr>
          <p:cNvSpPr/>
          <p:nvPr/>
        </p:nvSpPr>
        <p:spPr>
          <a:xfrm>
            <a:off x="5333499" y="2753176"/>
            <a:ext cx="1371600" cy="27432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Portuguese Institute for the Ocean and Atmosphere</a:t>
            </a:r>
          </a:p>
        </p:txBody>
      </p:sp>
      <p:cxnSp>
        <p:nvCxnSpPr>
          <p:cNvPr id="105" name="Straight Arrow Connector 104">
            <a:extLst>
              <a:ext uri="{FF2B5EF4-FFF2-40B4-BE49-F238E27FC236}">
                <a16:creationId xmlns:a16="http://schemas.microsoft.com/office/drawing/2014/main" id="{2DC62485-B748-4F04-F2F8-936E627DB6E2}"/>
              </a:ext>
            </a:extLst>
          </p:cNvPr>
          <p:cNvCxnSpPr>
            <a:cxnSpLocks/>
            <a:stCxn id="104" idx="0"/>
          </p:cNvCxnSpPr>
          <p:nvPr/>
        </p:nvCxnSpPr>
        <p:spPr>
          <a:xfrm flipH="1" flipV="1">
            <a:off x="5804455" y="2551114"/>
            <a:ext cx="214844" cy="202062"/>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sp>
        <p:nvSpPr>
          <p:cNvPr id="108" name="Rectangle: Rounded Corners 107">
            <a:extLst>
              <a:ext uri="{FF2B5EF4-FFF2-40B4-BE49-F238E27FC236}">
                <a16:creationId xmlns:a16="http://schemas.microsoft.com/office/drawing/2014/main" id="{27C50278-F5CB-F8D0-BCBA-445479602D29}"/>
              </a:ext>
            </a:extLst>
          </p:cNvPr>
          <p:cNvSpPr/>
          <p:nvPr/>
        </p:nvSpPr>
        <p:spPr>
          <a:xfrm>
            <a:off x="6554202" y="2349139"/>
            <a:ext cx="1325880" cy="13716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European Space Agency</a:t>
            </a:r>
          </a:p>
        </p:txBody>
      </p:sp>
      <p:sp>
        <p:nvSpPr>
          <p:cNvPr id="109" name="Rectangle: Rounded Corners 108">
            <a:extLst>
              <a:ext uri="{FF2B5EF4-FFF2-40B4-BE49-F238E27FC236}">
                <a16:creationId xmlns:a16="http://schemas.microsoft.com/office/drawing/2014/main" id="{2E65FD4D-CDDE-FF00-616C-55515946C11A}"/>
              </a:ext>
            </a:extLst>
          </p:cNvPr>
          <p:cNvSpPr/>
          <p:nvPr/>
        </p:nvSpPr>
        <p:spPr>
          <a:xfrm>
            <a:off x="6551353" y="1824843"/>
            <a:ext cx="1143000" cy="137160"/>
          </a:xfrm>
          <a:prstGeom prst="roundRect">
            <a:avLst/>
          </a:prstGeom>
          <a:solidFill>
            <a:schemeClr val="bg1">
              <a:lumMod val="50000"/>
            </a:schemeClr>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700" dirty="0">
                <a:latin typeface="Century Gothic" panose="020B0502020202020204" pitchFamily="34" charset="0"/>
              </a:rPr>
              <a:t>Copernicus Program</a:t>
            </a:r>
          </a:p>
        </p:txBody>
      </p:sp>
      <p:cxnSp>
        <p:nvCxnSpPr>
          <p:cNvPr id="110" name="Straight Arrow Connector 109">
            <a:extLst>
              <a:ext uri="{FF2B5EF4-FFF2-40B4-BE49-F238E27FC236}">
                <a16:creationId xmlns:a16="http://schemas.microsoft.com/office/drawing/2014/main" id="{0997023C-B841-C420-E153-37B576415D7E}"/>
              </a:ext>
            </a:extLst>
          </p:cNvPr>
          <p:cNvCxnSpPr>
            <a:cxnSpLocks/>
            <a:stCxn id="109" idx="2"/>
          </p:cNvCxnSpPr>
          <p:nvPr/>
        </p:nvCxnSpPr>
        <p:spPr>
          <a:xfrm flipH="1">
            <a:off x="6409886" y="1962003"/>
            <a:ext cx="712967" cy="177156"/>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28C8D473-1F7C-B603-322A-FC4452CD5A8F}"/>
              </a:ext>
            </a:extLst>
          </p:cNvPr>
          <p:cNvCxnSpPr>
            <a:cxnSpLocks/>
            <a:stCxn id="108" idx="1"/>
          </p:cNvCxnSpPr>
          <p:nvPr/>
        </p:nvCxnSpPr>
        <p:spPr>
          <a:xfrm flipH="1" flipV="1">
            <a:off x="6188520" y="2289649"/>
            <a:ext cx="365682" cy="128070"/>
          </a:xfrm>
          <a:prstGeom prst="straightConnector1">
            <a:avLst/>
          </a:prstGeom>
          <a:ln w="6350" cap="rnd">
            <a:solidFill>
              <a:schemeClr val="bg1"/>
            </a:solidFill>
            <a:headEnd type="none"/>
            <a:tailEnd type="oval" w="sm" len="sm"/>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968EE35-18FF-95AA-A7ED-B1C9ED8057F7}"/>
              </a:ext>
            </a:extLst>
          </p:cNvPr>
          <p:cNvSpPr txBox="1"/>
          <p:nvPr/>
        </p:nvSpPr>
        <p:spPr>
          <a:xfrm>
            <a:off x="3040911" y="3275112"/>
            <a:ext cx="6103088" cy="307777"/>
          </a:xfrm>
          <a:prstGeom prst="rect">
            <a:avLst/>
          </a:prstGeom>
          <a:noFill/>
        </p:spPr>
        <p:txBody>
          <a:bodyPr wrap="square">
            <a:spAutoFit/>
          </a:bodyPr>
          <a:lstStyle/>
          <a:p>
            <a:r>
              <a:rPr lang="en-US" b="0" dirty="0">
                <a:effectLst/>
              </a:rPr>
              <a:t> </a:t>
            </a:r>
            <a:endParaRPr lang="en-US" dirty="0"/>
          </a:p>
        </p:txBody>
      </p:sp>
      <p:sp>
        <p:nvSpPr>
          <p:cNvPr id="15" name="TextBox 14">
            <a:extLst>
              <a:ext uri="{FF2B5EF4-FFF2-40B4-BE49-F238E27FC236}">
                <a16:creationId xmlns:a16="http://schemas.microsoft.com/office/drawing/2014/main" id="{E5AA8340-53AD-917C-6C86-1AA811816635}"/>
              </a:ext>
            </a:extLst>
          </p:cNvPr>
          <p:cNvSpPr txBox="1"/>
          <p:nvPr/>
        </p:nvSpPr>
        <p:spPr>
          <a:xfrm>
            <a:off x="3040911" y="3275112"/>
            <a:ext cx="6103088" cy="307777"/>
          </a:xfrm>
          <a:prstGeom prst="rect">
            <a:avLst/>
          </a:prstGeom>
          <a:noFill/>
        </p:spPr>
        <p:txBody>
          <a:bodyPr wrap="square">
            <a:spAutoFit/>
          </a:bodyPr>
          <a:lstStyle/>
          <a:p>
            <a:r>
              <a:rPr lang="en-US" b="0" dirty="0">
                <a:effectLst/>
              </a:rPr>
              <a:t> </a:t>
            </a:r>
            <a:endParaRPr lang="en-US" dirty="0"/>
          </a:p>
        </p:txBody>
      </p:sp>
    </p:spTree>
    <p:extLst>
      <p:ext uri="{BB962C8B-B14F-4D97-AF65-F5344CB8AC3E}">
        <p14:creationId xmlns:p14="http://schemas.microsoft.com/office/powerpoint/2010/main" val="2687840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7957B-554F-50A8-F864-679AD35222A6}"/>
              </a:ext>
            </a:extLst>
          </p:cNvPr>
          <p:cNvSpPr>
            <a:spLocks noGrp="1"/>
          </p:cNvSpPr>
          <p:nvPr>
            <p:ph type="title"/>
          </p:nvPr>
        </p:nvSpPr>
        <p:spPr>
          <a:xfrm>
            <a:off x="243840" y="106680"/>
            <a:ext cx="11948160" cy="609600"/>
          </a:xfrm>
          <a:solidFill>
            <a:schemeClr val="lt1"/>
          </a:solidFill>
        </p:spPr>
        <p:txBody>
          <a:bodyPr>
            <a:noAutofit/>
          </a:bodyPr>
          <a:lstStyle/>
          <a:p>
            <a:pPr algn="l"/>
            <a:r>
              <a:rPr lang="en-US" sz="3200" u="none" dirty="0"/>
              <a:t>URT Direct Readout MODIS/VIIRS Active Fire Data in FIRMS</a:t>
            </a:r>
          </a:p>
        </p:txBody>
      </p:sp>
      <p:sp>
        <p:nvSpPr>
          <p:cNvPr id="3" name="Content Placeholder 2">
            <a:extLst>
              <a:ext uri="{FF2B5EF4-FFF2-40B4-BE49-F238E27FC236}">
                <a16:creationId xmlns:a16="http://schemas.microsoft.com/office/drawing/2014/main" id="{B6605B1F-9E34-C191-FCA9-6E4EDFB2A947}"/>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9C01C148-B375-78E2-5597-3A76FE229E3E}"/>
              </a:ext>
            </a:extLst>
          </p:cNvPr>
          <p:cNvPicPr>
            <a:picLocks noChangeAspect="1"/>
          </p:cNvPicPr>
          <p:nvPr/>
        </p:nvPicPr>
        <p:blipFill>
          <a:blip r:embed="rId3"/>
          <a:stretch>
            <a:fillRect/>
          </a:stretch>
        </p:blipFill>
        <p:spPr>
          <a:xfrm>
            <a:off x="357030" y="822960"/>
            <a:ext cx="11477941" cy="6035040"/>
          </a:xfrm>
          <a:prstGeom prst="rect">
            <a:avLst/>
          </a:prstGeom>
        </p:spPr>
      </p:pic>
      <p:sp>
        <p:nvSpPr>
          <p:cNvPr id="5" name="TextBox 4">
            <a:extLst>
              <a:ext uri="{FF2B5EF4-FFF2-40B4-BE49-F238E27FC236}">
                <a16:creationId xmlns:a16="http://schemas.microsoft.com/office/drawing/2014/main" id="{8BF3A4F4-70CD-69E3-177F-8392565C27CD}"/>
              </a:ext>
            </a:extLst>
          </p:cNvPr>
          <p:cNvSpPr txBox="1"/>
          <p:nvPr/>
        </p:nvSpPr>
        <p:spPr>
          <a:xfrm>
            <a:off x="5069045" y="3121673"/>
            <a:ext cx="4343400" cy="323165"/>
          </a:xfrm>
          <a:prstGeom prst="rect">
            <a:avLst/>
          </a:prstGeom>
          <a:solidFill>
            <a:schemeClr val="bg1">
              <a:alpha val="30000"/>
            </a:schemeClr>
          </a:solidFill>
        </p:spPr>
        <p:txBody>
          <a:bodyPr wrap="square" rtlCol="0">
            <a:spAutoFit/>
          </a:bodyPr>
          <a:lstStyle/>
          <a:p>
            <a:r>
              <a:rPr lang="en-US" sz="1500" dirty="0">
                <a:latin typeface="Tahoma" panose="020B0604030504040204" pitchFamily="34" charset="0"/>
                <a:ea typeface="Tahoma" panose="020B0604030504040204" pitchFamily="34" charset="0"/>
                <a:cs typeface="Tahoma" panose="020B0604030504040204" pitchFamily="34" charset="0"/>
              </a:rPr>
              <a:t>NOAA-20: April 19, 2023, 20:09 UTC/14:09 MDT</a:t>
            </a:r>
          </a:p>
        </p:txBody>
      </p:sp>
      <p:sp>
        <p:nvSpPr>
          <p:cNvPr id="6" name="Rectangle 5">
            <a:extLst>
              <a:ext uri="{FF2B5EF4-FFF2-40B4-BE49-F238E27FC236}">
                <a16:creationId xmlns:a16="http://schemas.microsoft.com/office/drawing/2014/main" id="{612C182C-E0E0-9DBF-86C7-04B98B34E093}"/>
              </a:ext>
            </a:extLst>
          </p:cNvPr>
          <p:cNvSpPr/>
          <p:nvPr/>
        </p:nvSpPr>
        <p:spPr bwMode="auto">
          <a:xfrm>
            <a:off x="6819900" y="1660280"/>
            <a:ext cx="588932" cy="1311520"/>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7" name="Rectangle 6">
            <a:extLst>
              <a:ext uri="{FF2B5EF4-FFF2-40B4-BE49-F238E27FC236}">
                <a16:creationId xmlns:a16="http://schemas.microsoft.com/office/drawing/2014/main" id="{0A55DE2F-9E8F-6EF6-265C-378C3ABE15FD}"/>
              </a:ext>
            </a:extLst>
          </p:cNvPr>
          <p:cNvSpPr/>
          <p:nvPr/>
        </p:nvSpPr>
        <p:spPr bwMode="auto">
          <a:xfrm>
            <a:off x="11458136" y="6580162"/>
            <a:ext cx="365760" cy="277838"/>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8" name="Oval 7">
            <a:extLst>
              <a:ext uri="{FF2B5EF4-FFF2-40B4-BE49-F238E27FC236}">
                <a16:creationId xmlns:a16="http://schemas.microsoft.com/office/drawing/2014/main" id="{DEE320EB-8EE7-E9E5-2B2C-650F8B44D5C4}"/>
              </a:ext>
            </a:extLst>
          </p:cNvPr>
          <p:cNvSpPr/>
          <p:nvPr/>
        </p:nvSpPr>
        <p:spPr bwMode="auto">
          <a:xfrm>
            <a:off x="5806440" y="4143811"/>
            <a:ext cx="274320" cy="274320"/>
          </a:xfrm>
          <a:prstGeom prst="ellipse">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9" name="Content Placeholder 2">
            <a:extLst>
              <a:ext uri="{FF2B5EF4-FFF2-40B4-BE49-F238E27FC236}">
                <a16:creationId xmlns:a16="http://schemas.microsoft.com/office/drawing/2014/main" id="{D077BCFB-CCD5-D9B5-49C7-1BA74DBC0CC9}"/>
              </a:ext>
            </a:extLst>
          </p:cNvPr>
          <p:cNvSpPr txBox="1">
            <a:spLocks/>
          </p:cNvSpPr>
          <p:nvPr/>
        </p:nvSpPr>
        <p:spPr bwMode="auto">
          <a:xfrm>
            <a:off x="428375" y="1240155"/>
            <a:ext cx="3610225" cy="2651760"/>
          </a:xfrm>
          <a:prstGeom prst="rect">
            <a:avLst/>
          </a:prstGeom>
          <a:solidFill>
            <a:schemeClr val="bg1">
              <a:alpha val="3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har char="•"/>
              <a:defRPr sz="3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742950" indent="-285750" algn="l" rtl="0" eaLnBrk="1" fontAlgn="base" hangingPunct="1">
              <a:spcBef>
                <a:spcPct val="20000"/>
              </a:spcBef>
              <a:spcAft>
                <a:spcPct val="0"/>
              </a:spcAft>
              <a:buChar char="–"/>
              <a:defRPr sz="28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rtl="0" eaLnBrk="1" fontAlgn="base" hangingPunct="1">
              <a:spcBef>
                <a:spcPct val="20000"/>
              </a:spcBef>
              <a:spcAft>
                <a:spcPct val="0"/>
              </a:spcAft>
              <a:buChar char="•"/>
              <a:defRPr sz="24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rtl="0" eaLnBrk="1" fontAlgn="base" hangingPunct="1">
              <a:spcBef>
                <a:spcPct val="20000"/>
              </a:spcBef>
              <a:spcAft>
                <a:spcPct val="0"/>
              </a:spcAft>
              <a:buChar char="–"/>
              <a:defRPr sz="20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rtl="0" eaLnBrk="1" fontAlgn="base" hangingPunct="1">
              <a:spcBef>
                <a:spcPct val="20000"/>
              </a:spcBef>
              <a:spcAft>
                <a:spcPct val="0"/>
              </a:spcAft>
              <a:buChar char="»"/>
              <a:defRPr sz="20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168275" indent="-168275">
              <a:lnSpc>
                <a:spcPct val="90000"/>
              </a:lnSpc>
              <a:spcBef>
                <a:spcPts val="0"/>
              </a:spcBef>
              <a:spcAft>
                <a:spcPts val="600"/>
              </a:spcAft>
            </a:pPr>
            <a:r>
              <a:rPr lang="en-US" sz="1500" kern="0" dirty="0">
                <a:solidFill>
                  <a:schemeClr val="tx1">
                    <a:lumMod val="95000"/>
                    <a:lumOff val="5000"/>
                  </a:schemeClr>
                </a:solidFill>
              </a:rPr>
              <a:t>MODIS and VIIRS “micro granules” are instantly transferred to </a:t>
            </a:r>
            <a:r>
              <a:rPr lang="en-US" sz="1500" kern="0" dirty="0" err="1">
                <a:solidFill>
                  <a:schemeClr val="tx1">
                    <a:lumMod val="95000"/>
                    <a:lumOff val="5000"/>
                  </a:schemeClr>
                </a:solidFill>
              </a:rPr>
              <a:t>UWisc</a:t>
            </a:r>
            <a:r>
              <a:rPr lang="en-US" sz="1500" kern="0" dirty="0">
                <a:solidFill>
                  <a:schemeClr val="tx1">
                    <a:lumMod val="95000"/>
                    <a:lumOff val="5000"/>
                  </a:schemeClr>
                </a:solidFill>
              </a:rPr>
              <a:t>/SSEC during satellite overpass.</a:t>
            </a:r>
          </a:p>
          <a:p>
            <a:pPr marL="168275" indent="-168275">
              <a:lnSpc>
                <a:spcPct val="90000"/>
              </a:lnSpc>
              <a:spcBef>
                <a:spcPts val="0"/>
              </a:spcBef>
              <a:spcAft>
                <a:spcPts val="600"/>
              </a:spcAft>
            </a:pPr>
            <a:r>
              <a:rPr lang="en-US" sz="1500" kern="0" dirty="0">
                <a:solidFill>
                  <a:schemeClr val="tx1">
                    <a:lumMod val="95000"/>
                    <a:lumOff val="5000"/>
                  </a:schemeClr>
                </a:solidFill>
              </a:rPr>
              <a:t>Level 0 to Level 2 processing conducted using NASA science algorithms.</a:t>
            </a:r>
          </a:p>
          <a:p>
            <a:pPr marL="168275" indent="-168275">
              <a:lnSpc>
                <a:spcPct val="90000"/>
              </a:lnSpc>
              <a:spcBef>
                <a:spcPts val="0"/>
              </a:spcBef>
              <a:spcAft>
                <a:spcPts val="600"/>
              </a:spcAft>
            </a:pPr>
            <a:r>
              <a:rPr lang="en-US" sz="1500" kern="0" dirty="0">
                <a:solidFill>
                  <a:schemeClr val="tx1">
                    <a:lumMod val="95000"/>
                    <a:lumOff val="5000"/>
                  </a:schemeClr>
                </a:solidFill>
              </a:rPr>
              <a:t>Derived active fire detection data available &lt; 1 minute of satellite observation.</a:t>
            </a:r>
          </a:p>
          <a:p>
            <a:pPr marL="168275" indent="-168275">
              <a:lnSpc>
                <a:spcPct val="90000"/>
              </a:lnSpc>
              <a:spcBef>
                <a:spcPts val="0"/>
              </a:spcBef>
              <a:spcAft>
                <a:spcPts val="1200"/>
              </a:spcAft>
            </a:pPr>
            <a:r>
              <a:rPr lang="en-US" sz="1500" kern="0" dirty="0">
                <a:solidFill>
                  <a:schemeClr val="tx1">
                    <a:lumMod val="95000"/>
                    <a:lumOff val="5000"/>
                  </a:schemeClr>
                </a:solidFill>
              </a:rPr>
              <a:t>Data available within FIRMS within 2 minutes.</a:t>
            </a:r>
          </a:p>
        </p:txBody>
      </p:sp>
      <p:pic>
        <p:nvPicPr>
          <p:cNvPr id="10" name="Picture 2" descr="World Map showing Current and Planned Coverage areas for Ultra Real-Time and Real-Time Active Fire Data covering mostly North and South America">
            <a:extLst>
              <a:ext uri="{FF2B5EF4-FFF2-40B4-BE49-F238E27FC236}">
                <a16:creationId xmlns:a16="http://schemas.microsoft.com/office/drawing/2014/main" id="{BD31929C-6C33-1ED0-5797-52958A288A27}"/>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28375" y="3967708"/>
            <a:ext cx="3610225" cy="2651760"/>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5386D1BA-5130-7243-4361-B582E3C0584A}"/>
              </a:ext>
            </a:extLst>
          </p:cNvPr>
          <p:cNvSpPr txBox="1"/>
          <p:nvPr/>
        </p:nvSpPr>
        <p:spPr>
          <a:xfrm>
            <a:off x="1491691" y="5881211"/>
            <a:ext cx="2546909" cy="646331"/>
          </a:xfrm>
          <a:prstGeom prst="rect">
            <a:avLst/>
          </a:prstGeom>
          <a:solidFill>
            <a:schemeClr val="bg1">
              <a:alpha val="26000"/>
            </a:schemeClr>
          </a:solidFill>
        </p:spPr>
        <p:txBody>
          <a:bodyPr wrap="square">
            <a:spAutoFit/>
          </a:bodyPr>
          <a:lstStyle/>
          <a:p>
            <a:r>
              <a:rPr lang="en-US" sz="1200" b="1" dirty="0">
                <a:latin typeface="Tahoma" panose="020B0604030504040204" pitchFamily="34" charset="0"/>
                <a:ea typeface="Tahoma" panose="020B0604030504040204" pitchFamily="34" charset="0"/>
                <a:cs typeface="Tahoma" panose="020B0604030504040204" pitchFamily="34" charset="0"/>
              </a:rPr>
              <a:t>Direct readout s</a:t>
            </a:r>
            <a:r>
              <a:rPr kumimoji="0" lang="en-US" sz="1200" b="1" i="0" u="none" strike="noStrike" kern="1200" cap="none" spc="0" normalizeH="0" baseline="0" noProof="0" dirty="0" err="1">
                <a:ln>
                  <a:noFill/>
                </a:ln>
                <a:uLnTx/>
                <a:uFillTx/>
                <a:latin typeface="Tahoma" panose="020B0604030504040204" pitchFamily="34" charset="0"/>
                <a:ea typeface="Tahoma" panose="020B0604030504040204" pitchFamily="34" charset="0"/>
                <a:cs typeface="Tahoma" panose="020B0604030504040204" pitchFamily="34" charset="0"/>
              </a:rPr>
              <a:t>tations</a:t>
            </a:r>
            <a:r>
              <a:rPr kumimoji="0" lang="en-US" sz="1200" b="1" i="0" u="none" strike="noStrike" kern="1200" cap="none" spc="0" normalizeH="0" baseline="0" noProof="0" dirty="0">
                <a:ln>
                  <a:noFill/>
                </a:ln>
                <a:uLnTx/>
                <a:uFillTx/>
                <a:latin typeface="Tahoma" panose="020B0604030504040204" pitchFamily="34" charset="0"/>
                <a:ea typeface="Tahoma" panose="020B0604030504040204" pitchFamily="34" charset="0"/>
                <a:cs typeface="Tahoma" panose="020B0604030504040204" pitchFamily="34" charset="0"/>
              </a:rPr>
              <a:t> with solid lines currently contribute URT active fire data to FIRMS</a:t>
            </a:r>
            <a:endParaRPr lang="en-US" sz="1200" b="1" dirty="0"/>
          </a:p>
        </p:txBody>
      </p:sp>
      <p:sp>
        <p:nvSpPr>
          <p:cNvPr id="12" name="Rectangle 11">
            <a:extLst>
              <a:ext uri="{FF2B5EF4-FFF2-40B4-BE49-F238E27FC236}">
                <a16:creationId xmlns:a16="http://schemas.microsoft.com/office/drawing/2014/main" id="{45C7B068-626D-B56F-0722-2116EC108BFD}"/>
              </a:ext>
            </a:extLst>
          </p:cNvPr>
          <p:cNvSpPr/>
          <p:nvPr/>
        </p:nvSpPr>
        <p:spPr bwMode="auto">
          <a:xfrm>
            <a:off x="8010524" y="1660280"/>
            <a:ext cx="320040" cy="1311520"/>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3" name="Rectangle 12">
            <a:extLst>
              <a:ext uri="{FF2B5EF4-FFF2-40B4-BE49-F238E27FC236}">
                <a16:creationId xmlns:a16="http://schemas.microsoft.com/office/drawing/2014/main" id="{42CE8602-877D-F481-E202-C15A04513982}"/>
              </a:ext>
            </a:extLst>
          </p:cNvPr>
          <p:cNvSpPr/>
          <p:nvPr/>
        </p:nvSpPr>
        <p:spPr bwMode="auto">
          <a:xfrm>
            <a:off x="9694096" y="2623184"/>
            <a:ext cx="2148840" cy="731520"/>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51022350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C8C23E7-24DF-399D-FAC8-D96806B2499C}"/>
              </a:ext>
            </a:extLst>
          </p:cNvPr>
          <p:cNvPicPr>
            <a:picLocks noChangeAspect="1"/>
          </p:cNvPicPr>
          <p:nvPr/>
        </p:nvPicPr>
        <p:blipFill>
          <a:blip r:embed="rId3"/>
          <a:srcRect/>
          <a:stretch/>
        </p:blipFill>
        <p:spPr>
          <a:xfrm>
            <a:off x="475010" y="578167"/>
            <a:ext cx="11446614" cy="6279833"/>
          </a:xfrm>
          <a:prstGeom prst="rect">
            <a:avLst/>
          </a:prstGeom>
        </p:spPr>
      </p:pic>
      <p:sp>
        <p:nvSpPr>
          <p:cNvPr id="2" name="Title 1">
            <a:extLst>
              <a:ext uri="{FF2B5EF4-FFF2-40B4-BE49-F238E27FC236}">
                <a16:creationId xmlns:a16="http://schemas.microsoft.com/office/drawing/2014/main" id="{3F99BA15-8C67-2F81-1FCF-F7FA73D89322}"/>
              </a:ext>
            </a:extLst>
          </p:cNvPr>
          <p:cNvSpPr>
            <a:spLocks noGrp="1"/>
          </p:cNvSpPr>
          <p:nvPr>
            <p:ph type="title"/>
          </p:nvPr>
        </p:nvSpPr>
        <p:spPr>
          <a:xfrm>
            <a:off x="475488" y="0"/>
            <a:ext cx="12192000" cy="609600"/>
          </a:xfrm>
        </p:spPr>
        <p:txBody>
          <a:bodyPr>
            <a:normAutofit/>
          </a:bodyPr>
          <a:lstStyle/>
          <a:p>
            <a:pPr algn="l"/>
            <a:r>
              <a:rPr lang="en-US" sz="3600" u="none" dirty="0"/>
              <a:t>FIRMS Map User Interface (UI) Updates</a:t>
            </a:r>
          </a:p>
        </p:txBody>
      </p:sp>
      <p:grpSp>
        <p:nvGrpSpPr>
          <p:cNvPr id="11" name="Group 10">
            <a:extLst>
              <a:ext uri="{FF2B5EF4-FFF2-40B4-BE49-F238E27FC236}">
                <a16:creationId xmlns:a16="http://schemas.microsoft.com/office/drawing/2014/main" id="{87745A10-2DE5-4259-F2F0-678FD3A04918}"/>
              </a:ext>
            </a:extLst>
          </p:cNvPr>
          <p:cNvGrpSpPr/>
          <p:nvPr/>
        </p:nvGrpSpPr>
        <p:grpSpPr>
          <a:xfrm>
            <a:off x="6858442" y="1168308"/>
            <a:ext cx="5083502" cy="2489292"/>
            <a:chOff x="8193801" y="2071468"/>
            <a:chExt cx="3628090" cy="1920240"/>
          </a:xfrm>
        </p:grpSpPr>
        <p:sp>
          <p:nvSpPr>
            <p:cNvPr id="13" name="Rectangle 12">
              <a:extLst>
                <a:ext uri="{FF2B5EF4-FFF2-40B4-BE49-F238E27FC236}">
                  <a16:creationId xmlns:a16="http://schemas.microsoft.com/office/drawing/2014/main" id="{DD28C909-36A5-E4F5-A8FB-3441FABD58CB}"/>
                </a:ext>
              </a:extLst>
            </p:cNvPr>
            <p:cNvSpPr/>
            <p:nvPr/>
          </p:nvSpPr>
          <p:spPr bwMode="auto">
            <a:xfrm>
              <a:off x="9653660" y="2071468"/>
              <a:ext cx="2168231" cy="1920240"/>
            </a:xfrm>
            <a:prstGeom prst="rect">
              <a:avLst/>
            </a:prstGeom>
            <a:solidFill>
              <a:srgbClr val="FFFF00">
                <a:alpha val="25000"/>
              </a:srgbClr>
            </a:solidFill>
            <a:ln w="254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
          <p:nvSpPr>
            <p:cNvPr id="14" name="TextBox 13">
              <a:extLst>
                <a:ext uri="{FF2B5EF4-FFF2-40B4-BE49-F238E27FC236}">
                  <a16:creationId xmlns:a16="http://schemas.microsoft.com/office/drawing/2014/main" id="{0E97412A-675D-5034-D7CF-E80EBEFD14F4}"/>
                </a:ext>
              </a:extLst>
            </p:cNvPr>
            <p:cNvSpPr txBox="1"/>
            <p:nvPr/>
          </p:nvSpPr>
          <p:spPr>
            <a:xfrm>
              <a:off x="8193801" y="2446813"/>
              <a:ext cx="1459859" cy="1169551"/>
            </a:xfrm>
            <a:prstGeom prst="rect">
              <a:avLst/>
            </a:prstGeom>
            <a:solidFill>
              <a:schemeClr val="tx1">
                <a:alpha val="40000"/>
              </a:schemeClr>
            </a:solidFill>
          </p:spPr>
          <p:txBody>
            <a:bodyPr wrap="square" rtlCol="0">
              <a:spAutoFit/>
            </a:bodyPr>
            <a:lstStyle/>
            <a:p>
              <a:pPr algn="ctr"/>
              <a:r>
                <a:rPr lang="en-US" sz="1400" b="1" dirty="0">
                  <a:solidFill>
                    <a:srgbClr val="FFFF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Available Modes for User Needs and Capabilities</a:t>
              </a:r>
            </a:p>
          </p:txBody>
        </p:sp>
      </p:grpSp>
      <p:sp>
        <p:nvSpPr>
          <p:cNvPr id="15" name="TextBox 14">
            <a:extLst>
              <a:ext uri="{FF2B5EF4-FFF2-40B4-BE49-F238E27FC236}">
                <a16:creationId xmlns:a16="http://schemas.microsoft.com/office/drawing/2014/main" id="{D19BA68F-FEA6-EF87-D20C-0A4CCFBF0F45}"/>
              </a:ext>
            </a:extLst>
          </p:cNvPr>
          <p:cNvSpPr txBox="1"/>
          <p:nvPr/>
        </p:nvSpPr>
        <p:spPr>
          <a:xfrm>
            <a:off x="932210" y="4804135"/>
            <a:ext cx="5829160" cy="1792798"/>
          </a:xfrm>
          <a:prstGeom prst="rect">
            <a:avLst/>
          </a:prstGeom>
          <a:solidFill>
            <a:schemeClr val="tx1">
              <a:alpha val="40000"/>
            </a:schemeClr>
          </a:solidFill>
        </p:spPr>
        <p:txBody>
          <a:bodyPr wrap="none" rtlCol="0">
            <a:spAutoFit/>
          </a:bodyPr>
          <a:lstStyle/>
          <a:p>
            <a:pPr>
              <a:spcAft>
                <a:spcPts val="300"/>
              </a:spcAft>
            </a:pPr>
            <a:r>
              <a:rPr lang="en-US" sz="1400" b="1"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FIRMS UI Refinement Objectives:</a:t>
            </a:r>
          </a:p>
          <a:p>
            <a:pPr marL="119063" indent="-119063">
              <a:spcAft>
                <a:spcPts val="300"/>
              </a:spcAft>
              <a:buFont typeface="Arial" panose="020B0604020202020204" pitchFamily="34" charset="0"/>
              <a:buChar char="•"/>
            </a:pPr>
            <a:r>
              <a:rPr lang="en-US" sz="14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Support an increasingly diverse set of users</a:t>
            </a:r>
          </a:p>
          <a:p>
            <a:pPr marL="119063" indent="-119063">
              <a:spcAft>
                <a:spcPts val="300"/>
              </a:spcAft>
              <a:buFont typeface="Arial" panose="020B0604020202020204" pitchFamily="34" charset="0"/>
              <a:buChar char="•"/>
            </a:pPr>
            <a:r>
              <a:rPr lang="en-US" sz="14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Make more intuitive for users</a:t>
            </a:r>
          </a:p>
          <a:p>
            <a:pPr marL="119063" indent="-119063">
              <a:spcAft>
                <a:spcPts val="300"/>
              </a:spcAft>
              <a:buFont typeface="Arial" panose="020B0604020202020204" pitchFamily="34" charset="0"/>
              <a:buChar char="•"/>
            </a:pPr>
            <a:r>
              <a:rPr lang="en-US" sz="14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Provide easier access to other FIRMS products/services</a:t>
            </a:r>
          </a:p>
          <a:p>
            <a:pPr marL="119063" indent="-119063">
              <a:spcAft>
                <a:spcPts val="300"/>
              </a:spcAft>
              <a:buFont typeface="Arial" panose="020B0604020202020204" pitchFamily="34" charset="0"/>
              <a:buChar char="•"/>
            </a:pPr>
            <a:r>
              <a:rPr lang="en-US"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Allow greater flexibility to filter/query remote sensing data (sub-daily)</a:t>
            </a:r>
            <a:endParaRPr lang="en-US" sz="14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a:p>
            <a:pPr marL="119063" indent="-119063">
              <a:buFont typeface="Arial" panose="020B0604020202020204" pitchFamily="34" charset="0"/>
              <a:buChar char="•"/>
            </a:pPr>
            <a:r>
              <a:rPr lang="en-US" sz="14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Provide access to, and maintain separation of, prototype products</a:t>
            </a:r>
          </a:p>
          <a:p>
            <a:pPr marL="285750" indent="-285750">
              <a:buFont typeface="Arial" panose="020B0604020202020204" pitchFamily="34" charset="0"/>
              <a:buChar char="•"/>
            </a:pPr>
            <a:endParaRPr lang="en-US" sz="1400" dirty="0">
              <a:solidFill>
                <a:schemeClr val="bg1"/>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27490430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3000"/>
                            </p:stCondLst>
                            <p:childTnLst>
                              <p:par>
                                <p:cTn id="9" presetID="10" presetClass="entr" presetSubtype="0" fill="hold" grpId="0" nodeType="afterEffect">
                                  <p:stCondLst>
                                    <p:cond delay="200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theme/theme1.xml><?xml version="1.0" encoding="utf-8"?>
<a:theme xmlns:a="http://schemas.openxmlformats.org/drawingml/2006/main" name="Office Theme">
  <a:themeElements>
    <a:clrScheme name="HDS Colors">
      <a:dk1>
        <a:srgbClr val="323232"/>
      </a:dk1>
      <a:lt1>
        <a:srgbClr val="FFFFFF"/>
      </a:lt1>
      <a:dk2>
        <a:srgbClr val="9F9F9F"/>
      </a:dk2>
      <a:lt2>
        <a:srgbClr val="EDF0F0"/>
      </a:lt2>
      <a:accent1>
        <a:srgbClr val="0B3C91"/>
      </a:accent1>
      <a:accent2>
        <a:srgbClr val="1C67E3"/>
      </a:accent2>
      <a:accent3>
        <a:srgbClr val="B60109"/>
      </a:accent3>
      <a:accent4>
        <a:srgbClr val="F64137"/>
      </a:accent4>
      <a:accent5>
        <a:srgbClr val="288BFF"/>
      </a:accent5>
      <a:accent6>
        <a:srgbClr val="47DA83"/>
      </a:accent6>
      <a:hlink>
        <a:srgbClr val="0274BE"/>
      </a:hlink>
      <a:folHlink>
        <a:srgbClr val="597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29804</TotalTime>
  <Words>3137</Words>
  <Application>Microsoft Macintosh PowerPoint</Application>
  <PresentationFormat>Widescreen</PresentationFormat>
  <Paragraphs>387</Paragraphs>
  <Slides>33</Slides>
  <Notes>29</Notes>
  <HiddenSlides>3</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Calibri</vt:lpstr>
      <vt:lpstr>Open Sans</vt:lpstr>
      <vt:lpstr>Tahoma</vt:lpstr>
      <vt:lpstr>Courier New</vt:lpstr>
      <vt:lpstr>Noto Sans Symbols</vt:lpstr>
      <vt:lpstr>Open Sans Light</vt:lpstr>
      <vt:lpstr>Aptos</vt:lpstr>
      <vt:lpstr>Arial</vt:lpstr>
      <vt:lpstr>Roboto</vt:lpstr>
      <vt:lpstr>Century Gothic</vt:lpstr>
      <vt:lpstr>Office Theme</vt:lpstr>
      <vt:lpstr>NASA’s Fire Information for Resource Management System (FIRMS). </vt:lpstr>
      <vt:lpstr>FIRMS Global and FIRMS US/Canada</vt:lpstr>
      <vt:lpstr>FIRMS  Components</vt:lpstr>
      <vt:lpstr>Earth Observation Satellites and Sensors Used in FIRMS</vt:lpstr>
      <vt:lpstr>Satellite Active Fire Detection Data Used in FIRMS</vt:lpstr>
      <vt:lpstr>What sizes/types of fires can be detected by satellite</vt:lpstr>
      <vt:lpstr>FIRMS Partners and Sources of Satellite Products</vt:lpstr>
      <vt:lpstr>URT Direct Readout MODIS/VIIRS Active Fire Data in FIRMS</vt:lpstr>
      <vt:lpstr>FIRMS Map User Interface (UI) Updates</vt:lpstr>
      <vt:lpstr>PowerPoint Presentation</vt:lpstr>
      <vt:lpstr>PowerPoint Presentation</vt:lpstr>
      <vt:lpstr>Persistent/Semi-Persistent Anomaly Sources</vt:lpstr>
      <vt:lpstr>Potential Persistent/Semi-Persistent Anomaly Locations</vt:lpstr>
      <vt:lpstr>PowerPoint Presentation</vt:lpstr>
      <vt:lpstr>PowerPoint Presentation</vt:lpstr>
      <vt:lpstr>Objectives</vt:lpstr>
      <vt:lpstr>PowerPoint Presentation</vt:lpstr>
      <vt:lpstr>PowerPoint Presentation</vt:lpstr>
      <vt:lpstr>PowerPoint Presentation</vt:lpstr>
      <vt:lpstr>PowerPoint Presentation</vt:lpstr>
      <vt:lpstr>Recent FIRMS Technology Transfer/Training Engagements</vt:lpstr>
      <vt:lpstr>PowerPoint Presentation</vt:lpstr>
      <vt:lpstr>PowerPoint Presentation</vt:lpstr>
      <vt:lpstr>PowerPoint Presentation</vt:lpstr>
      <vt:lpstr>PowerPoint Presentation</vt:lpstr>
      <vt:lpstr>Recent Comments by Operational FIRMS Users</vt:lpstr>
      <vt:lpstr>FIRMS - part of NASA’s Land, Atmosphere Near Real-time Capability for Earth observation (LANCE)</vt:lpstr>
      <vt:lpstr>PowerPoint Presentation</vt:lpstr>
      <vt:lpstr>PowerPoint Presentation</vt:lpstr>
      <vt:lpstr>PowerPoint Presentation</vt:lpstr>
      <vt:lpstr>Other Ongoing FIRMS Enhancements</vt:lpstr>
      <vt:lpstr>PowerPoint Presentation</vt:lpstr>
      <vt:lpstr>Other Ongoing FIRMS Enhancements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NASA’s Land, Atmosphere Near real-time Capability for EOS (LANCE)</dc:title>
  <dc:creator>Andi Thomas</dc:creator>
  <cp:lastModifiedBy>Davies, Diane K. (GSFC-619.0)[SCIENCE SYSTEMS AND APPLICATIONS INC]</cp:lastModifiedBy>
  <cp:revision>16</cp:revision>
  <dcterms:created xsi:type="dcterms:W3CDTF">2023-03-28T13:41:16Z</dcterms:created>
  <dcterms:modified xsi:type="dcterms:W3CDTF">2025-03-31T12:10:17Z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0x010100276810A0316D2B4F8576846B7AED9D58</vt:lpwstr>
  </property>
</Properties>
</file>