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 id="2147483676" r:id="rId2"/>
  </p:sldMasterIdLst>
  <p:notesMasterIdLst>
    <p:notesMasterId r:id="rId24"/>
  </p:notesMasterIdLst>
  <p:sldIdLst>
    <p:sldId id="256" r:id="rId3"/>
    <p:sldId id="1138" r:id="rId4"/>
    <p:sldId id="257" r:id="rId5"/>
    <p:sldId id="258" r:id="rId6"/>
    <p:sldId id="1063" r:id="rId7"/>
    <p:sldId id="1068" r:id="rId8"/>
    <p:sldId id="1069" r:id="rId9"/>
    <p:sldId id="1129" r:id="rId10"/>
    <p:sldId id="1130" r:id="rId11"/>
    <p:sldId id="1070" r:id="rId12"/>
    <p:sldId id="1131" r:id="rId13"/>
    <p:sldId id="965" r:id="rId14"/>
    <p:sldId id="975" r:id="rId15"/>
    <p:sldId id="976" r:id="rId16"/>
    <p:sldId id="263" r:id="rId17"/>
    <p:sldId id="1136" r:id="rId18"/>
    <p:sldId id="1137" r:id="rId19"/>
    <p:sldId id="1049" r:id="rId20"/>
    <p:sldId id="1084" r:id="rId21"/>
    <p:sldId id="1044" r:id="rId22"/>
    <p:sldId id="271"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E49328-56DB-2E4B-A4EB-337F4F56E8C3}" v="14" dt="2024-12-02T09:27:06.7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95"/>
    <p:restoredTop sz="80418"/>
  </p:normalViewPr>
  <p:slideViewPr>
    <p:cSldViewPr snapToGrid="0">
      <p:cViewPr varScale="1">
        <p:scale>
          <a:sx n="94" d="100"/>
          <a:sy n="94" d="100"/>
        </p:scale>
        <p:origin x="440" y="184"/>
      </p:cViewPr>
      <p:guideLst>
        <p:guide orient="horz" pos="1620"/>
        <p:guide pos="2880"/>
      </p:guideLst>
    </p:cSldViewPr>
  </p:slideViewPr>
  <p:notesTextViewPr>
    <p:cViewPr>
      <p:scale>
        <a:sx n="1" d="1"/>
        <a:sy n="1" d="1"/>
      </p:scale>
      <p:origin x="0" y="0"/>
    </p:cViewPr>
  </p:notesTextViewPr>
  <p:sorterViewPr>
    <p:cViewPr>
      <p:scale>
        <a:sx n="48" d="100"/>
        <a:sy n="4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79a424a07a_1_130: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2" name="Google Shape;182;g279a424a07a_1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2b774bfff3b_2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g2b774bfff3b_2_20:notes"/>
          <p:cNvSpPr txBox="1">
            <a:spLocks noGrp="1"/>
          </p:cNvSpPr>
          <p:nvPr>
            <p:ph type="body" idx="1"/>
          </p:nvPr>
        </p:nvSpPr>
        <p:spPr>
          <a:xfrm>
            <a:off x="685800" y="4343400"/>
            <a:ext cx="5486400" cy="4114800"/>
          </a:xfrm>
          <a:prstGeom prst="rect">
            <a:avLst/>
          </a:prstGeom>
          <a:noFill/>
          <a:ln>
            <a:noFill/>
          </a:ln>
        </p:spPr>
        <p:txBody>
          <a:bodyPr spcFirstLastPara="1" wrap="square" lIns="91325" tIns="45650" rIns="91325" bIns="45650" anchor="t" anchorCtr="0">
            <a:noAutofit/>
          </a:bodyPr>
          <a:lstStyle/>
          <a:p>
            <a:pPr marL="165100" marR="0" lvl="0" indent="-165100" algn="l" rtl="0">
              <a:lnSpc>
                <a:spcPct val="100000"/>
              </a:lnSpc>
              <a:spcBef>
                <a:spcPts val="0"/>
              </a:spcBef>
              <a:spcAft>
                <a:spcPts val="0"/>
              </a:spcAft>
              <a:buClr>
                <a:schemeClr val="dk1"/>
              </a:buClr>
              <a:buSzPts val="1200"/>
              <a:buFont typeface="Arial"/>
              <a:buChar char="•"/>
            </a:pPr>
            <a:r>
              <a:rPr lang="en-GB" sz="1200"/>
              <a:t>FIRMS continues to emphasize providing current and new products at lower latencies and provide higher resolution products to meet user requirements</a:t>
            </a:r>
            <a:endParaRPr sz="1400"/>
          </a:p>
          <a:p>
            <a:pPr marL="622300" lvl="1" indent="-177800" algn="l" rtl="0">
              <a:spcBef>
                <a:spcPts val="0"/>
              </a:spcBef>
              <a:spcAft>
                <a:spcPts val="0"/>
              </a:spcAft>
              <a:buClr>
                <a:schemeClr val="dk1"/>
              </a:buClr>
              <a:buSzPts val="1200"/>
              <a:buFont typeface="Arial"/>
              <a:buChar char="•"/>
            </a:pPr>
            <a:r>
              <a:rPr lang="en-GB" sz="1200"/>
              <a:t>RT geostationary active fire detection data is available as a result of efforts and support by NASA Applied Sciences, UMd.</a:t>
            </a:r>
            <a:endParaRPr sz="1400"/>
          </a:p>
          <a:p>
            <a:pPr marL="622300" lvl="1" indent="-177800" algn="l" rtl="0">
              <a:spcBef>
                <a:spcPts val="0"/>
              </a:spcBef>
              <a:spcAft>
                <a:spcPts val="0"/>
              </a:spcAft>
              <a:buClr>
                <a:schemeClr val="dk1"/>
              </a:buClr>
              <a:buSzPts val="1200"/>
              <a:buFont typeface="Arial"/>
              <a:buChar char="•"/>
            </a:pPr>
            <a:r>
              <a:rPr lang="en-GB" sz="1200"/>
              <a:t>Active fire detection data derived from direct readout (DR) is available, including URT active fire detection data</a:t>
            </a:r>
            <a:endParaRPr sz="1400"/>
          </a:p>
          <a:p>
            <a:pPr marL="622300" lvl="1" indent="-177800" algn="l" rtl="0">
              <a:spcBef>
                <a:spcPts val="0"/>
              </a:spcBef>
              <a:spcAft>
                <a:spcPts val="0"/>
              </a:spcAft>
              <a:buClr>
                <a:schemeClr val="dk1"/>
              </a:buClr>
              <a:buSzPts val="1200"/>
              <a:buFont typeface="Arial"/>
              <a:buChar char="•"/>
            </a:pPr>
            <a:r>
              <a:rPr lang="en-GB" sz="1200"/>
              <a:t>RT and URT DR data are derived using NASA SPAs to ensure consistency with data derived in LANCE.</a:t>
            </a:r>
            <a:endParaRPr sz="1400"/>
          </a:p>
          <a:p>
            <a:pPr marL="622300" lvl="1" indent="-177800" algn="l" rtl="0">
              <a:spcBef>
                <a:spcPts val="0"/>
              </a:spcBef>
              <a:spcAft>
                <a:spcPts val="0"/>
              </a:spcAft>
              <a:buClr>
                <a:schemeClr val="dk1"/>
              </a:buClr>
              <a:buSzPts val="1200"/>
              <a:buFont typeface="Arial"/>
              <a:buChar char="•"/>
            </a:pPr>
            <a:r>
              <a:rPr lang="en-GB" sz="1200"/>
              <a:t>RT Landsat 8/9 RT active fire detection data for US and Canada are available as a result of efforts and support by NASA Applied Sciences, UMd, USGS EROS, FIRMS and the Forest Service.</a:t>
            </a:r>
            <a:endParaRPr sz="1400"/>
          </a:p>
        </p:txBody>
      </p:sp>
      <p:sp>
        <p:nvSpPr>
          <p:cNvPr id="256" name="Google Shape;256;g2b774bfff3b_2_20:notes"/>
          <p:cNvSpPr txBox="1">
            <a:spLocks noGrp="1"/>
          </p:cNvSpPr>
          <p:nvPr>
            <p:ph type="sldNum" idx="12"/>
          </p:nvPr>
        </p:nvSpPr>
        <p:spPr>
          <a:xfrm>
            <a:off x="3884613" y="8685213"/>
            <a:ext cx="2971800" cy="457200"/>
          </a:xfrm>
          <a:prstGeom prst="rect">
            <a:avLst/>
          </a:prstGeom>
          <a:noFill/>
          <a:ln>
            <a:noFill/>
          </a:ln>
        </p:spPr>
        <p:txBody>
          <a:bodyPr spcFirstLastPara="1" wrap="square" lIns="91325" tIns="45650" rIns="91325" bIns="4565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I’ll also mention that to support users wanting to ingest FIRMS data into their software, browsers, and tools, </a:t>
            </a:r>
            <a:r>
              <a:rPr lang="en-US" dirty="0" err="1"/>
              <a:t>etc</a:t>
            </a:r>
            <a:r>
              <a:rPr lang="en-US" dirty="0"/>
              <a:t>, FIRMS has continued to develop the backend ‘web services’ including API support; CSV, KML, and shapefiles of the active fire data to display in QGIS, ArcGIS, GEE </a:t>
            </a:r>
            <a:r>
              <a:rPr lang="en-US" dirty="0" err="1"/>
              <a:t>etc</a:t>
            </a:r>
            <a:r>
              <a:rPr lang="en-US" dirty="0"/>
              <a:t>); there are also WMS and WFS options for ingesting into the data directly into QGIS, ArcGIS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188" name="Google Shape;18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Users simply request a free FIRMS map key, and have multiple options to select from (in terms of temporal and geographical extent, source of the active fire data, </a:t>
            </a:r>
            <a:r>
              <a:rPr lang="en-US" dirty="0" err="1"/>
              <a:t>etc</a:t>
            </a:r>
            <a:r>
              <a:rPr lang="en-US" dirty="0"/>
              <a:t>) </a:t>
            </a:r>
            <a:endParaRPr dirty="0"/>
          </a:p>
        </p:txBody>
      </p:sp>
      <p:sp>
        <p:nvSpPr>
          <p:cNvPr id="188" name="Google Shape;18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1655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28d2f83c60a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28d2f83c60a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Finally, there are multiple tutorials and examples available</a:t>
            </a:r>
            <a:endParaRPr dirty="0"/>
          </a:p>
        </p:txBody>
      </p:sp>
      <p:sp>
        <p:nvSpPr>
          <p:cNvPr id="196" name="Google Shape;196;g28d2f83c60a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8d2f83c60a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8d2f83c60a_0_6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And, most recently, a Fire Data Academy has been included with jupyter notebook, google </a:t>
            </a:r>
            <a:r>
              <a:rPr lang="en-US" dirty="0" err="1"/>
              <a:t>colab</a:t>
            </a:r>
            <a:r>
              <a:rPr lang="en-US" dirty="0"/>
              <a:t>, and python examples</a:t>
            </a:r>
          </a:p>
        </p:txBody>
      </p:sp>
      <p:sp>
        <p:nvSpPr>
          <p:cNvPr id="257" name="Google Shape;257;g28d2f83c60a_0_6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extLst>
      <p:ext uri="{BB962C8B-B14F-4D97-AF65-F5344CB8AC3E}">
        <p14:creationId xmlns:p14="http://schemas.microsoft.com/office/powerpoint/2010/main" val="3382472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79a424a07a_1_167: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000000"/>
                </a:solidFill>
                <a:effectLst/>
                <a:latin typeface="Public Sans"/>
              </a:rPr>
              <a:t>geostationary satellite sensors can provide repeated observations on a sub-hourly basis, making it possible to detect fires which may not be detected at longer temporal intervals. Geostationary satellites provide data at 10-15 minute intervals, so they can detect more fire events and capture their growth and change. However, the spatial resolution of geostationary satellite data is coarser and therefore less sensitive to small fires.</a:t>
            </a:r>
            <a:endParaRPr dirty="0"/>
          </a:p>
        </p:txBody>
      </p:sp>
      <p:sp>
        <p:nvSpPr>
          <p:cNvPr id="226" name="Google Shape;226;g279a424a07a_1_1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Jasper, Alberta, Canada highlighted the impact of cloud on active fire detections. Active fire detections were captured by MODIS and VIIRS on 07/23/24, and to the south/southeast of Jasper on the daytime observations between 12:30PM and 3:00PM PDT on 07/24/24. However, no additional detections were captured for several consecutive days following these detections. FIRMS received multiple questions from users about the wildfire in Jasper and, therefore, this blog explains the reasons for the limited active fire detections during this period.  </a:t>
            </a:r>
          </a:p>
          <a:p>
            <a:pPr algn="l">
              <a:spcBef>
                <a:spcPts val="750"/>
              </a:spcBef>
            </a:pPr>
            <a:r>
              <a:rPr lang="en-US" b="0" i="0" dirty="0">
                <a:solidFill>
                  <a:srgbClr val="172B4D"/>
                </a:solidFill>
                <a:effectLst/>
                <a:latin typeface="-apple-system"/>
              </a:rPr>
              <a:t>FIRMS provides active fire detections from both polar orbiting satellites and geostationary satellites. The polar orbiting satellites each typically collect two observations per day over Jasper, Alberta, based on the latitude of Jasper – once during the day and again about 12 hours later in the night.  As mentioned above, on 07/24/24 there was some limited fire activity detected by MODIS and VIIRS further south/southeast of Jasper captured on the daytime observations between 1:30PM and 4:00PM MDT.  However, if users view the MODIS and VIIRS imagery that were acquired on 07/24/24 (the imagery can be loaded by selecting the VIIRS and MODIS Corrected Reflectance imagery within the Dynamic Imagery dropdown), they will notice that the Jasper area was under heavy cloud cover.  Unfortunately, the satellite sensors cannot discern fire activity under heavy clouds or smoke cover and, therefore, under these conditions there will be very limited active fire detection. Thick cloud continued to persist for several days and continued to impact the active fire detections. The images below, acquired on 07/25/24, 07/26/24, and 07/28/24 show thick cloud over the area: </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27672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Too many to go in to in detail here</a:t>
            </a:r>
          </a:p>
          <a:p>
            <a:endParaRPr lang="en-US" dirty="0"/>
          </a:p>
        </p:txBody>
      </p:sp>
    </p:spTree>
    <p:extLst>
      <p:ext uri="{BB962C8B-B14F-4D97-AF65-F5344CB8AC3E}">
        <p14:creationId xmlns:p14="http://schemas.microsoft.com/office/powerpoint/2010/main" val="3673525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the context of experimental/prototype products, FIRMS is working with VIIRS science team PIs and LANCE to identify a pathway to implement a global NRT VIIRS burned area product.</a:t>
            </a:r>
          </a:p>
          <a:p>
            <a:pPr marL="171450" indent="-171450">
              <a:buFont typeface="Arial" panose="020B0604020202020204" pitchFamily="34" charset="0"/>
              <a:buChar char="•"/>
            </a:pPr>
            <a:r>
              <a:rPr lang="en-US" dirty="0"/>
              <a:t>This product will complement existing FIRMS content, support active and post-fire needs, and is desired by multiple cooperators.</a:t>
            </a:r>
          </a:p>
          <a:p>
            <a:pPr marL="628650" lvl="1" indent="-171450">
              <a:buFont typeface="Arial" panose="020B0604020202020204" pitchFamily="34" charset="0"/>
              <a:buChar char="•"/>
            </a:pPr>
            <a:r>
              <a:rPr lang="en-US" dirty="0"/>
              <a:t>Require consistently derived data on a daily basis</a:t>
            </a:r>
          </a:p>
          <a:p>
            <a:pPr marL="171450" indent="-171450">
              <a:buFont typeface="Arial" panose="020B0604020202020204" pitchFamily="34" charset="0"/>
              <a:buChar char="•"/>
            </a:pPr>
            <a:r>
              <a:rPr lang="en-US" dirty="0"/>
              <a:t>The product would benefit multiple applications and user needs and provide daily data vs. the monthly VNP64A1 burned area product provided monthly approximately 60 days later than RT.</a:t>
            </a:r>
          </a:p>
          <a:p>
            <a:pPr marL="171450" indent="-171450">
              <a:buFont typeface="Arial" panose="020B0604020202020204" pitchFamily="34" charset="0"/>
              <a:buChar char="•"/>
            </a:pPr>
            <a:r>
              <a:rPr lang="en-US" dirty="0"/>
              <a:t>The graphics for the 2022 Mosquito Fire, which burned during September 2022, compares the standard MCD64A1 output and a fire progression map using incident perimeter data for dates where perimeter data was available (compiled from multiple sources).</a:t>
            </a:r>
          </a:p>
        </p:txBody>
      </p:sp>
      <p:sp>
        <p:nvSpPr>
          <p:cNvPr id="4" name="Slide Number Placeholder 3"/>
          <p:cNvSpPr>
            <a:spLocks noGrp="1"/>
          </p:cNvSpPr>
          <p:nvPr>
            <p:ph type="sldNum" sz="quarter" idx="5"/>
          </p:nvPr>
        </p:nvSpPr>
        <p:spPr/>
        <p:txBody>
          <a:bodyPr/>
          <a:lstStyle/>
          <a:p>
            <a:fld id="{2E6BD6D7-7CD8-4864-BEBA-A6135692A6A6}" type="slidenum">
              <a:rPr lang="en-US" smtClean="0"/>
              <a:t>18</a:t>
            </a:fld>
            <a:endParaRPr lang="en-US"/>
          </a:p>
        </p:txBody>
      </p:sp>
    </p:spTree>
    <p:extLst>
      <p:ext uri="{BB962C8B-B14F-4D97-AF65-F5344CB8AC3E}">
        <p14:creationId xmlns:p14="http://schemas.microsoft.com/office/powerpoint/2010/main" val="2138848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27352ba0bad_0_291: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endParaRPr dirty="0"/>
          </a:p>
        </p:txBody>
      </p:sp>
      <p:sp>
        <p:nvSpPr>
          <p:cNvPr id="332" name="Google Shape;332;g27352ba0bad_0_29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677956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US" b="0" i="0" dirty="0">
                <a:solidFill>
                  <a:srgbClr val="FFFFFF"/>
                </a:solidFill>
                <a:effectLst/>
                <a:latin typeface="Open Sans" panose="020B0606030504020204" pitchFamily="34" charset="0"/>
              </a:rPr>
              <a:t>Earth Information System (EIS)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Example of the FIRMS Experimental product viewer</a:t>
            </a:r>
          </a:p>
          <a:p>
            <a:pPr marL="171450" indent="-171450">
              <a:buFont typeface="Arial" panose="020B0604020202020204" pitchFamily="34" charset="0"/>
              <a:buChar char="•"/>
            </a:pPr>
            <a:r>
              <a:rPr lang="en-US" dirty="0"/>
              <a:t>Allows for evaluation of prototype/experimental products separate from other operational products and avoid minimize misuse.</a:t>
            </a:r>
          </a:p>
          <a:p>
            <a:pPr marL="171450" indent="-171450">
              <a:buFont typeface="Arial" panose="020B0604020202020204" pitchFamily="34" charset="0"/>
              <a:buChar char="•"/>
            </a:pPr>
            <a:r>
              <a:rPr lang="en-US" dirty="0"/>
              <a:t>NASA EIS Fire Products are being considered for integration in FIRMS, including the EIS fire perimeter dataset derived from clustering VIIRS 375m active fire detection data.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Tess McCabe - UMD</a:t>
            </a:r>
          </a:p>
        </p:txBody>
      </p:sp>
      <p:sp>
        <p:nvSpPr>
          <p:cNvPr id="4" name="Slide Number Placeholder 3"/>
          <p:cNvSpPr>
            <a:spLocks noGrp="1"/>
          </p:cNvSpPr>
          <p:nvPr>
            <p:ph type="sldNum" sz="quarter" idx="5"/>
          </p:nvPr>
        </p:nvSpPr>
        <p:spPr/>
        <p:txBody>
          <a:bodyPr/>
          <a:lstStyle/>
          <a:p>
            <a:fld id="{2E6BD6D7-7CD8-4864-BEBA-A6135692A6A6}" type="slidenum">
              <a:rPr lang="en-US" smtClean="0"/>
              <a:t>20</a:t>
            </a:fld>
            <a:endParaRPr lang="en-US"/>
          </a:p>
        </p:txBody>
      </p:sp>
    </p:spTree>
    <p:extLst>
      <p:ext uri="{BB962C8B-B14F-4D97-AF65-F5344CB8AC3E}">
        <p14:creationId xmlns:p14="http://schemas.microsoft.com/office/powerpoint/2010/main" val="15893065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79a424a07a_1_21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86" name="Google Shape;286;g279a424a07a_1_2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79a424a07a_1_137: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Guidance on use will be covered in the first three sections</a:t>
            </a:r>
            <a:endParaRPr dirty="0"/>
          </a:p>
        </p:txBody>
      </p:sp>
      <p:sp>
        <p:nvSpPr>
          <p:cNvPr id="190" name="Google Shape;190;g279a424a07a_1_1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279a424a07a_1_142: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6" name="Google Shape;196;g279a424a07a_1_1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94caf37104_1_2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294caf37104_1_2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914400" lvl="1" indent="-292100" algn="l" rtl="0">
              <a:lnSpc>
                <a:spcPct val="110000"/>
              </a:lnSpc>
              <a:spcBef>
                <a:spcPts val="500"/>
              </a:spcBef>
              <a:spcAft>
                <a:spcPts val="0"/>
              </a:spcAft>
              <a:buClr>
                <a:srgbClr val="0B3C91"/>
              </a:buClr>
              <a:buSzPts val="1000"/>
              <a:buChar char="○"/>
            </a:pPr>
            <a:r>
              <a:rPr lang="en-US" sz="1000" dirty="0">
                <a:solidFill>
                  <a:srgbClr val="323232"/>
                </a:solidFill>
                <a:latin typeface="Arial"/>
                <a:ea typeface="Arial"/>
                <a:cs typeface="Arial"/>
                <a:sym typeface="Arial"/>
              </a:rPr>
              <a:t>NRT MISR production has been down since the Terra Constellation Exit Maneuver in October 2022</a:t>
            </a:r>
            <a:endParaRPr sz="1000" dirty="0">
              <a:solidFill>
                <a:srgbClr val="323232"/>
              </a:solidFill>
              <a:latin typeface="Arial"/>
              <a:ea typeface="Arial"/>
              <a:cs typeface="Arial"/>
              <a:sym typeface="Arial"/>
            </a:endParaRPr>
          </a:p>
          <a:p>
            <a:pPr marL="914400" lvl="1" indent="-292100" algn="l" rtl="0">
              <a:lnSpc>
                <a:spcPct val="110000"/>
              </a:lnSpc>
              <a:spcBef>
                <a:spcPts val="0"/>
              </a:spcBef>
              <a:spcAft>
                <a:spcPts val="0"/>
              </a:spcAft>
              <a:buClr>
                <a:srgbClr val="0B3C91"/>
              </a:buClr>
              <a:buSzPts val="1000"/>
              <a:buChar char="○"/>
            </a:pPr>
            <a:r>
              <a:rPr lang="en-US" sz="1000" dirty="0">
                <a:solidFill>
                  <a:srgbClr val="323232"/>
                </a:solidFill>
                <a:latin typeface="Arial"/>
                <a:ea typeface="Arial"/>
                <a:cs typeface="Arial"/>
                <a:sym typeface="Arial"/>
              </a:rPr>
              <a:t>ISS LIS will be decommissioned in mid-November</a:t>
            </a:r>
            <a:endParaRPr sz="600" dirty="0"/>
          </a:p>
        </p:txBody>
      </p:sp>
      <p:sp>
        <p:nvSpPr>
          <p:cNvPr id="117" name="Google Shape;117;g294caf37104_1_2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a:extLst>
            <a:ext uri="{FF2B5EF4-FFF2-40B4-BE49-F238E27FC236}">
              <a16:creationId xmlns:a16="http://schemas.microsoft.com/office/drawing/2014/main" id="{FEC8F4BF-AFF7-E8C8-1F90-558C4D0497E4}"/>
            </a:ext>
          </a:extLst>
        </p:cNvPr>
        <p:cNvGrpSpPr/>
        <p:nvPr/>
      </p:nvGrpSpPr>
      <p:grpSpPr>
        <a:xfrm>
          <a:off x="0" y="0"/>
          <a:ext cx="0" cy="0"/>
          <a:chOff x="0" y="0"/>
          <a:chExt cx="0" cy="0"/>
        </a:xfrm>
      </p:grpSpPr>
      <p:sp>
        <p:nvSpPr>
          <p:cNvPr id="207" name="Google Shape;207;g279a424a07a_1_152:notes">
            <a:extLst>
              <a:ext uri="{FF2B5EF4-FFF2-40B4-BE49-F238E27FC236}">
                <a16:creationId xmlns:a16="http://schemas.microsoft.com/office/drawing/2014/main" id="{101574C7-5CE9-6847-DDFB-807A944DFE8E}"/>
              </a:ext>
            </a:extLst>
          </p:cNvPr>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g279a424a07a_1_152:notes">
            <a:extLst>
              <a:ext uri="{FF2B5EF4-FFF2-40B4-BE49-F238E27FC236}">
                <a16:creationId xmlns:a16="http://schemas.microsoft.com/office/drawing/2014/main" id="{32401941-1B0E-BB79-A996-7DF727A4239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0301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dirty="0"/>
              <a:t>range of ‘points of access’ from Alerts, to web services </a:t>
            </a:r>
            <a:r>
              <a:rPr lang="en-US" sz="1100" dirty="0" err="1"/>
              <a:t>etc</a:t>
            </a:r>
            <a:endParaRPr lang="en-US" dirty="0"/>
          </a:p>
        </p:txBody>
      </p:sp>
    </p:spTree>
    <p:extLst>
      <p:ext uri="{BB962C8B-B14F-4D97-AF65-F5344CB8AC3E}">
        <p14:creationId xmlns:p14="http://schemas.microsoft.com/office/powerpoint/2010/main" val="2987398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FIRMS provides access to a large temporal and spatial record of remote sensing products and supporting data.</a:t>
            </a:r>
          </a:p>
          <a:p>
            <a:pPr marL="628650" lvl="1" indent="-171450">
              <a:buFont typeface="Arial" panose="020B0604020202020204" pitchFamily="34" charset="0"/>
              <a:buChar char="•"/>
            </a:pPr>
            <a:r>
              <a:rPr lang="en-US" dirty="0"/>
              <a:t>Approximately 60 datasets are available.</a:t>
            </a:r>
          </a:p>
          <a:p>
            <a:pPr marL="171450" indent="-171450">
              <a:buFont typeface="Arial" panose="020B0604020202020204" pitchFamily="34" charset="0"/>
              <a:buChar char="•"/>
            </a:pPr>
            <a:r>
              <a:rPr lang="en-US" dirty="0"/>
              <a:t>A significant challenge is providing a UI that is scalable and intuitive for both layperson and advanced users.</a:t>
            </a:r>
          </a:p>
          <a:p>
            <a:pPr marL="171450" indent="-171450">
              <a:buFont typeface="Arial" panose="020B0604020202020204" pitchFamily="34" charset="0"/>
              <a:buChar char="•"/>
            </a:pPr>
            <a:r>
              <a:rPr lang="en-US" dirty="0"/>
              <a:t>Work is ongoing to enhance the user interface to:</a:t>
            </a:r>
          </a:p>
          <a:p>
            <a:pPr marL="628650" lvl="1" indent="-171450">
              <a:buFont typeface="Arial" panose="020B0604020202020204" pitchFamily="34" charset="0"/>
              <a:buChar char="•"/>
            </a:pPr>
            <a:r>
              <a:rPr lang="en-US" dirty="0"/>
              <a:t>Make it more intuitive to users, particularly help users better recognize different modes are available</a:t>
            </a:r>
          </a:p>
          <a:p>
            <a:pPr marL="628650" lvl="1" indent="-171450">
              <a:buFont typeface="Arial" panose="020B0604020202020204" pitchFamily="34" charset="0"/>
              <a:buChar char="•"/>
            </a:pPr>
            <a:r>
              <a:rPr lang="en-US" dirty="0"/>
              <a:t>Provide easier/more obvious access to other FIRMS products/services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Allow greater flexibility to filter/query remote sensing data (hourly/sub-hourly)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Provide access to, and maintain separation of, prototype/experimental data products and products/applications dedicated to meeting specific needs</a:t>
            </a:r>
          </a:p>
        </p:txBody>
      </p:sp>
      <p:sp>
        <p:nvSpPr>
          <p:cNvPr id="4" name="Slide Number Placeholder 3"/>
          <p:cNvSpPr>
            <a:spLocks noGrp="1"/>
          </p:cNvSpPr>
          <p:nvPr>
            <p:ph type="sldNum" sz="quarter" idx="5"/>
          </p:nvPr>
        </p:nvSpPr>
        <p:spPr/>
        <p:txBody>
          <a:bodyPr/>
          <a:lstStyle/>
          <a:p>
            <a:pPr>
              <a:defRPr/>
            </a:pPr>
            <a:fld id="{850F4207-F280-4B59-9F56-9DA3A7420074}" type="slidenum">
              <a:rPr lang="en-US" altLang="en-US" smtClean="0"/>
              <a:pPr>
                <a:defRPr/>
              </a:pPr>
              <a:t>8</a:t>
            </a:fld>
            <a:endParaRPr lang="en-US" altLang="en-US"/>
          </a:p>
        </p:txBody>
      </p:sp>
    </p:spTree>
    <p:extLst>
      <p:ext uri="{BB962C8B-B14F-4D97-AF65-F5344CB8AC3E}">
        <p14:creationId xmlns:p14="http://schemas.microsoft.com/office/powerpoint/2010/main" val="1375650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FIRMS provides access to a large temporal and spatial record of remote sensing products and supporting data.</a:t>
            </a:r>
          </a:p>
          <a:p>
            <a:pPr marL="628650" lvl="1" indent="-171450">
              <a:buFont typeface="Arial" panose="020B0604020202020204" pitchFamily="34" charset="0"/>
              <a:buChar char="•"/>
            </a:pPr>
            <a:r>
              <a:rPr lang="en-US" dirty="0"/>
              <a:t>Approximately 60 datasets are available.</a:t>
            </a:r>
          </a:p>
          <a:p>
            <a:pPr marL="171450" lvl="0" indent="-171450">
              <a:buFont typeface="Arial" panose="020B0604020202020204" pitchFamily="34" charset="0"/>
              <a:buChar char="•"/>
            </a:pPr>
            <a:r>
              <a:rPr lang="en-US" dirty="0"/>
              <a:t>A significant challenge is providing a UI that is intuitive and scalable for both layperson and advanced users.</a:t>
            </a:r>
          </a:p>
          <a:p>
            <a:pPr marL="119063" indent="-119063">
              <a:spcAft>
                <a:spcPts val="300"/>
              </a:spcAft>
              <a:buFont typeface="Arial" panose="020B0604020202020204" pitchFamily="34" charset="0"/>
              <a:buChar char="•"/>
            </a:pPr>
            <a:r>
              <a:rPr lang="en-US" sz="12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Goals of recent FIRMS UI enhancements:</a:t>
            </a:r>
          </a:p>
          <a:p>
            <a:pPr marL="576263" lvl="1" indent="-119063">
              <a:spcAft>
                <a:spcPts val="300"/>
              </a:spcAft>
              <a:buFont typeface="Arial" panose="020B0604020202020204" pitchFamily="34" charset="0"/>
              <a:buChar char="•"/>
            </a:pPr>
            <a:r>
              <a:rPr lang="en-US" sz="12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Make more intuitive for users</a:t>
            </a:r>
          </a:p>
          <a:p>
            <a:pPr marL="576263" lvl="1" indent="-119063">
              <a:spcAft>
                <a:spcPts val="300"/>
              </a:spcAft>
              <a:buFont typeface="Arial" panose="020B0604020202020204" pitchFamily="34" charset="0"/>
              <a:buChar char="•"/>
            </a:pPr>
            <a:r>
              <a:rPr lang="en-US" sz="12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Increase visibility/access to other FIRMS products/services</a:t>
            </a:r>
          </a:p>
          <a:p>
            <a:pPr marL="576263" lvl="1" indent="-119063">
              <a:spcAft>
                <a:spcPts val="300"/>
              </a:spcAft>
              <a:buFont typeface="Arial" panose="020B0604020202020204" pitchFamily="34" charset="0"/>
              <a:buChar char="•"/>
            </a:pPr>
            <a:r>
              <a:rPr lang="en-US" sz="12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Maintain distinctive UIs for user levels, use cases &amp; prototype products</a:t>
            </a:r>
          </a:p>
          <a:p>
            <a:pPr marL="576263" lvl="1" indent="-119063">
              <a:buFont typeface="Arial" panose="020B0604020202020204" pitchFamily="34" charset="0"/>
              <a:buChar char="•"/>
            </a:pPr>
            <a:r>
              <a:rPr lang="en-US" sz="12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Enhance ability to filter and visualize data</a:t>
            </a:r>
          </a:p>
          <a:p>
            <a:pPr marL="171450" indent="-171450">
              <a:buFont typeface="Arial" panose="020B0604020202020204" pitchFamily="34" charset="0"/>
              <a:buChar char="•"/>
            </a:pPr>
            <a:r>
              <a:rPr lang="en-US" dirty="0"/>
              <a:t>default is basic mode: </a:t>
            </a:r>
            <a:r>
              <a:rPr lang="en-US" b="0" i="0" dirty="0">
                <a:solidFill>
                  <a:srgbClr val="EEEEEE"/>
                </a:solidFill>
                <a:effectLst/>
                <a:latin typeface="Titillium Web" panose="020F0502020204030204" pitchFamily="34" charset="0"/>
              </a:rPr>
              <a:t>Provides essential layers to quickly identify and visualize current/recent fire activity and factors affecting satellite fire detection.</a:t>
            </a:r>
          </a:p>
          <a:p>
            <a:pPr marL="171450" indent="-171450">
              <a:buFont typeface="Arial" panose="020B0604020202020204" pitchFamily="34" charset="0"/>
              <a:buChar char="•"/>
            </a:pPr>
            <a:r>
              <a:rPr lang="en-US" b="0" i="0" dirty="0">
                <a:solidFill>
                  <a:srgbClr val="EEEEEE"/>
                </a:solidFill>
                <a:effectLst/>
                <a:latin typeface="Titillium Web" panose="020F0502020204030204" pitchFamily="34" charset="0"/>
              </a:rPr>
              <a:t>Advanced: p</a:t>
            </a:r>
            <a:r>
              <a:rPr lang="en-US" b="0" i="0" dirty="0">
                <a:solidFill>
                  <a:srgbClr val="EEEEEE"/>
                </a:solidFill>
                <a:effectLst/>
                <a:latin typeface="Titillium Web" pitchFamily="2" charset="77"/>
              </a:rPr>
              <a:t>rovides all satellite imagery, other satellite data products and ancillary geospatial data to visualize, explore and analyze for current and past fire activity.</a:t>
            </a:r>
          </a:p>
          <a:p>
            <a:pPr marL="171450" indent="-171450">
              <a:buFont typeface="Arial" panose="020B0604020202020204" pitchFamily="34" charset="0"/>
              <a:buChar char="•"/>
            </a:pPr>
            <a:r>
              <a:rPr lang="en-US" b="0" i="0" dirty="0">
                <a:solidFill>
                  <a:srgbClr val="EEEEEE"/>
                </a:solidFill>
                <a:effectLst/>
                <a:latin typeface="Titillium Web" pitchFamily="2" charset="77"/>
              </a:rPr>
              <a:t>Burned area: Provides satellite imagery and other derived satellite data products to detect, visualize, explore and analyze burned areas.</a:t>
            </a:r>
          </a:p>
          <a:p>
            <a:pPr marL="171450" indent="-171450">
              <a:buFont typeface="Arial" panose="020B0604020202020204" pitchFamily="34" charset="0"/>
              <a:buChar char="•"/>
            </a:pPr>
            <a:r>
              <a:rPr lang="en-US" b="0" i="0" dirty="0">
                <a:solidFill>
                  <a:srgbClr val="EEEEEE"/>
                </a:solidFill>
                <a:effectLst/>
                <a:latin typeface="Titillium Web" pitchFamily="2" charset="77"/>
              </a:rPr>
              <a:t>Smoke and aerosols: Provides satellite products useful for highlighting the extent and tracking the transport of smoke</a:t>
            </a:r>
          </a:p>
          <a:p>
            <a:pPr marL="171450" indent="-171450">
              <a:buFont typeface="Arial" panose="020B0604020202020204" pitchFamily="34" charset="0"/>
              <a:buChar char="•"/>
            </a:pPr>
            <a:r>
              <a:rPr lang="en-US" b="0" i="0" dirty="0">
                <a:solidFill>
                  <a:srgbClr val="EEEEEE"/>
                </a:solidFill>
                <a:effectLst/>
                <a:latin typeface="Titillium Web" pitchFamily="2" charset="77"/>
              </a:rPr>
              <a:t>Experimental: Provides new and/or prototype satellite data products for access and evaluation by the user community.</a:t>
            </a:r>
            <a:endParaRPr lang="en-US" b="0" i="0" dirty="0">
              <a:solidFill>
                <a:srgbClr val="EEEEEE"/>
              </a:solidFill>
              <a:effectLst/>
              <a:latin typeface="Titillium Web" panose="020F0502020204030204" pitchFamily="34" charset="0"/>
            </a:endParaRPr>
          </a:p>
          <a:p>
            <a:pPr marL="171450" indent="-171450">
              <a:buFont typeface="Arial" panose="020B0604020202020204" pitchFamily="34" charset="0"/>
              <a:buChar char="•"/>
            </a:pPr>
            <a:r>
              <a:rPr lang="en-US" dirty="0"/>
              <a:t> Timeline - another way to visually see what time period you are looking at. Can be used to adjust the calendar / days viewed.</a:t>
            </a:r>
          </a:p>
        </p:txBody>
      </p:sp>
      <p:sp>
        <p:nvSpPr>
          <p:cNvPr id="4" name="Slide Number Placeholder 3"/>
          <p:cNvSpPr>
            <a:spLocks noGrp="1"/>
          </p:cNvSpPr>
          <p:nvPr>
            <p:ph type="sldNum" sz="quarter" idx="5"/>
          </p:nvPr>
        </p:nvSpPr>
        <p:spPr/>
        <p:txBody>
          <a:bodyPr/>
          <a:lstStyle/>
          <a:p>
            <a:pPr>
              <a:defRPr/>
            </a:pPr>
            <a:fld id="{850F4207-F280-4B59-9F56-9DA3A7420074}" type="slidenum">
              <a:rPr lang="en-US" altLang="en-US" smtClean="0"/>
              <a:pPr>
                <a:defRPr/>
              </a:pPr>
              <a:t>9</a:t>
            </a:fld>
            <a:endParaRPr lang="en-US" altLang="en-US"/>
          </a:p>
        </p:txBody>
      </p:sp>
    </p:spTree>
    <p:extLst>
      <p:ext uri="{BB962C8B-B14F-4D97-AF65-F5344CB8AC3E}">
        <p14:creationId xmlns:p14="http://schemas.microsoft.com/office/powerpoint/2010/main" val="1375650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7"/>
        <p:cNvGrpSpPr/>
        <p:nvPr/>
      </p:nvGrpSpPr>
      <p:grpSpPr>
        <a:xfrm>
          <a:off x="0" y="0"/>
          <a:ext cx="0" cy="0"/>
          <a:chOff x="0" y="0"/>
          <a:chExt cx="0" cy="0"/>
        </a:xfrm>
      </p:grpSpPr>
      <p:pic>
        <p:nvPicPr>
          <p:cNvPr id="58" name="Google Shape;58;p14" descr="A close-up of a globe&#10;&#10;Description automatically generated"/>
          <p:cNvPicPr preferRelativeResize="0"/>
          <p:nvPr/>
        </p:nvPicPr>
        <p:blipFill rotWithShape="1">
          <a:blip r:embed="rId2">
            <a:alphaModFix/>
          </a:blip>
          <a:srcRect/>
          <a:stretch/>
        </p:blipFill>
        <p:spPr>
          <a:xfrm>
            <a:off x="-1" y="-16669"/>
            <a:ext cx="9143999" cy="5175065"/>
          </a:xfrm>
          <a:prstGeom prst="rect">
            <a:avLst/>
          </a:prstGeom>
          <a:noFill/>
          <a:ln>
            <a:noFill/>
          </a:ln>
        </p:spPr>
      </p:pic>
      <p:sp>
        <p:nvSpPr>
          <p:cNvPr id="59" name="Google Shape;59;p14"/>
          <p:cNvSpPr txBox="1">
            <a:spLocks noGrp="1"/>
          </p:cNvSpPr>
          <p:nvPr>
            <p:ph type="ctrTitle"/>
          </p:nvPr>
        </p:nvSpPr>
        <p:spPr>
          <a:xfrm>
            <a:off x="342881" y="1869790"/>
            <a:ext cx="3817640" cy="1460151"/>
          </a:xfrm>
          <a:prstGeom prst="rect">
            <a:avLst/>
          </a:prstGeom>
          <a:noFill/>
          <a:ln>
            <a:noFill/>
          </a:ln>
        </p:spPr>
        <p:txBody>
          <a:bodyPr spcFirstLastPara="1" wrap="square" lIns="68575" tIns="34275" rIns="68575" bIns="34275" anchor="t" anchorCtr="0">
            <a:noAutofit/>
          </a:bodyPr>
          <a:lstStyle>
            <a:lvl1pPr lvl="0" algn="l">
              <a:lnSpc>
                <a:spcPct val="10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0" name="Google Shape;60;p14"/>
          <p:cNvSpPr txBox="1">
            <a:spLocks noGrp="1"/>
          </p:cNvSpPr>
          <p:nvPr>
            <p:ph type="subTitle" idx="1"/>
          </p:nvPr>
        </p:nvSpPr>
        <p:spPr>
          <a:xfrm>
            <a:off x="342881" y="3762957"/>
            <a:ext cx="3817640" cy="564469"/>
          </a:xfrm>
          <a:prstGeom prst="rect">
            <a:avLst/>
          </a:prstGeom>
          <a:noFill/>
          <a:ln>
            <a:noFill/>
          </a:ln>
        </p:spPr>
        <p:txBody>
          <a:bodyPr spcFirstLastPara="1" wrap="square" lIns="68575" tIns="34275" rIns="68575" bIns="34275" anchor="t" anchorCtr="0">
            <a:normAutofit/>
          </a:bodyPr>
          <a:lstStyle>
            <a:lvl1pPr lvl="0" algn="l">
              <a:lnSpc>
                <a:spcPct val="100000"/>
              </a:lnSpc>
              <a:spcBef>
                <a:spcPts val="900"/>
              </a:spcBef>
              <a:spcAft>
                <a:spcPts val="0"/>
              </a:spcAft>
              <a:buSzPts val="1500"/>
              <a:buNone/>
              <a:defRPr sz="1500">
                <a:solidFill>
                  <a:schemeClr val="lt1"/>
                </a:solidFill>
                <a:latin typeface="Arial"/>
                <a:ea typeface="Arial"/>
                <a:cs typeface="Arial"/>
                <a:sym typeface="Arial"/>
              </a:defRPr>
            </a:lvl1pPr>
            <a:lvl2pPr lvl="1" algn="ctr">
              <a:lnSpc>
                <a:spcPct val="110000"/>
              </a:lnSpc>
              <a:spcBef>
                <a:spcPts val="400"/>
              </a:spcBef>
              <a:spcAft>
                <a:spcPts val="0"/>
              </a:spcAft>
              <a:buSzPts val="1500"/>
              <a:buNone/>
              <a:defRPr sz="1500"/>
            </a:lvl2pPr>
            <a:lvl3pPr lvl="2" algn="ctr">
              <a:lnSpc>
                <a:spcPct val="110000"/>
              </a:lnSpc>
              <a:spcBef>
                <a:spcPts val="400"/>
              </a:spcBef>
              <a:spcAft>
                <a:spcPts val="0"/>
              </a:spcAft>
              <a:buSzPts val="1400"/>
              <a:buNone/>
              <a:defRPr sz="1400"/>
            </a:lvl3pPr>
            <a:lvl4pPr lvl="3" algn="ctr">
              <a:lnSpc>
                <a:spcPct val="110000"/>
              </a:lnSpc>
              <a:spcBef>
                <a:spcPts val="400"/>
              </a:spcBef>
              <a:spcAft>
                <a:spcPts val="0"/>
              </a:spcAft>
              <a:buSzPts val="1200"/>
              <a:buNone/>
              <a:defRPr sz="1200"/>
            </a:lvl4pPr>
            <a:lvl5pPr lvl="4" algn="ctr">
              <a:lnSpc>
                <a:spcPct val="11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61" name="Google Shape;61;p14"/>
          <p:cNvSpPr txBox="1">
            <a:spLocks noGrp="1"/>
          </p:cNvSpPr>
          <p:nvPr>
            <p:ph type="body" idx="2"/>
          </p:nvPr>
        </p:nvSpPr>
        <p:spPr>
          <a:xfrm>
            <a:off x="342881" y="3441738"/>
            <a:ext cx="2207419" cy="226219"/>
          </a:xfrm>
          <a:prstGeom prst="rect">
            <a:avLst/>
          </a:prstGeom>
          <a:noFill/>
          <a:ln>
            <a:noFill/>
          </a:ln>
        </p:spPr>
        <p:txBody>
          <a:bodyPr spcFirstLastPara="1" wrap="square" lIns="68575" tIns="34275" rIns="68575" bIns="34275" anchor="t" anchorCtr="0">
            <a:normAutofit/>
          </a:bodyPr>
          <a:lstStyle>
            <a:lvl1pPr marL="457200" lvl="0" indent="-228600" algn="l">
              <a:lnSpc>
                <a:spcPct val="110000"/>
              </a:lnSpc>
              <a:spcBef>
                <a:spcPts val="800"/>
              </a:spcBef>
              <a:spcAft>
                <a:spcPts val="0"/>
              </a:spcAft>
              <a:buSzPts val="1100"/>
              <a:buNone/>
              <a:defRPr sz="1100">
                <a:solidFill>
                  <a:schemeClr val="lt1"/>
                </a:solidFill>
              </a:defRPr>
            </a:lvl1pPr>
            <a:lvl2pPr marL="914400" lvl="1" indent="-228600" algn="l">
              <a:lnSpc>
                <a:spcPct val="110000"/>
              </a:lnSpc>
              <a:spcBef>
                <a:spcPts val="400"/>
              </a:spcBef>
              <a:spcAft>
                <a:spcPts val="0"/>
              </a:spcAft>
              <a:buSzPts val="2100"/>
              <a:buNone/>
              <a:defRPr/>
            </a:lvl2pPr>
            <a:lvl3pPr marL="1371600" lvl="2" indent="-228600" algn="l">
              <a:lnSpc>
                <a:spcPct val="110000"/>
              </a:lnSpc>
              <a:spcBef>
                <a:spcPts val="400"/>
              </a:spcBef>
              <a:spcAft>
                <a:spcPts val="0"/>
              </a:spcAft>
              <a:buSzPts val="1800"/>
              <a:buNone/>
              <a:defRPr/>
            </a:lvl3pPr>
            <a:lvl4pPr marL="1828800" lvl="3" indent="-228600" algn="l">
              <a:lnSpc>
                <a:spcPct val="110000"/>
              </a:lnSpc>
              <a:spcBef>
                <a:spcPts val="400"/>
              </a:spcBef>
              <a:spcAft>
                <a:spcPts val="0"/>
              </a:spcAft>
              <a:buSzPts val="1500"/>
              <a:buNone/>
              <a:defRPr/>
            </a:lvl4pPr>
            <a:lvl5pPr marL="2286000" lvl="4" indent="-228600" algn="l">
              <a:lnSpc>
                <a:spcPct val="110000"/>
              </a:lnSpc>
              <a:spcBef>
                <a:spcPts val="400"/>
              </a:spcBef>
              <a:spcAft>
                <a:spcPts val="0"/>
              </a:spcAft>
              <a:buSzPts val="1400"/>
              <a:buNon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grpSp>
        <p:nvGrpSpPr>
          <p:cNvPr id="62" name="Google Shape;62;p14"/>
          <p:cNvGrpSpPr/>
          <p:nvPr/>
        </p:nvGrpSpPr>
        <p:grpSpPr>
          <a:xfrm>
            <a:off x="432353" y="374918"/>
            <a:ext cx="2058364" cy="626283"/>
            <a:chOff x="431522" y="375767"/>
            <a:chExt cx="2744485" cy="835044"/>
          </a:xfrm>
        </p:grpSpPr>
        <p:pic>
          <p:nvPicPr>
            <p:cNvPr id="63" name="Google Shape;63;p14"/>
            <p:cNvPicPr preferRelativeResize="0"/>
            <p:nvPr/>
          </p:nvPicPr>
          <p:blipFill rotWithShape="1">
            <a:blip r:embed="rId3">
              <a:alphaModFix/>
            </a:blip>
            <a:srcRect/>
            <a:stretch/>
          </p:blipFill>
          <p:spPr>
            <a:xfrm>
              <a:off x="431522" y="375767"/>
              <a:ext cx="992085" cy="835044"/>
            </a:xfrm>
            <a:prstGeom prst="rect">
              <a:avLst/>
            </a:prstGeom>
            <a:noFill/>
            <a:ln>
              <a:noFill/>
            </a:ln>
          </p:spPr>
        </p:pic>
        <p:cxnSp>
          <p:nvCxnSpPr>
            <p:cNvPr id="64" name="Google Shape;64;p14"/>
            <p:cNvCxnSpPr/>
            <p:nvPr/>
          </p:nvCxnSpPr>
          <p:spPr>
            <a:xfrm>
              <a:off x="1495740" y="450064"/>
              <a:ext cx="0" cy="734459"/>
            </a:xfrm>
            <a:prstGeom prst="straightConnector1">
              <a:avLst/>
            </a:prstGeom>
            <a:noFill/>
            <a:ln w="12700" cap="flat" cmpd="sng">
              <a:solidFill>
                <a:schemeClr val="lt1"/>
              </a:solidFill>
              <a:prstDash val="solid"/>
              <a:miter lim="800000"/>
              <a:headEnd type="none" w="sm" len="sm"/>
              <a:tailEnd type="none" w="sm" len="sm"/>
            </a:ln>
          </p:spPr>
        </p:cxnSp>
        <p:sp>
          <p:nvSpPr>
            <p:cNvPr id="65" name="Google Shape;65;p14"/>
            <p:cNvSpPr txBox="1"/>
            <p:nvPr/>
          </p:nvSpPr>
          <p:spPr>
            <a:xfrm>
              <a:off x="1567874" y="624950"/>
              <a:ext cx="1608133" cy="40011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800" b="0" i="0" u="none" strike="noStrike" cap="none">
                  <a:solidFill>
                    <a:schemeClr val="lt1"/>
                  </a:solidFill>
                  <a:latin typeface="Helvetica Neue"/>
                  <a:ea typeface="Helvetica Neue"/>
                  <a:cs typeface="Helvetica Neue"/>
                  <a:sym typeface="Helvetica Neue"/>
                </a:rPr>
                <a:t>National Aeronautics and</a:t>
              </a:r>
              <a:endParaRPr sz="1100"/>
            </a:p>
            <a:p>
              <a:pPr marL="0" marR="0" lvl="0" indent="0" algn="l" rtl="0">
                <a:spcBef>
                  <a:spcPts val="0"/>
                </a:spcBef>
                <a:spcAft>
                  <a:spcPts val="0"/>
                </a:spcAft>
                <a:buNone/>
              </a:pPr>
              <a:r>
                <a:rPr lang="en" sz="800">
                  <a:solidFill>
                    <a:schemeClr val="lt1"/>
                  </a:solidFill>
                  <a:latin typeface="Helvetica Neue"/>
                  <a:ea typeface="Helvetica Neue"/>
                  <a:cs typeface="Helvetica Neue"/>
                  <a:sym typeface="Helvetica Neue"/>
                </a:rPr>
                <a:t>Space Administration</a:t>
              </a:r>
              <a:endParaRPr sz="1100"/>
            </a:p>
          </p:txBody>
        </p:sp>
      </p:grpSp>
      <p:pic>
        <p:nvPicPr>
          <p:cNvPr id="66" name="Google Shape;66;p14"/>
          <p:cNvPicPr preferRelativeResize="0"/>
          <p:nvPr/>
        </p:nvPicPr>
        <p:blipFill rotWithShape="1">
          <a:blip r:embed="rId4">
            <a:alphaModFix/>
          </a:blip>
          <a:srcRect/>
          <a:stretch/>
        </p:blipFill>
        <p:spPr>
          <a:xfrm>
            <a:off x="432352" y="1515663"/>
            <a:ext cx="1396687" cy="171630"/>
          </a:xfrm>
          <a:prstGeom prst="rect">
            <a:avLst/>
          </a:prstGeom>
          <a:noFill/>
          <a:ln>
            <a:noFill/>
          </a:ln>
        </p:spPr>
      </p:pic>
      <p:cxnSp>
        <p:nvCxnSpPr>
          <p:cNvPr id="67" name="Google Shape;67;p14"/>
          <p:cNvCxnSpPr/>
          <p:nvPr/>
        </p:nvCxnSpPr>
        <p:spPr>
          <a:xfrm>
            <a:off x="432316" y="1752010"/>
            <a:ext cx="1396724" cy="0"/>
          </a:xfrm>
          <a:prstGeom prst="straightConnector1">
            <a:avLst/>
          </a:prstGeom>
          <a:noFill/>
          <a:ln w="28575" cap="flat" cmpd="sng">
            <a:solidFill>
              <a:srgbClr val="00B050"/>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genda/TOC">
  <p:cSld name="Agenda/TOC">
    <p:spTree>
      <p:nvGrpSpPr>
        <p:cNvPr id="1" name="Shape 68"/>
        <p:cNvGrpSpPr/>
        <p:nvPr/>
      </p:nvGrpSpPr>
      <p:grpSpPr>
        <a:xfrm>
          <a:off x="0" y="0"/>
          <a:ext cx="0" cy="0"/>
          <a:chOff x="0" y="0"/>
          <a:chExt cx="0" cy="0"/>
        </a:xfrm>
      </p:grpSpPr>
      <p:sp>
        <p:nvSpPr>
          <p:cNvPr id="69" name="Google Shape;69;p15"/>
          <p:cNvSpPr txBox="1">
            <a:spLocks noGrp="1"/>
          </p:cNvSpPr>
          <p:nvPr>
            <p:ph type="ftr" idx="11"/>
          </p:nvPr>
        </p:nvSpPr>
        <p:spPr>
          <a:xfrm>
            <a:off x="3472774" y="4493420"/>
            <a:ext cx="5042576" cy="547688"/>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0" name="Google Shape;70;p15"/>
          <p:cNvSpPr txBox="1">
            <a:spLocks noGrp="1"/>
          </p:cNvSpPr>
          <p:nvPr>
            <p:ph type="sldNum" idx="12"/>
          </p:nvPr>
        </p:nvSpPr>
        <p:spPr>
          <a:xfrm>
            <a:off x="36195" y="4612243"/>
            <a:ext cx="323850" cy="273844"/>
          </a:xfrm>
          <a:prstGeom prst="rect">
            <a:avLst/>
          </a:prstGeom>
          <a:noFill/>
          <a:ln>
            <a:noFill/>
          </a:ln>
        </p:spPr>
        <p:txBody>
          <a:bodyPr spcFirstLastPara="1" wrap="square" lIns="68575" tIns="34275" rIns="68575" bIns="34275"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
              <a:t>‹#›</a:t>
            </a:fld>
            <a:endParaRPr/>
          </a:p>
        </p:txBody>
      </p:sp>
      <p:pic>
        <p:nvPicPr>
          <p:cNvPr id="71" name="Google Shape;71;p15"/>
          <p:cNvPicPr preferRelativeResize="0"/>
          <p:nvPr/>
        </p:nvPicPr>
        <p:blipFill rotWithShape="1">
          <a:blip r:embed="rId2">
            <a:alphaModFix/>
          </a:blip>
          <a:srcRect/>
          <a:stretch/>
        </p:blipFill>
        <p:spPr>
          <a:xfrm>
            <a:off x="6773227" y="-1"/>
            <a:ext cx="2370772" cy="5143501"/>
          </a:xfrm>
          <a:prstGeom prst="rect">
            <a:avLst/>
          </a:prstGeom>
          <a:noFill/>
          <a:ln>
            <a:noFill/>
          </a:ln>
        </p:spPr>
      </p:pic>
      <p:sp>
        <p:nvSpPr>
          <p:cNvPr id="72" name="Google Shape;72;p15"/>
          <p:cNvSpPr/>
          <p:nvPr/>
        </p:nvSpPr>
        <p:spPr>
          <a:xfrm>
            <a:off x="393382" y="0"/>
            <a:ext cx="6434138" cy="5143500"/>
          </a:xfrm>
          <a:prstGeom prst="rect">
            <a:avLst/>
          </a:prstGeom>
          <a:solidFill>
            <a:srgbClr val="051E48"/>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3" name="Google Shape;73;p15"/>
          <p:cNvSpPr txBox="1">
            <a:spLocks noGrp="1"/>
          </p:cNvSpPr>
          <p:nvPr>
            <p:ph type="title"/>
          </p:nvPr>
        </p:nvSpPr>
        <p:spPr>
          <a:xfrm>
            <a:off x="628650" y="532698"/>
            <a:ext cx="5909310" cy="735318"/>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b="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4" name="Google Shape;74;p15"/>
          <p:cNvSpPr txBox="1">
            <a:spLocks noGrp="1"/>
          </p:cNvSpPr>
          <p:nvPr>
            <p:ph type="body" idx="1"/>
          </p:nvPr>
        </p:nvSpPr>
        <p:spPr>
          <a:xfrm>
            <a:off x="594360" y="1557338"/>
            <a:ext cx="5909310" cy="2936081"/>
          </a:xfrm>
          <a:prstGeom prst="rect">
            <a:avLst/>
          </a:prstGeom>
          <a:noFill/>
          <a:ln>
            <a:noFill/>
          </a:ln>
        </p:spPr>
        <p:txBody>
          <a:bodyPr spcFirstLastPara="1" wrap="square" lIns="68575" tIns="34275" rIns="68575" bIns="34275" anchor="t" anchorCtr="0">
            <a:normAutofit/>
          </a:bodyPr>
          <a:lstStyle>
            <a:lvl1pPr marL="457200" lvl="0" indent="-228600" algn="l">
              <a:lnSpc>
                <a:spcPct val="110000"/>
              </a:lnSpc>
              <a:spcBef>
                <a:spcPts val="800"/>
              </a:spcBef>
              <a:spcAft>
                <a:spcPts val="0"/>
              </a:spcAft>
              <a:buClr>
                <a:schemeClr val="lt1"/>
              </a:buClr>
              <a:buSzPts val="2400"/>
              <a:buNone/>
              <a:defRPr b="0" i="0" u="none">
                <a:solidFill>
                  <a:schemeClr val="lt1"/>
                </a:solidFill>
                <a:latin typeface="Arial"/>
                <a:ea typeface="Arial"/>
                <a:cs typeface="Arial"/>
                <a:sym typeface="Arial"/>
              </a:defRPr>
            </a:lvl1pPr>
            <a:lvl2pPr marL="914400" lvl="1" indent="-317500" algn="l">
              <a:lnSpc>
                <a:spcPct val="110000"/>
              </a:lnSpc>
              <a:spcBef>
                <a:spcPts val="400"/>
              </a:spcBef>
              <a:spcAft>
                <a:spcPts val="0"/>
              </a:spcAft>
              <a:buSzPts val="1400"/>
              <a:buChar char="•"/>
              <a:defRPr/>
            </a:lvl2pPr>
            <a:lvl3pPr marL="1371600" lvl="2" indent="-317500" algn="l">
              <a:lnSpc>
                <a:spcPct val="110000"/>
              </a:lnSpc>
              <a:spcBef>
                <a:spcPts val="400"/>
              </a:spcBef>
              <a:spcAft>
                <a:spcPts val="0"/>
              </a:spcAft>
              <a:buSzPts val="1400"/>
              <a:buChar char="•"/>
              <a:defRPr/>
            </a:lvl3pPr>
            <a:lvl4pPr marL="1828800" lvl="3" indent="-317500" algn="l">
              <a:lnSpc>
                <a:spcPct val="110000"/>
              </a:lnSpc>
              <a:spcBef>
                <a:spcPts val="400"/>
              </a:spcBef>
              <a:spcAft>
                <a:spcPts val="0"/>
              </a:spcAft>
              <a:buSzPts val="1400"/>
              <a:buChar char="•"/>
              <a:defRPr/>
            </a:lvl4pPr>
            <a:lvl5pPr marL="2286000" lvl="4" indent="-317500" algn="l">
              <a:lnSpc>
                <a:spcPct val="11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75" name="Google Shape;75;p15"/>
          <p:cNvCxnSpPr/>
          <p:nvPr/>
        </p:nvCxnSpPr>
        <p:spPr>
          <a:xfrm>
            <a:off x="716280" y="426720"/>
            <a:ext cx="1493520" cy="0"/>
          </a:xfrm>
          <a:prstGeom prst="straightConnector1">
            <a:avLst/>
          </a:prstGeom>
          <a:noFill/>
          <a:ln w="28575" cap="flat" cmpd="sng">
            <a:solidFill>
              <a:schemeClr val="accent2"/>
            </a:solidFill>
            <a:prstDash val="solid"/>
            <a:miter lim="800000"/>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One">
  <p:cSld name="Section Header One">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2">
            <a:alphaModFix/>
          </a:blip>
          <a:srcRect/>
          <a:stretch/>
        </p:blipFill>
        <p:spPr>
          <a:xfrm>
            <a:off x="381001" y="-1"/>
            <a:ext cx="8762999" cy="5143501"/>
          </a:xfrm>
          <a:prstGeom prst="rect">
            <a:avLst/>
          </a:prstGeom>
          <a:noFill/>
          <a:ln>
            <a:noFill/>
          </a:ln>
        </p:spPr>
      </p:pic>
      <p:sp>
        <p:nvSpPr>
          <p:cNvPr id="78" name="Google Shape;78;p16"/>
          <p:cNvSpPr/>
          <p:nvPr/>
        </p:nvSpPr>
        <p:spPr>
          <a:xfrm>
            <a:off x="360046" y="0"/>
            <a:ext cx="5861141" cy="5143500"/>
          </a:xfrm>
          <a:prstGeom prst="rect">
            <a:avLst/>
          </a:prstGeom>
          <a:solidFill>
            <a:srgbClr val="051E48">
              <a:alpha val="87843"/>
            </a:srgb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9" name="Google Shape;79;p16"/>
          <p:cNvSpPr txBox="1">
            <a:spLocks noGrp="1"/>
          </p:cNvSpPr>
          <p:nvPr>
            <p:ph type="title"/>
          </p:nvPr>
        </p:nvSpPr>
        <p:spPr>
          <a:xfrm>
            <a:off x="685801" y="1389639"/>
            <a:ext cx="5173980" cy="139827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600"/>
              <a:buFont typeface="Arial"/>
              <a:buNone/>
              <a:defRPr sz="36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0" name="Google Shape;80;p16"/>
          <p:cNvSpPr txBox="1">
            <a:spLocks noGrp="1"/>
          </p:cNvSpPr>
          <p:nvPr>
            <p:ph type="body" idx="1"/>
          </p:nvPr>
        </p:nvSpPr>
        <p:spPr>
          <a:xfrm>
            <a:off x="685801" y="2791719"/>
            <a:ext cx="517398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120000"/>
              </a:lnSpc>
              <a:spcBef>
                <a:spcPts val="0"/>
              </a:spcBef>
              <a:spcAft>
                <a:spcPts val="0"/>
              </a:spcAft>
              <a:buSzPts val="1500"/>
              <a:buNone/>
              <a:defRPr sz="1500">
                <a:solidFill>
                  <a:schemeClr val="lt1"/>
                </a:solidFill>
              </a:defRPr>
            </a:lvl1pPr>
            <a:lvl2pPr marL="914400" lvl="1" indent="-228600" algn="l">
              <a:lnSpc>
                <a:spcPct val="110000"/>
              </a:lnSpc>
              <a:spcBef>
                <a:spcPts val="400"/>
              </a:spcBef>
              <a:spcAft>
                <a:spcPts val="0"/>
              </a:spcAft>
              <a:buSzPts val="1500"/>
              <a:buNone/>
              <a:defRPr sz="1500">
                <a:solidFill>
                  <a:srgbClr val="8D8D8D"/>
                </a:solidFill>
              </a:defRPr>
            </a:lvl2pPr>
            <a:lvl3pPr marL="1371600" lvl="2" indent="-228600" algn="l">
              <a:lnSpc>
                <a:spcPct val="110000"/>
              </a:lnSpc>
              <a:spcBef>
                <a:spcPts val="400"/>
              </a:spcBef>
              <a:spcAft>
                <a:spcPts val="0"/>
              </a:spcAft>
              <a:buSzPts val="1400"/>
              <a:buNone/>
              <a:defRPr sz="1400">
                <a:solidFill>
                  <a:srgbClr val="8D8D8D"/>
                </a:solidFill>
              </a:defRPr>
            </a:lvl3pPr>
            <a:lvl4pPr marL="1828800" lvl="3" indent="-228600" algn="l">
              <a:lnSpc>
                <a:spcPct val="110000"/>
              </a:lnSpc>
              <a:spcBef>
                <a:spcPts val="400"/>
              </a:spcBef>
              <a:spcAft>
                <a:spcPts val="0"/>
              </a:spcAft>
              <a:buSzPts val="1200"/>
              <a:buNone/>
              <a:defRPr sz="1200">
                <a:solidFill>
                  <a:srgbClr val="8D8D8D"/>
                </a:solidFill>
              </a:defRPr>
            </a:lvl4pPr>
            <a:lvl5pPr marL="2286000" lvl="4" indent="-228600" algn="l">
              <a:lnSpc>
                <a:spcPct val="110000"/>
              </a:lnSpc>
              <a:spcBef>
                <a:spcPts val="400"/>
              </a:spcBef>
              <a:spcAft>
                <a:spcPts val="0"/>
              </a:spcAft>
              <a:buSzPts val="1200"/>
              <a:buNone/>
              <a:defRPr sz="1200">
                <a:solidFill>
                  <a:srgbClr val="8D8D8D"/>
                </a:solidFill>
              </a:defRPr>
            </a:lvl5pPr>
            <a:lvl6pPr marL="2743200" lvl="5" indent="-228600" algn="l">
              <a:lnSpc>
                <a:spcPct val="90000"/>
              </a:lnSpc>
              <a:spcBef>
                <a:spcPts val="400"/>
              </a:spcBef>
              <a:spcAft>
                <a:spcPts val="0"/>
              </a:spcAft>
              <a:buClr>
                <a:srgbClr val="8D8D8D"/>
              </a:buClr>
              <a:buSzPts val="1200"/>
              <a:buNone/>
              <a:defRPr sz="1200">
                <a:solidFill>
                  <a:srgbClr val="8D8D8D"/>
                </a:solidFill>
              </a:defRPr>
            </a:lvl6pPr>
            <a:lvl7pPr marL="3200400" lvl="6" indent="-228600" algn="l">
              <a:lnSpc>
                <a:spcPct val="90000"/>
              </a:lnSpc>
              <a:spcBef>
                <a:spcPts val="400"/>
              </a:spcBef>
              <a:spcAft>
                <a:spcPts val="0"/>
              </a:spcAft>
              <a:buClr>
                <a:srgbClr val="8D8D8D"/>
              </a:buClr>
              <a:buSzPts val="1200"/>
              <a:buNone/>
              <a:defRPr sz="1200">
                <a:solidFill>
                  <a:srgbClr val="8D8D8D"/>
                </a:solidFill>
              </a:defRPr>
            </a:lvl7pPr>
            <a:lvl8pPr marL="3657600" lvl="7" indent="-228600" algn="l">
              <a:lnSpc>
                <a:spcPct val="90000"/>
              </a:lnSpc>
              <a:spcBef>
                <a:spcPts val="400"/>
              </a:spcBef>
              <a:spcAft>
                <a:spcPts val="0"/>
              </a:spcAft>
              <a:buClr>
                <a:srgbClr val="8D8D8D"/>
              </a:buClr>
              <a:buSzPts val="1200"/>
              <a:buNone/>
              <a:defRPr sz="1200">
                <a:solidFill>
                  <a:srgbClr val="8D8D8D"/>
                </a:solidFill>
              </a:defRPr>
            </a:lvl8pPr>
            <a:lvl9pPr marL="4114800" lvl="8" indent="-228600" algn="l">
              <a:lnSpc>
                <a:spcPct val="90000"/>
              </a:lnSpc>
              <a:spcBef>
                <a:spcPts val="400"/>
              </a:spcBef>
              <a:spcAft>
                <a:spcPts val="0"/>
              </a:spcAft>
              <a:buClr>
                <a:srgbClr val="8D8D8D"/>
              </a:buClr>
              <a:buSzPts val="1200"/>
              <a:buNone/>
              <a:defRPr sz="1200">
                <a:solidFill>
                  <a:srgbClr val="8D8D8D"/>
                </a:solidFill>
              </a:defRPr>
            </a:lvl9pPr>
          </a:lstStyle>
          <a:p>
            <a:endParaRPr/>
          </a:p>
        </p:txBody>
      </p:sp>
      <p:cxnSp>
        <p:nvCxnSpPr>
          <p:cNvPr id="81" name="Google Shape;81;p16"/>
          <p:cNvCxnSpPr/>
          <p:nvPr/>
        </p:nvCxnSpPr>
        <p:spPr>
          <a:xfrm>
            <a:off x="777241" y="1249680"/>
            <a:ext cx="1493520" cy="0"/>
          </a:xfrm>
          <a:prstGeom prst="straightConnector1">
            <a:avLst/>
          </a:prstGeom>
          <a:noFill/>
          <a:ln w="38100" cap="flat" cmpd="sng">
            <a:solidFill>
              <a:schemeClr val="accent4"/>
            </a:solidFill>
            <a:prstDash val="solid"/>
            <a:miter lim="800000"/>
            <a:headEnd type="none" w="sm" len="sm"/>
            <a:tailEnd type="none" w="sm" len="sm"/>
          </a:ln>
        </p:spPr>
      </p:cxnSp>
      <p:sp>
        <p:nvSpPr>
          <p:cNvPr id="82" name="Google Shape;82;p16"/>
          <p:cNvSpPr/>
          <p:nvPr/>
        </p:nvSpPr>
        <p:spPr>
          <a:xfrm>
            <a:off x="-15239" y="0"/>
            <a:ext cx="396240" cy="51435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83" name="Google Shape;83;p16"/>
          <p:cNvSpPr txBox="1">
            <a:spLocks noGrp="1"/>
          </p:cNvSpPr>
          <p:nvPr>
            <p:ph type="sldNum" idx="12"/>
          </p:nvPr>
        </p:nvSpPr>
        <p:spPr>
          <a:xfrm>
            <a:off x="36195" y="4612243"/>
            <a:ext cx="323850" cy="273844"/>
          </a:xfrm>
          <a:prstGeom prst="rect">
            <a:avLst/>
          </a:prstGeom>
          <a:noFill/>
          <a:ln>
            <a:noFill/>
          </a:ln>
        </p:spPr>
        <p:txBody>
          <a:bodyPr spcFirstLastPara="1" wrap="square" lIns="68575" tIns="34275" rIns="68575" bIns="34275"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Only - light">
  <p:cSld name="Text Only - light">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accen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4" name="Google Shape;94;p18"/>
          <p:cNvSpPr txBox="1">
            <a:spLocks noGrp="1"/>
          </p:cNvSpPr>
          <p:nvPr>
            <p:ph type="sldNum" idx="12"/>
          </p:nvPr>
        </p:nvSpPr>
        <p:spPr>
          <a:xfrm>
            <a:off x="36195" y="4612243"/>
            <a:ext cx="323850" cy="273844"/>
          </a:xfrm>
          <a:prstGeom prst="rect">
            <a:avLst/>
          </a:prstGeom>
          <a:noFill/>
          <a:ln>
            <a:noFill/>
          </a:ln>
        </p:spPr>
        <p:txBody>
          <a:bodyPr spcFirstLastPara="1" wrap="square" lIns="68575" tIns="34275" rIns="68575" bIns="34275"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
              <a:t>‹#›</a:t>
            </a:fld>
            <a:endParaRPr/>
          </a:p>
        </p:txBody>
      </p:sp>
      <p:sp>
        <p:nvSpPr>
          <p:cNvPr id="95" name="Google Shape;95;p18"/>
          <p:cNvSpPr txBox="1">
            <a:spLocks noGrp="1"/>
          </p:cNvSpPr>
          <p:nvPr>
            <p:ph type="body" idx="1"/>
          </p:nvPr>
        </p:nvSpPr>
        <p:spPr>
          <a:xfrm>
            <a:off x="628650" y="1409700"/>
            <a:ext cx="7886700" cy="2819400"/>
          </a:xfrm>
          <a:prstGeom prst="rect">
            <a:avLst/>
          </a:prstGeom>
          <a:noFill/>
          <a:ln>
            <a:noFill/>
          </a:ln>
        </p:spPr>
        <p:txBody>
          <a:bodyPr spcFirstLastPara="1" wrap="square" lIns="68575" tIns="34275" rIns="68575" bIns="34275" anchor="t" anchorCtr="0">
            <a:normAutofit/>
          </a:bodyPr>
          <a:lstStyle>
            <a:lvl1pPr marL="457200" lvl="0" indent="-228600" algn="l">
              <a:lnSpc>
                <a:spcPct val="110000"/>
              </a:lnSpc>
              <a:spcBef>
                <a:spcPts val="800"/>
              </a:spcBef>
              <a:spcAft>
                <a:spcPts val="0"/>
              </a:spcAft>
              <a:buSzPts val="2400"/>
              <a:buNone/>
              <a:defRPr/>
            </a:lvl1pPr>
            <a:lvl2pPr marL="914400" lvl="1" indent="-228600" algn="l">
              <a:lnSpc>
                <a:spcPct val="110000"/>
              </a:lnSpc>
              <a:spcBef>
                <a:spcPts val="400"/>
              </a:spcBef>
              <a:spcAft>
                <a:spcPts val="0"/>
              </a:spcAft>
              <a:buSzPts val="2100"/>
              <a:buNone/>
              <a:defRPr/>
            </a:lvl2pPr>
            <a:lvl3pPr marL="1371600" lvl="2" indent="-228600" algn="l">
              <a:lnSpc>
                <a:spcPct val="110000"/>
              </a:lnSpc>
              <a:spcBef>
                <a:spcPts val="400"/>
              </a:spcBef>
              <a:spcAft>
                <a:spcPts val="0"/>
              </a:spcAft>
              <a:buSzPts val="1800"/>
              <a:buNone/>
              <a:defRPr/>
            </a:lvl3pPr>
            <a:lvl4pPr marL="1828800" lvl="3" indent="-228600" algn="l">
              <a:lnSpc>
                <a:spcPct val="110000"/>
              </a:lnSpc>
              <a:spcBef>
                <a:spcPts val="400"/>
              </a:spcBef>
              <a:spcAft>
                <a:spcPts val="0"/>
              </a:spcAft>
              <a:buSzPts val="1500"/>
              <a:buNone/>
              <a:defRPr/>
            </a:lvl4pPr>
            <a:lvl5pPr marL="2286000" lvl="4" indent="-228600" algn="l">
              <a:lnSpc>
                <a:spcPct val="110000"/>
              </a:lnSpc>
              <a:spcBef>
                <a:spcPts val="400"/>
              </a:spcBef>
              <a:spcAft>
                <a:spcPts val="0"/>
              </a:spcAft>
              <a:buSzPts val="1400"/>
              <a:buNon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6" name="Google Shape;96;p18"/>
          <p:cNvSpPr txBox="1">
            <a:spLocks noGrp="1"/>
          </p:cNvSpPr>
          <p:nvPr>
            <p:ph type="ftr" idx="11"/>
          </p:nvPr>
        </p:nvSpPr>
        <p:spPr>
          <a:xfrm>
            <a:off x="3472774" y="4493420"/>
            <a:ext cx="5042576" cy="547688"/>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only with logo sidebar - dark">
  <p:cSld name="Text only with logo sidebar - dark">
    <p:spTree>
      <p:nvGrpSpPr>
        <p:cNvPr id="1" name="Shape 110"/>
        <p:cNvGrpSpPr/>
        <p:nvPr/>
      </p:nvGrpSpPr>
      <p:grpSpPr>
        <a:xfrm>
          <a:off x="0" y="0"/>
          <a:ext cx="0" cy="0"/>
          <a:chOff x="0" y="0"/>
          <a:chExt cx="0" cy="0"/>
        </a:xfrm>
      </p:grpSpPr>
      <p:sp>
        <p:nvSpPr>
          <p:cNvPr id="111" name="Google Shape;111;p21"/>
          <p:cNvSpPr/>
          <p:nvPr/>
        </p:nvSpPr>
        <p:spPr>
          <a:xfrm>
            <a:off x="393382" y="1"/>
            <a:ext cx="8750618" cy="5143499"/>
          </a:xfrm>
          <a:prstGeom prst="rect">
            <a:avLst/>
          </a:prstGeom>
          <a:solidFill>
            <a:srgbClr val="051E48"/>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12" name="Google Shape;112;p21"/>
          <p:cNvSpPr txBox="1">
            <a:spLocks noGrp="1"/>
          </p:cNvSpPr>
          <p:nvPr>
            <p:ph type="sldNum" idx="12"/>
          </p:nvPr>
        </p:nvSpPr>
        <p:spPr>
          <a:xfrm>
            <a:off x="36195" y="4612243"/>
            <a:ext cx="323850" cy="273844"/>
          </a:xfrm>
          <a:prstGeom prst="rect">
            <a:avLst/>
          </a:prstGeom>
          <a:noFill/>
          <a:ln>
            <a:noFill/>
          </a:ln>
        </p:spPr>
        <p:txBody>
          <a:bodyPr spcFirstLastPara="1" wrap="square" lIns="68575" tIns="34275" rIns="68575" bIns="34275"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
              <a:t>‹#›</a:t>
            </a:fld>
            <a:endParaRPr/>
          </a:p>
        </p:txBody>
      </p:sp>
      <p:pic>
        <p:nvPicPr>
          <p:cNvPr id="113" name="Google Shape;113;p21" descr="A blue and green circle with white rectangles&#10;&#10;Description automatically generated"/>
          <p:cNvPicPr preferRelativeResize="0"/>
          <p:nvPr/>
        </p:nvPicPr>
        <p:blipFill rotWithShape="1">
          <a:blip r:embed="rId2">
            <a:alphaModFix/>
          </a:blip>
          <a:srcRect l="-11559" t="-1758" b="-232"/>
          <a:stretch/>
        </p:blipFill>
        <p:spPr>
          <a:xfrm>
            <a:off x="5629940" y="-102394"/>
            <a:ext cx="3514060" cy="5245892"/>
          </a:xfrm>
          <a:prstGeom prst="rect">
            <a:avLst/>
          </a:prstGeom>
          <a:noFill/>
          <a:ln>
            <a:noFill/>
          </a:ln>
        </p:spPr>
      </p:pic>
      <p:sp>
        <p:nvSpPr>
          <p:cNvPr id="114" name="Google Shape;114;p21"/>
          <p:cNvSpPr txBox="1">
            <a:spLocks noGrp="1"/>
          </p:cNvSpPr>
          <p:nvPr>
            <p:ph type="title"/>
          </p:nvPr>
        </p:nvSpPr>
        <p:spPr>
          <a:xfrm>
            <a:off x="628650" y="273844"/>
            <a:ext cx="5591396" cy="994172"/>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5" name="Google Shape;115;p21"/>
          <p:cNvSpPr txBox="1">
            <a:spLocks noGrp="1"/>
          </p:cNvSpPr>
          <p:nvPr>
            <p:ph type="body" idx="1"/>
          </p:nvPr>
        </p:nvSpPr>
        <p:spPr>
          <a:xfrm>
            <a:off x="628650" y="1409700"/>
            <a:ext cx="5591396" cy="2819400"/>
          </a:xfrm>
          <a:prstGeom prst="rect">
            <a:avLst/>
          </a:prstGeom>
          <a:noFill/>
          <a:ln>
            <a:noFill/>
          </a:ln>
        </p:spPr>
        <p:txBody>
          <a:bodyPr spcFirstLastPara="1" wrap="square" lIns="68575" tIns="34275" rIns="68575" bIns="34275" anchor="t" anchorCtr="0">
            <a:normAutofit/>
          </a:bodyPr>
          <a:lstStyle>
            <a:lvl1pPr marL="457200" lvl="0" indent="-228600" algn="l">
              <a:lnSpc>
                <a:spcPct val="110000"/>
              </a:lnSpc>
              <a:spcBef>
                <a:spcPts val="800"/>
              </a:spcBef>
              <a:spcAft>
                <a:spcPts val="0"/>
              </a:spcAft>
              <a:buSzPts val="2400"/>
              <a:buNone/>
              <a:defRPr>
                <a:solidFill>
                  <a:schemeClr val="lt1"/>
                </a:solidFill>
              </a:defRPr>
            </a:lvl1pPr>
            <a:lvl2pPr marL="914400" lvl="1" indent="-228600" algn="l">
              <a:lnSpc>
                <a:spcPct val="110000"/>
              </a:lnSpc>
              <a:spcBef>
                <a:spcPts val="400"/>
              </a:spcBef>
              <a:spcAft>
                <a:spcPts val="0"/>
              </a:spcAft>
              <a:buSzPts val="2100"/>
              <a:buNone/>
              <a:defRPr/>
            </a:lvl2pPr>
            <a:lvl3pPr marL="1371600" lvl="2" indent="-228600" algn="l">
              <a:lnSpc>
                <a:spcPct val="110000"/>
              </a:lnSpc>
              <a:spcBef>
                <a:spcPts val="400"/>
              </a:spcBef>
              <a:spcAft>
                <a:spcPts val="0"/>
              </a:spcAft>
              <a:buSzPts val="1800"/>
              <a:buNone/>
              <a:defRPr/>
            </a:lvl3pPr>
            <a:lvl4pPr marL="1828800" lvl="3" indent="-228600" algn="l">
              <a:lnSpc>
                <a:spcPct val="110000"/>
              </a:lnSpc>
              <a:spcBef>
                <a:spcPts val="400"/>
              </a:spcBef>
              <a:spcAft>
                <a:spcPts val="0"/>
              </a:spcAft>
              <a:buSzPts val="1500"/>
              <a:buNone/>
              <a:defRPr/>
            </a:lvl4pPr>
            <a:lvl5pPr marL="2286000" lvl="4" indent="-228600" algn="l">
              <a:lnSpc>
                <a:spcPct val="110000"/>
              </a:lnSpc>
              <a:spcBef>
                <a:spcPts val="400"/>
              </a:spcBef>
              <a:spcAft>
                <a:spcPts val="0"/>
              </a:spcAft>
              <a:buSzPts val="1400"/>
              <a:buNon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6" name="Google Shape;116;p21"/>
          <p:cNvSpPr txBox="1">
            <a:spLocks noGrp="1"/>
          </p:cNvSpPr>
          <p:nvPr>
            <p:ph type="ftr" idx="11"/>
          </p:nvPr>
        </p:nvSpPr>
        <p:spPr>
          <a:xfrm>
            <a:off x="3472774" y="4493420"/>
            <a:ext cx="5042576" cy="547688"/>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pic>
        <p:nvPicPr>
          <p:cNvPr id="117" name="Google Shape;117;p21"/>
          <p:cNvPicPr preferRelativeResize="0"/>
          <p:nvPr/>
        </p:nvPicPr>
        <p:blipFill rotWithShape="1">
          <a:blip r:embed="rId3">
            <a:alphaModFix/>
          </a:blip>
          <a:srcRect/>
          <a:stretch/>
        </p:blipFill>
        <p:spPr>
          <a:xfrm>
            <a:off x="524614" y="4552831"/>
            <a:ext cx="1805999" cy="392667"/>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173"/>
        <p:cNvGrpSpPr/>
        <p:nvPr/>
      </p:nvGrpSpPr>
      <p:grpSpPr>
        <a:xfrm>
          <a:off x="0" y="0"/>
          <a:ext cx="0" cy="0"/>
          <a:chOff x="0" y="0"/>
          <a:chExt cx="0" cy="0"/>
        </a:xfrm>
      </p:grpSpPr>
      <p:pic>
        <p:nvPicPr>
          <p:cNvPr id="174" name="Google Shape;174;p29" descr="A close-up of a planet&#10;&#10;Description automatically generated"/>
          <p:cNvPicPr preferRelativeResize="0"/>
          <p:nvPr/>
        </p:nvPicPr>
        <p:blipFill rotWithShape="1">
          <a:blip r:embed="rId2">
            <a:alphaModFix/>
          </a:blip>
          <a:srcRect/>
          <a:stretch/>
        </p:blipFill>
        <p:spPr>
          <a:xfrm>
            <a:off x="0" y="-1483"/>
            <a:ext cx="9144000" cy="5144984"/>
          </a:xfrm>
          <a:prstGeom prst="rect">
            <a:avLst/>
          </a:prstGeom>
          <a:noFill/>
          <a:ln>
            <a:noFill/>
          </a:ln>
        </p:spPr>
      </p:pic>
      <p:sp>
        <p:nvSpPr>
          <p:cNvPr id="175" name="Google Shape;175;p29"/>
          <p:cNvSpPr txBox="1">
            <a:spLocks noGrp="1"/>
          </p:cNvSpPr>
          <p:nvPr>
            <p:ph type="title"/>
          </p:nvPr>
        </p:nvSpPr>
        <p:spPr>
          <a:xfrm>
            <a:off x="1499641" y="3172637"/>
            <a:ext cx="6324600" cy="984687"/>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0"/>
              </a:spcBef>
              <a:spcAft>
                <a:spcPts val="0"/>
              </a:spcAft>
              <a:buClr>
                <a:schemeClr val="lt1"/>
              </a:buClr>
              <a:buSzPts val="3600"/>
              <a:buFont typeface="Arial"/>
              <a:buNone/>
              <a:defRPr sz="36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76" name="Google Shape;176;p29"/>
          <p:cNvSpPr txBox="1">
            <a:spLocks noGrp="1"/>
          </p:cNvSpPr>
          <p:nvPr>
            <p:ph type="body" idx="1"/>
          </p:nvPr>
        </p:nvSpPr>
        <p:spPr>
          <a:xfrm>
            <a:off x="1499641" y="4117829"/>
            <a:ext cx="6324600" cy="1166039"/>
          </a:xfrm>
          <a:prstGeom prst="rect">
            <a:avLst/>
          </a:prstGeom>
          <a:noFill/>
          <a:ln>
            <a:noFill/>
          </a:ln>
        </p:spPr>
        <p:txBody>
          <a:bodyPr spcFirstLastPara="1" wrap="square" lIns="68575" tIns="34275" rIns="68575" bIns="34275" anchor="t" anchorCtr="0">
            <a:normAutofit/>
          </a:bodyPr>
          <a:lstStyle>
            <a:lvl1pPr marL="457200" lvl="0" indent="-228600" algn="ctr">
              <a:lnSpc>
                <a:spcPct val="120000"/>
              </a:lnSpc>
              <a:spcBef>
                <a:spcPts val="0"/>
              </a:spcBef>
              <a:spcAft>
                <a:spcPts val="0"/>
              </a:spcAft>
              <a:buSzPts val="1500"/>
              <a:buNone/>
              <a:defRPr sz="1500">
                <a:solidFill>
                  <a:schemeClr val="lt1"/>
                </a:solidFill>
              </a:defRPr>
            </a:lvl1pPr>
            <a:lvl2pPr marL="914400" lvl="1" indent="-228600" algn="l">
              <a:lnSpc>
                <a:spcPct val="110000"/>
              </a:lnSpc>
              <a:spcBef>
                <a:spcPts val="400"/>
              </a:spcBef>
              <a:spcAft>
                <a:spcPts val="0"/>
              </a:spcAft>
              <a:buSzPts val="1500"/>
              <a:buNone/>
              <a:defRPr sz="1500">
                <a:solidFill>
                  <a:srgbClr val="8D8D8D"/>
                </a:solidFill>
              </a:defRPr>
            </a:lvl2pPr>
            <a:lvl3pPr marL="1371600" lvl="2" indent="-228600" algn="l">
              <a:lnSpc>
                <a:spcPct val="110000"/>
              </a:lnSpc>
              <a:spcBef>
                <a:spcPts val="400"/>
              </a:spcBef>
              <a:spcAft>
                <a:spcPts val="0"/>
              </a:spcAft>
              <a:buSzPts val="1400"/>
              <a:buNone/>
              <a:defRPr sz="1400">
                <a:solidFill>
                  <a:srgbClr val="8D8D8D"/>
                </a:solidFill>
              </a:defRPr>
            </a:lvl3pPr>
            <a:lvl4pPr marL="1828800" lvl="3" indent="-228600" algn="l">
              <a:lnSpc>
                <a:spcPct val="110000"/>
              </a:lnSpc>
              <a:spcBef>
                <a:spcPts val="400"/>
              </a:spcBef>
              <a:spcAft>
                <a:spcPts val="0"/>
              </a:spcAft>
              <a:buSzPts val="1200"/>
              <a:buNone/>
              <a:defRPr sz="1200">
                <a:solidFill>
                  <a:srgbClr val="8D8D8D"/>
                </a:solidFill>
              </a:defRPr>
            </a:lvl4pPr>
            <a:lvl5pPr marL="2286000" lvl="4" indent="-228600" algn="l">
              <a:lnSpc>
                <a:spcPct val="110000"/>
              </a:lnSpc>
              <a:spcBef>
                <a:spcPts val="400"/>
              </a:spcBef>
              <a:spcAft>
                <a:spcPts val="0"/>
              </a:spcAft>
              <a:buSzPts val="1200"/>
              <a:buNone/>
              <a:defRPr sz="1200">
                <a:solidFill>
                  <a:srgbClr val="8D8D8D"/>
                </a:solidFill>
              </a:defRPr>
            </a:lvl5pPr>
            <a:lvl6pPr marL="2743200" lvl="5" indent="-228600" algn="l">
              <a:lnSpc>
                <a:spcPct val="90000"/>
              </a:lnSpc>
              <a:spcBef>
                <a:spcPts val="400"/>
              </a:spcBef>
              <a:spcAft>
                <a:spcPts val="0"/>
              </a:spcAft>
              <a:buClr>
                <a:srgbClr val="8D8D8D"/>
              </a:buClr>
              <a:buSzPts val="1200"/>
              <a:buNone/>
              <a:defRPr sz="1200">
                <a:solidFill>
                  <a:srgbClr val="8D8D8D"/>
                </a:solidFill>
              </a:defRPr>
            </a:lvl6pPr>
            <a:lvl7pPr marL="3200400" lvl="6" indent="-228600" algn="l">
              <a:lnSpc>
                <a:spcPct val="90000"/>
              </a:lnSpc>
              <a:spcBef>
                <a:spcPts val="400"/>
              </a:spcBef>
              <a:spcAft>
                <a:spcPts val="0"/>
              </a:spcAft>
              <a:buClr>
                <a:srgbClr val="8D8D8D"/>
              </a:buClr>
              <a:buSzPts val="1200"/>
              <a:buNone/>
              <a:defRPr sz="1200">
                <a:solidFill>
                  <a:srgbClr val="8D8D8D"/>
                </a:solidFill>
              </a:defRPr>
            </a:lvl7pPr>
            <a:lvl8pPr marL="3657600" lvl="7" indent="-228600" algn="l">
              <a:lnSpc>
                <a:spcPct val="90000"/>
              </a:lnSpc>
              <a:spcBef>
                <a:spcPts val="400"/>
              </a:spcBef>
              <a:spcAft>
                <a:spcPts val="0"/>
              </a:spcAft>
              <a:buClr>
                <a:srgbClr val="8D8D8D"/>
              </a:buClr>
              <a:buSzPts val="1200"/>
              <a:buNone/>
              <a:defRPr sz="1200">
                <a:solidFill>
                  <a:srgbClr val="8D8D8D"/>
                </a:solidFill>
              </a:defRPr>
            </a:lvl8pPr>
            <a:lvl9pPr marL="4114800" lvl="8" indent="-228600" algn="l">
              <a:lnSpc>
                <a:spcPct val="90000"/>
              </a:lnSpc>
              <a:spcBef>
                <a:spcPts val="400"/>
              </a:spcBef>
              <a:spcAft>
                <a:spcPts val="0"/>
              </a:spcAft>
              <a:buClr>
                <a:srgbClr val="8D8D8D"/>
              </a:buClr>
              <a:buSzPts val="1200"/>
              <a:buNone/>
              <a:defRPr sz="1200">
                <a:solidFill>
                  <a:srgbClr val="8D8D8D"/>
                </a:solidFill>
              </a:defRPr>
            </a:lvl9pPr>
          </a:lstStyle>
          <a:p>
            <a:endParaRPr/>
          </a:p>
        </p:txBody>
      </p:sp>
      <p:pic>
        <p:nvPicPr>
          <p:cNvPr id="177" name="Google Shape;177;p29"/>
          <p:cNvPicPr preferRelativeResize="0"/>
          <p:nvPr/>
        </p:nvPicPr>
        <p:blipFill rotWithShape="1">
          <a:blip r:embed="rId3">
            <a:alphaModFix/>
          </a:blip>
          <a:srcRect/>
          <a:stretch/>
        </p:blipFill>
        <p:spPr>
          <a:xfrm>
            <a:off x="2896598" y="1060335"/>
            <a:ext cx="3350805" cy="411759"/>
          </a:xfrm>
          <a:prstGeom prst="rect">
            <a:avLst/>
          </a:prstGeom>
          <a:noFill/>
          <a:ln>
            <a:noFill/>
          </a:ln>
        </p:spPr>
      </p:pic>
      <p:cxnSp>
        <p:nvCxnSpPr>
          <p:cNvPr id="178" name="Google Shape;178;p29"/>
          <p:cNvCxnSpPr/>
          <p:nvPr/>
        </p:nvCxnSpPr>
        <p:spPr>
          <a:xfrm rot="10800000">
            <a:off x="2896598" y="1612463"/>
            <a:ext cx="3350805" cy="0"/>
          </a:xfrm>
          <a:prstGeom prst="straightConnector1">
            <a:avLst/>
          </a:prstGeom>
          <a:noFill/>
          <a:ln w="38100" cap="flat" cmpd="sng">
            <a:solidFill>
              <a:srgbClr val="00B050"/>
            </a:solidFill>
            <a:prstDash val="solid"/>
            <a:miter lim="800000"/>
            <a:headEnd type="none" w="sm" len="sm"/>
            <a:tailEnd type="none" w="sm" len="sm"/>
          </a:ln>
        </p:spPr>
      </p:cxnSp>
      <p:sp>
        <p:nvSpPr>
          <p:cNvPr id="179" name="Google Shape;179;p29"/>
          <p:cNvSpPr txBox="1"/>
          <p:nvPr/>
        </p:nvSpPr>
        <p:spPr>
          <a:xfrm>
            <a:off x="1783769" y="1758221"/>
            <a:ext cx="5557673" cy="346249"/>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800">
                <a:solidFill>
                  <a:schemeClr val="lt1"/>
                </a:solidFill>
                <a:latin typeface="Arial"/>
                <a:ea typeface="Arial"/>
                <a:cs typeface="Arial"/>
                <a:sym typeface="Arial"/>
              </a:rPr>
              <a:t>earthdata.nasa.gov</a:t>
            </a:r>
            <a:endParaRPr sz="1800">
              <a:solidFill>
                <a:schemeClr val="lt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37"/>
        <p:cNvGrpSpPr/>
        <p:nvPr/>
      </p:nvGrpSpPr>
      <p:grpSpPr>
        <a:xfrm>
          <a:off x="0" y="0"/>
          <a:ext cx="0" cy="0"/>
          <a:chOff x="0" y="0"/>
          <a:chExt cx="0" cy="0"/>
        </a:xfrm>
      </p:grpSpPr>
      <p:sp>
        <p:nvSpPr>
          <p:cNvPr id="38" name="Google Shape;38;p10"/>
          <p:cNvSpPr txBox="1">
            <a:spLocks noGrp="1"/>
          </p:cNvSpPr>
          <p:nvPr>
            <p:ph type="title"/>
          </p:nvPr>
        </p:nvSpPr>
        <p:spPr>
          <a:xfrm>
            <a:off x="628650" y="273844"/>
            <a:ext cx="7886700" cy="99417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0"/>
          <p:cNvSpPr txBox="1">
            <a:spLocks noGrp="1"/>
          </p:cNvSpPr>
          <p:nvPr>
            <p:ph type="sldNum" idx="12"/>
          </p:nvPr>
        </p:nvSpPr>
        <p:spPr>
          <a:xfrm>
            <a:off x="36195" y="4612243"/>
            <a:ext cx="323850" cy="273844"/>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050" b="0" i="0" u="none" strike="noStrike" cap="none">
                <a:solidFill>
                  <a:schemeClr val="lt1"/>
                </a:solidFill>
                <a:latin typeface="Open Sans"/>
                <a:ea typeface="Open Sans"/>
                <a:cs typeface="Open Sans"/>
                <a:sym typeface="Open Sans"/>
              </a:defRPr>
            </a:lvl9pPr>
          </a:lstStyle>
          <a:p>
            <a:fld id="{00000000-1234-1234-1234-123412341234}" type="slidenum">
              <a:rPr lang="en-US" smtClean="0"/>
              <a:pPr/>
              <a:t>‹#›</a:t>
            </a:fld>
            <a:endParaRPr lang="en-US"/>
          </a:p>
        </p:txBody>
      </p:sp>
      <p:sp>
        <p:nvSpPr>
          <p:cNvPr id="40" name="Google Shape;40;p10"/>
          <p:cNvSpPr txBox="1">
            <a:spLocks noGrp="1"/>
          </p:cNvSpPr>
          <p:nvPr>
            <p:ph type="body" idx="1"/>
          </p:nvPr>
        </p:nvSpPr>
        <p:spPr>
          <a:xfrm>
            <a:off x="628650" y="1409700"/>
            <a:ext cx="7886700" cy="2819400"/>
          </a:xfrm>
          <a:prstGeom prst="rect">
            <a:avLst/>
          </a:prstGeom>
          <a:noFill/>
          <a:ln>
            <a:noFill/>
          </a:ln>
        </p:spPr>
        <p:txBody>
          <a:bodyPr spcFirstLastPara="1" wrap="square" lIns="91425" tIns="45700" rIns="91425" bIns="45700" anchor="t" anchorCtr="0">
            <a:normAutofit/>
          </a:bodyPr>
          <a:lstStyle>
            <a:lvl1pPr marL="342900" lvl="0" indent="-171450" algn="l">
              <a:lnSpc>
                <a:spcPct val="110000"/>
              </a:lnSpc>
              <a:spcBef>
                <a:spcPts val="750"/>
              </a:spcBef>
              <a:spcAft>
                <a:spcPts val="0"/>
              </a:spcAft>
              <a:buSzPts val="3200"/>
              <a:buNone/>
              <a:defRPr/>
            </a:lvl1pPr>
            <a:lvl2pPr marL="685800" lvl="1" indent="-171450" algn="l">
              <a:lnSpc>
                <a:spcPct val="110000"/>
              </a:lnSpc>
              <a:spcBef>
                <a:spcPts val="375"/>
              </a:spcBef>
              <a:spcAft>
                <a:spcPts val="0"/>
              </a:spcAft>
              <a:buSzPts val="2800"/>
              <a:buNone/>
              <a:defRPr/>
            </a:lvl2pPr>
            <a:lvl3pPr marL="1028700" lvl="2" indent="-171450" algn="l">
              <a:lnSpc>
                <a:spcPct val="110000"/>
              </a:lnSpc>
              <a:spcBef>
                <a:spcPts val="375"/>
              </a:spcBef>
              <a:spcAft>
                <a:spcPts val="0"/>
              </a:spcAft>
              <a:buSzPts val="2400"/>
              <a:buNone/>
              <a:defRPr/>
            </a:lvl3pPr>
            <a:lvl4pPr marL="1371600" lvl="3" indent="-171450" algn="l">
              <a:lnSpc>
                <a:spcPct val="110000"/>
              </a:lnSpc>
              <a:spcBef>
                <a:spcPts val="375"/>
              </a:spcBef>
              <a:spcAft>
                <a:spcPts val="0"/>
              </a:spcAft>
              <a:buSzPts val="2000"/>
              <a:buNone/>
              <a:defRPr/>
            </a:lvl4pPr>
            <a:lvl5pPr marL="1714500" lvl="4" indent="-171450" algn="l">
              <a:lnSpc>
                <a:spcPct val="110000"/>
              </a:lnSpc>
              <a:spcBef>
                <a:spcPts val="375"/>
              </a:spcBef>
              <a:spcAft>
                <a:spcPts val="0"/>
              </a:spcAft>
              <a:buSzPts val="1800"/>
              <a:buNone/>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41" name="Google Shape;41;p10"/>
          <p:cNvSpPr txBox="1">
            <a:spLocks noGrp="1"/>
          </p:cNvSpPr>
          <p:nvPr>
            <p:ph type="ftr" idx="11"/>
          </p:nvPr>
        </p:nvSpPr>
        <p:spPr>
          <a:xfrm>
            <a:off x="3472774" y="4493419"/>
            <a:ext cx="5042576" cy="547688"/>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31203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42950"/>
          </a:xfrm>
        </p:spPr>
        <p:txBody>
          <a:bodyPr/>
          <a:lstStyle>
            <a:lvl1pPr algn="ctr">
              <a:defRPr u="sng">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085850"/>
            <a:ext cx="8229600" cy="3771900"/>
          </a:xfrm>
        </p:spPr>
        <p:txBody>
          <a:bodyPr>
            <a:normAutofit/>
          </a:bodyPr>
          <a:lstStyle>
            <a:lvl1pPr>
              <a:buClr>
                <a:schemeClr val="bg1"/>
              </a:buClr>
              <a:defRPr sz="2400">
                <a:latin typeface="Calibri" panose="020F0502020204030204" pitchFamily="34" charset="0"/>
                <a:cs typeface="Calibri" panose="020F0502020204030204" pitchFamily="34" charset="0"/>
              </a:defRPr>
            </a:lvl1pPr>
            <a:lvl2pPr>
              <a:buClr>
                <a:schemeClr val="bg1"/>
              </a:buClr>
              <a:defRPr sz="2100">
                <a:latin typeface="Calibri" panose="020F0502020204030204" pitchFamily="34" charset="0"/>
                <a:cs typeface="Calibri" panose="020F0502020204030204" pitchFamily="34" charset="0"/>
              </a:defRPr>
            </a:lvl2pPr>
            <a:lvl3pPr>
              <a:buClr>
                <a:schemeClr val="bg1"/>
              </a:buClr>
              <a:defRPr sz="1800">
                <a:latin typeface="Calibri" panose="020F0502020204030204" pitchFamily="34" charset="0"/>
                <a:cs typeface="Calibri" panose="020F0502020204030204" pitchFamily="34" charset="0"/>
              </a:defRPr>
            </a:lvl3pPr>
            <a:lvl4pPr>
              <a:buClr>
                <a:schemeClr val="bg1"/>
              </a:buClr>
              <a:defRPr sz="1500">
                <a:latin typeface="Calibri" panose="020F0502020204030204" pitchFamily="34" charset="0"/>
                <a:cs typeface="Calibri" panose="020F0502020204030204" pitchFamily="34" charset="0"/>
              </a:defRPr>
            </a:lvl4pPr>
            <a:lvl5pPr>
              <a:buClr>
                <a:schemeClr val="bg1"/>
              </a:buClr>
              <a:defRPr sz="135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20542257"/>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8556201"/>
      </p:ext>
    </p:extLst>
  </p:cSld>
  <p:clrMapOvr>
    <a:masterClrMapping/>
  </p:clrMapOvr>
  <p:transition advClick="0" advTm="0">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1_Title and Content">
    <p:spTree>
      <p:nvGrpSpPr>
        <p:cNvPr id="1" name="Shape 131"/>
        <p:cNvGrpSpPr/>
        <p:nvPr/>
      </p:nvGrpSpPr>
      <p:grpSpPr>
        <a:xfrm>
          <a:off x="0" y="0"/>
          <a:ext cx="0" cy="0"/>
          <a:chOff x="0" y="0"/>
          <a:chExt cx="0" cy="0"/>
        </a:xfrm>
      </p:grpSpPr>
      <p:sp>
        <p:nvSpPr>
          <p:cNvPr id="132" name="Google Shape;132;p2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3" name="Google Shape;133;p26"/>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189" lvl="0" indent="-317492" algn="l">
              <a:lnSpc>
                <a:spcPct val="90000"/>
              </a:lnSpc>
              <a:spcBef>
                <a:spcPts val="800"/>
              </a:spcBef>
              <a:spcAft>
                <a:spcPts val="0"/>
              </a:spcAft>
              <a:buClr>
                <a:schemeClr val="lt1"/>
              </a:buClr>
              <a:buSzPts val="1400"/>
              <a:buChar char="•"/>
              <a:defRPr/>
            </a:lvl1pPr>
            <a:lvl2pPr marL="914378" lvl="1" indent="-317492" algn="l">
              <a:lnSpc>
                <a:spcPct val="90000"/>
              </a:lnSpc>
              <a:spcBef>
                <a:spcPts val="400"/>
              </a:spcBef>
              <a:spcAft>
                <a:spcPts val="0"/>
              </a:spcAft>
              <a:buClr>
                <a:schemeClr val="lt1"/>
              </a:buClr>
              <a:buSzPts val="1400"/>
              <a:buChar char="•"/>
              <a:defRPr/>
            </a:lvl2pPr>
            <a:lvl3pPr marL="1371566" lvl="2" indent="-317492" algn="l">
              <a:lnSpc>
                <a:spcPct val="90000"/>
              </a:lnSpc>
              <a:spcBef>
                <a:spcPts val="400"/>
              </a:spcBef>
              <a:spcAft>
                <a:spcPts val="0"/>
              </a:spcAft>
              <a:buClr>
                <a:schemeClr val="lt1"/>
              </a:buClr>
              <a:buSzPts val="1400"/>
              <a:buChar char="•"/>
              <a:defRPr/>
            </a:lvl3pPr>
            <a:lvl4pPr marL="1828754" lvl="3" indent="-317492" algn="l">
              <a:lnSpc>
                <a:spcPct val="90000"/>
              </a:lnSpc>
              <a:spcBef>
                <a:spcPts val="400"/>
              </a:spcBef>
              <a:spcAft>
                <a:spcPts val="0"/>
              </a:spcAft>
              <a:buClr>
                <a:schemeClr val="lt1"/>
              </a:buClr>
              <a:buSzPts val="1400"/>
              <a:buChar char="•"/>
              <a:defRPr/>
            </a:lvl4pPr>
            <a:lvl5pPr marL="2285943" lvl="4" indent="-317492" algn="l">
              <a:lnSpc>
                <a:spcPct val="90000"/>
              </a:lnSpc>
              <a:spcBef>
                <a:spcPts val="400"/>
              </a:spcBef>
              <a:spcAft>
                <a:spcPts val="0"/>
              </a:spcAft>
              <a:buClr>
                <a:schemeClr val="lt1"/>
              </a:buClr>
              <a:buSzPts val="1400"/>
              <a:buChar char="•"/>
              <a:defRPr/>
            </a:lvl5pPr>
            <a:lvl6pPr marL="2743132" lvl="5" indent="-317492" algn="l">
              <a:lnSpc>
                <a:spcPct val="90000"/>
              </a:lnSpc>
              <a:spcBef>
                <a:spcPts val="400"/>
              </a:spcBef>
              <a:spcAft>
                <a:spcPts val="0"/>
              </a:spcAft>
              <a:buClr>
                <a:schemeClr val="lt1"/>
              </a:buClr>
              <a:buSzPts val="1400"/>
              <a:buChar char="•"/>
              <a:defRPr/>
            </a:lvl6pPr>
            <a:lvl7pPr marL="3200320" lvl="6" indent="-317492" algn="l">
              <a:lnSpc>
                <a:spcPct val="90000"/>
              </a:lnSpc>
              <a:spcBef>
                <a:spcPts val="400"/>
              </a:spcBef>
              <a:spcAft>
                <a:spcPts val="0"/>
              </a:spcAft>
              <a:buClr>
                <a:schemeClr val="lt1"/>
              </a:buClr>
              <a:buSzPts val="1400"/>
              <a:buChar char="•"/>
              <a:defRPr/>
            </a:lvl7pPr>
            <a:lvl8pPr marL="3657509" lvl="7" indent="-317492" algn="l">
              <a:lnSpc>
                <a:spcPct val="90000"/>
              </a:lnSpc>
              <a:spcBef>
                <a:spcPts val="400"/>
              </a:spcBef>
              <a:spcAft>
                <a:spcPts val="0"/>
              </a:spcAft>
              <a:buClr>
                <a:schemeClr val="lt1"/>
              </a:buClr>
              <a:buSzPts val="1400"/>
              <a:buChar char="•"/>
              <a:defRPr/>
            </a:lvl8pPr>
            <a:lvl9pPr marL="4114697" lvl="8" indent="-317492" algn="l">
              <a:lnSpc>
                <a:spcPct val="90000"/>
              </a:lnSpc>
              <a:spcBef>
                <a:spcPts val="400"/>
              </a:spcBef>
              <a:spcAft>
                <a:spcPts val="0"/>
              </a:spcAft>
              <a:buClr>
                <a:schemeClr val="lt1"/>
              </a:buClr>
              <a:buSzPts val="1400"/>
              <a:buChar char="•"/>
              <a:defRPr/>
            </a:lvl9pPr>
          </a:lstStyle>
          <a:p>
            <a:endParaRPr/>
          </a:p>
        </p:txBody>
      </p:sp>
      <p:sp>
        <p:nvSpPr>
          <p:cNvPr id="134" name="Google Shape;134;p26"/>
          <p:cNvSpPr txBox="1">
            <a:spLocks noGrp="1"/>
          </p:cNvSpPr>
          <p:nvPr>
            <p:ph type="dt" idx="10"/>
          </p:nvPr>
        </p:nvSpPr>
        <p:spPr>
          <a:xfrm>
            <a:off x="628650" y="4767264"/>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5" name="Google Shape;135;p26"/>
          <p:cNvSpPr txBox="1">
            <a:spLocks noGrp="1"/>
          </p:cNvSpPr>
          <p:nvPr>
            <p:ph type="ftr" idx="11"/>
          </p:nvPr>
        </p:nvSpPr>
        <p:spPr>
          <a:xfrm>
            <a:off x="3028950" y="4767264"/>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6" name="Google Shape;136;p26"/>
          <p:cNvSpPr txBox="1">
            <a:spLocks noGrp="1"/>
          </p:cNvSpPr>
          <p:nvPr>
            <p:ph type="sldNum" idx="12"/>
          </p:nvPr>
        </p:nvSpPr>
        <p:spPr>
          <a:xfrm>
            <a:off x="6457950" y="4767264"/>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54337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341114"/>
            <a:ext cx="7886700" cy="994172"/>
          </a:xfrm>
          <a:prstGeom prst="rect">
            <a:avLst/>
          </a:prstGeom>
          <a:noFill/>
          <a:ln>
            <a:noFill/>
          </a:ln>
        </p:spPr>
        <p:txBody>
          <a:bodyPr spcFirstLastPara="1" wrap="square" lIns="68575" tIns="34275" rIns="68575" bIns="34275" anchor="t" anchorCtr="0">
            <a:normAutofit/>
          </a:bodyPr>
          <a:lstStyle>
            <a:lvl1pPr marR="0" lvl="0" algn="l" rtl="0">
              <a:lnSpc>
                <a:spcPct val="90000"/>
              </a:lnSpc>
              <a:spcBef>
                <a:spcPts val="0"/>
              </a:spcBef>
              <a:spcAft>
                <a:spcPts val="0"/>
              </a:spcAft>
              <a:buClr>
                <a:schemeClr val="accent1"/>
              </a:buClr>
              <a:buSzPts val="3300"/>
              <a:buFont typeface="Arial"/>
              <a:buNone/>
              <a:defRPr sz="3300" b="0" i="0" u="none" strike="noStrike" cap="none">
                <a:solidFill>
                  <a:schemeClr val="accent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2936081"/>
          </a:xfrm>
          <a:prstGeom prst="rect">
            <a:avLst/>
          </a:prstGeom>
          <a:noFill/>
          <a:ln>
            <a:noFill/>
          </a:ln>
        </p:spPr>
        <p:txBody>
          <a:bodyPr spcFirstLastPara="1" wrap="square" lIns="68575" tIns="34275" rIns="68575" bIns="34275" anchor="t" anchorCtr="0">
            <a:normAutofit/>
          </a:bodyPr>
          <a:lstStyle>
            <a:lvl1pPr marL="457200" marR="0" lvl="0" indent="-381000" algn="l" rtl="0">
              <a:lnSpc>
                <a:spcPct val="110000"/>
              </a:lnSpc>
              <a:spcBef>
                <a:spcPts val="800"/>
              </a:spcBef>
              <a:spcAft>
                <a:spcPts val="0"/>
              </a:spcAft>
              <a:buClr>
                <a:schemeClr val="accent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61950" algn="l" rtl="0">
              <a:lnSpc>
                <a:spcPct val="110000"/>
              </a:lnSpc>
              <a:spcBef>
                <a:spcPts val="400"/>
              </a:spcBef>
              <a:spcAft>
                <a:spcPts val="0"/>
              </a:spcAft>
              <a:buClr>
                <a:schemeClr val="accent1"/>
              </a:buClr>
              <a:buSzPts val="2100"/>
              <a:buFont typeface="Arial"/>
              <a:buChar char="•"/>
              <a:defRPr sz="2100" b="0" i="0" u="none" strike="noStrike" cap="none">
                <a:solidFill>
                  <a:schemeClr val="dk1"/>
                </a:solidFill>
                <a:latin typeface="Arial"/>
                <a:ea typeface="Arial"/>
                <a:cs typeface="Arial"/>
                <a:sym typeface="Arial"/>
              </a:defRPr>
            </a:lvl2pPr>
            <a:lvl3pPr marL="1371600" marR="0" lvl="2" indent="-342900" algn="l" rtl="0">
              <a:lnSpc>
                <a:spcPct val="110000"/>
              </a:lnSpc>
              <a:spcBef>
                <a:spcPts val="4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23850" algn="l" rtl="0">
              <a:lnSpc>
                <a:spcPct val="110000"/>
              </a:lnSpc>
              <a:spcBef>
                <a:spcPts val="400"/>
              </a:spcBef>
              <a:spcAft>
                <a:spcPts val="0"/>
              </a:spcAft>
              <a:buClr>
                <a:schemeClr val="accent1"/>
              </a:buClr>
              <a:buSzPts val="1500"/>
              <a:buFont typeface="Arial"/>
              <a:buChar char="•"/>
              <a:defRPr sz="1500" b="0" i="0" u="none" strike="noStrike" cap="none">
                <a:solidFill>
                  <a:schemeClr val="dk1"/>
                </a:solidFill>
                <a:latin typeface="Arial"/>
                <a:ea typeface="Arial"/>
                <a:cs typeface="Arial"/>
                <a:sym typeface="Arial"/>
              </a:defRPr>
            </a:lvl4pPr>
            <a:lvl5pPr marL="2286000" marR="0" lvl="4" indent="-317500" algn="l" rtl="0">
              <a:lnSpc>
                <a:spcPct val="110000"/>
              </a:lnSpc>
              <a:spcBef>
                <a:spcPts val="400"/>
              </a:spcBef>
              <a:spcAft>
                <a:spcPts val="0"/>
              </a:spcAft>
              <a:buClr>
                <a:schemeClr val="accent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ftr" idx="11"/>
          </p:nvPr>
        </p:nvSpPr>
        <p:spPr>
          <a:xfrm>
            <a:off x="4419600" y="4475321"/>
            <a:ext cx="4095750" cy="547688"/>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D8D8D"/>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p:nvPr/>
        </p:nvSpPr>
        <p:spPr>
          <a:xfrm>
            <a:off x="0" y="0"/>
            <a:ext cx="396240" cy="51435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5" name="Google Shape;55;p13"/>
          <p:cNvSpPr txBox="1">
            <a:spLocks noGrp="1"/>
          </p:cNvSpPr>
          <p:nvPr>
            <p:ph type="sldNum" idx="12"/>
          </p:nvPr>
        </p:nvSpPr>
        <p:spPr>
          <a:xfrm>
            <a:off x="36195" y="4612243"/>
            <a:ext cx="323850" cy="273844"/>
          </a:xfrm>
          <a:prstGeom prst="rect">
            <a:avLst/>
          </a:prstGeom>
          <a:noFill/>
          <a:ln>
            <a:noFill/>
          </a:ln>
        </p:spPr>
        <p:txBody>
          <a:bodyPr spcFirstLastPara="1" wrap="square" lIns="68575" tIns="34275" rIns="68575" bIns="34275" anchor="ctr" anchorCtr="0">
            <a:noAutofit/>
          </a:bodyPr>
          <a:lstStyle>
            <a:lvl1pPr marL="0" marR="0" lvl="0" indent="0" algn="ctr" rtl="0">
              <a:spcBef>
                <a:spcPts val="0"/>
              </a:spcBef>
              <a:buNone/>
              <a:defRPr sz="1100" b="0" i="0" u="none" strike="noStrike" cap="none">
                <a:solidFill>
                  <a:schemeClr val="lt1"/>
                </a:solidFill>
                <a:latin typeface="Open Sans"/>
                <a:ea typeface="Open Sans"/>
                <a:cs typeface="Open Sans"/>
                <a:sym typeface="Open Sans"/>
              </a:defRPr>
            </a:lvl1pPr>
            <a:lvl2pPr marL="0" marR="0" lvl="1" indent="0" algn="ctr" rtl="0">
              <a:spcBef>
                <a:spcPts val="0"/>
              </a:spcBef>
              <a:buNone/>
              <a:defRPr sz="1100" b="0" i="0" u="none" strike="noStrike" cap="none">
                <a:solidFill>
                  <a:schemeClr val="lt1"/>
                </a:solidFill>
                <a:latin typeface="Open Sans"/>
                <a:ea typeface="Open Sans"/>
                <a:cs typeface="Open Sans"/>
                <a:sym typeface="Open Sans"/>
              </a:defRPr>
            </a:lvl2pPr>
            <a:lvl3pPr marL="0" marR="0" lvl="2" indent="0" algn="ctr" rtl="0">
              <a:spcBef>
                <a:spcPts val="0"/>
              </a:spcBef>
              <a:buNone/>
              <a:defRPr sz="1100" b="0" i="0" u="none" strike="noStrike" cap="none">
                <a:solidFill>
                  <a:schemeClr val="lt1"/>
                </a:solidFill>
                <a:latin typeface="Open Sans"/>
                <a:ea typeface="Open Sans"/>
                <a:cs typeface="Open Sans"/>
                <a:sym typeface="Open Sans"/>
              </a:defRPr>
            </a:lvl3pPr>
            <a:lvl4pPr marL="0" marR="0" lvl="3" indent="0" algn="ctr" rtl="0">
              <a:spcBef>
                <a:spcPts val="0"/>
              </a:spcBef>
              <a:buNone/>
              <a:defRPr sz="1100" b="0" i="0" u="none" strike="noStrike" cap="none">
                <a:solidFill>
                  <a:schemeClr val="lt1"/>
                </a:solidFill>
                <a:latin typeface="Open Sans"/>
                <a:ea typeface="Open Sans"/>
                <a:cs typeface="Open Sans"/>
                <a:sym typeface="Open Sans"/>
              </a:defRPr>
            </a:lvl4pPr>
            <a:lvl5pPr marL="0" marR="0" lvl="4" indent="0" algn="ctr" rtl="0">
              <a:spcBef>
                <a:spcPts val="0"/>
              </a:spcBef>
              <a:buNone/>
              <a:defRPr sz="1100" b="0" i="0" u="none" strike="noStrike" cap="none">
                <a:solidFill>
                  <a:schemeClr val="lt1"/>
                </a:solidFill>
                <a:latin typeface="Open Sans"/>
                <a:ea typeface="Open Sans"/>
                <a:cs typeface="Open Sans"/>
                <a:sym typeface="Open Sans"/>
              </a:defRPr>
            </a:lvl5pPr>
            <a:lvl6pPr marL="0" marR="0" lvl="5" indent="0" algn="ctr" rtl="0">
              <a:spcBef>
                <a:spcPts val="0"/>
              </a:spcBef>
              <a:buNone/>
              <a:defRPr sz="1100" b="0" i="0" u="none" strike="noStrike" cap="none">
                <a:solidFill>
                  <a:schemeClr val="lt1"/>
                </a:solidFill>
                <a:latin typeface="Open Sans"/>
                <a:ea typeface="Open Sans"/>
                <a:cs typeface="Open Sans"/>
                <a:sym typeface="Open Sans"/>
              </a:defRPr>
            </a:lvl6pPr>
            <a:lvl7pPr marL="0" marR="0" lvl="6" indent="0" algn="ctr" rtl="0">
              <a:spcBef>
                <a:spcPts val="0"/>
              </a:spcBef>
              <a:buNone/>
              <a:defRPr sz="1100" b="0" i="0" u="none" strike="noStrike" cap="none">
                <a:solidFill>
                  <a:schemeClr val="lt1"/>
                </a:solidFill>
                <a:latin typeface="Open Sans"/>
                <a:ea typeface="Open Sans"/>
                <a:cs typeface="Open Sans"/>
                <a:sym typeface="Open Sans"/>
              </a:defRPr>
            </a:lvl7pPr>
            <a:lvl8pPr marL="0" marR="0" lvl="7" indent="0" algn="ctr" rtl="0">
              <a:spcBef>
                <a:spcPts val="0"/>
              </a:spcBef>
              <a:buNone/>
              <a:defRPr sz="1100" b="0" i="0" u="none" strike="noStrike" cap="none">
                <a:solidFill>
                  <a:schemeClr val="lt1"/>
                </a:solidFill>
                <a:latin typeface="Open Sans"/>
                <a:ea typeface="Open Sans"/>
                <a:cs typeface="Open Sans"/>
                <a:sym typeface="Open Sans"/>
              </a:defRPr>
            </a:lvl8pPr>
            <a:lvl9pPr marL="0" marR="0" lvl="8" indent="0" algn="ctr" rtl="0">
              <a:spcBef>
                <a:spcPts val="0"/>
              </a:spcBef>
              <a:buNone/>
              <a:defRPr sz="11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
              <a:t>‹#›</a:t>
            </a:fld>
            <a:endParaRPr/>
          </a:p>
        </p:txBody>
      </p:sp>
      <p:pic>
        <p:nvPicPr>
          <p:cNvPr id="56" name="Google Shape;56;p13"/>
          <p:cNvPicPr preferRelativeResize="0"/>
          <p:nvPr/>
        </p:nvPicPr>
        <p:blipFill rotWithShape="1">
          <a:blip r:embed="rId12">
            <a:alphaModFix/>
          </a:blip>
          <a:srcRect/>
          <a:stretch/>
        </p:blipFill>
        <p:spPr>
          <a:xfrm>
            <a:off x="536906" y="4545763"/>
            <a:ext cx="1871015" cy="40680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3" r:id="rId4"/>
    <p:sldLayoutId id="2147483666" r:id="rId5"/>
    <p:sldLayoutId id="2147483674" r:id="rId6"/>
    <p:sldLayoutId id="2147483677" r:id="rId7"/>
    <p:sldLayoutId id="2147483678" r:id="rId8"/>
    <p:sldLayoutId id="2147483679" r:id="rId9"/>
    <p:sldLayoutId id="214748368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23.png"/><Relationship Id="rId2" Type="http://schemas.openxmlformats.org/officeDocument/2006/relationships/slideLayout" Target="../slideLayouts/slideLayout18.xml"/><Relationship Id="rId1" Type="http://schemas.openxmlformats.org/officeDocument/2006/relationships/tags" Target="../tags/tag1.xml"/><Relationship Id="rId6" Type="http://schemas.openxmlformats.org/officeDocument/2006/relationships/image" Target="../media/image22.jp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jp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30.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0.xml"/><Relationship Id="rId5" Type="http://schemas.openxmlformats.org/officeDocument/2006/relationships/image" Target="../media/image34.jp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7.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hyperlink" Target="https://firms.modaps.eosdis.nasa.gov/usfs" TargetMode="External"/><Relationship Id="rId5" Type="http://schemas.openxmlformats.org/officeDocument/2006/relationships/hyperlink" Target="https://firms.modaps.eosdis.nasa.gov/" TargetMode="Externa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0"/>
          <p:cNvPicPr preferRelativeResize="0"/>
          <p:nvPr/>
        </p:nvPicPr>
        <p:blipFill>
          <a:blip r:embed="rId3">
            <a:alphaModFix/>
          </a:blip>
          <a:stretch>
            <a:fillRect/>
          </a:stretch>
        </p:blipFill>
        <p:spPr>
          <a:xfrm>
            <a:off x="0" y="-19049"/>
            <a:ext cx="9144000" cy="5181600"/>
          </a:xfrm>
          <a:prstGeom prst="rect">
            <a:avLst/>
          </a:prstGeom>
          <a:noFill/>
          <a:ln>
            <a:noFill/>
          </a:ln>
        </p:spPr>
      </p:pic>
      <p:sp>
        <p:nvSpPr>
          <p:cNvPr id="185" name="Google Shape;185;p30"/>
          <p:cNvSpPr txBox="1">
            <a:spLocks noGrp="1"/>
          </p:cNvSpPr>
          <p:nvPr>
            <p:ph type="ctrTitle"/>
          </p:nvPr>
        </p:nvSpPr>
        <p:spPr>
          <a:xfrm>
            <a:off x="342881" y="1869790"/>
            <a:ext cx="3817640" cy="1476948"/>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Clr>
                <a:schemeClr val="lt1"/>
              </a:buClr>
              <a:buSzPts val="3000"/>
              <a:buFont typeface="Arial"/>
              <a:buNone/>
            </a:pPr>
            <a:r>
              <a:rPr lang="en-US" sz="2000" dirty="0"/>
              <a:t>NASA’s Fire Information for Resource Management System (FIRMS): A Wildfire Management Platform</a:t>
            </a:r>
            <a:endParaRPr sz="2000" dirty="0"/>
          </a:p>
        </p:txBody>
      </p:sp>
      <p:sp>
        <p:nvSpPr>
          <p:cNvPr id="3" name="Subtitle 2">
            <a:extLst>
              <a:ext uri="{FF2B5EF4-FFF2-40B4-BE49-F238E27FC236}">
                <a16:creationId xmlns:a16="http://schemas.microsoft.com/office/drawing/2014/main" id="{0E379A18-0145-D18B-3DAD-0ED9FE1D407C}"/>
              </a:ext>
            </a:extLst>
          </p:cNvPr>
          <p:cNvSpPr>
            <a:spLocks noGrp="1"/>
          </p:cNvSpPr>
          <p:nvPr>
            <p:ph type="subTitle" idx="1"/>
          </p:nvPr>
        </p:nvSpPr>
        <p:spPr/>
        <p:txBody>
          <a:bodyPr>
            <a:noAutofit/>
          </a:bodyPr>
          <a:lstStyle/>
          <a:p>
            <a:r>
              <a:rPr lang="en-US" sz="1600" dirty="0"/>
              <a:t>AGU Fall Meeting: Session IN33E</a:t>
            </a:r>
            <a:endParaRPr lang="en-US" sz="1600" dirty="0">
              <a:solidFill>
                <a:schemeClr val="bg1"/>
              </a:solidFill>
            </a:endParaRPr>
          </a:p>
          <a:p>
            <a:r>
              <a:rPr lang="en-US" sz="1600" b="0" i="0" u="none" strike="noStrike" dirty="0">
                <a:solidFill>
                  <a:schemeClr val="bg1"/>
                </a:solidFill>
                <a:effectLst/>
                <a:latin typeface="Aptos" panose="020B0004020202020204" pitchFamily="34" charset="0"/>
              </a:rPr>
              <a:t>Wednesday, 11 December 2024</a:t>
            </a:r>
          </a:p>
          <a:p>
            <a:r>
              <a:rPr lang="en-US" sz="1600" b="0" i="0" u="none" strike="noStrike" dirty="0">
                <a:solidFill>
                  <a:schemeClr val="bg1"/>
                </a:solidFill>
                <a:effectLst/>
                <a:latin typeface="Aptos" panose="020B0004020202020204" pitchFamily="34" charset="0"/>
              </a:rPr>
              <a:t>14:10 – 15:40 EST</a:t>
            </a:r>
            <a:endParaRPr lang="en-US" sz="16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257"/>
        <p:cNvGrpSpPr/>
        <p:nvPr/>
      </p:nvGrpSpPr>
      <p:grpSpPr>
        <a:xfrm>
          <a:off x="0" y="0"/>
          <a:ext cx="0" cy="0"/>
          <a:chOff x="0" y="0"/>
          <a:chExt cx="0" cy="0"/>
        </a:xfrm>
      </p:grpSpPr>
      <p:sp>
        <p:nvSpPr>
          <p:cNvPr id="258" name="Google Shape;258;p47"/>
          <p:cNvSpPr txBox="1">
            <a:spLocks noGrp="1"/>
          </p:cNvSpPr>
          <p:nvPr>
            <p:ph type="title"/>
          </p:nvPr>
        </p:nvSpPr>
        <p:spPr>
          <a:xfrm>
            <a:off x="0" y="0"/>
            <a:ext cx="9144000" cy="571500"/>
          </a:xfrm>
          <a:prstGeom prst="rect">
            <a:avLst/>
          </a:prstGeom>
          <a:noFill/>
          <a:ln>
            <a:noFill/>
          </a:ln>
        </p:spPr>
        <p:txBody>
          <a:bodyPr spcFirstLastPara="1" wrap="square" lIns="68575" tIns="34275" rIns="68575" bIns="34275" anchor="ctr" anchorCtr="0">
            <a:noAutofit/>
          </a:bodyPr>
          <a:lstStyle/>
          <a:p>
            <a:pPr>
              <a:buSzPts val="2700"/>
            </a:pPr>
            <a:r>
              <a:rPr lang="en-GB" sz="2700"/>
              <a:t>Satellite Active Fire Detection Data Used in FIRMS</a:t>
            </a:r>
            <a:endParaRPr/>
          </a:p>
        </p:txBody>
      </p:sp>
      <p:graphicFrame>
        <p:nvGraphicFramePr>
          <p:cNvPr id="259" name="Google Shape;259;p47"/>
          <p:cNvGraphicFramePr/>
          <p:nvPr/>
        </p:nvGraphicFramePr>
        <p:xfrm>
          <a:off x="36928" y="501555"/>
          <a:ext cx="9070150" cy="3288036"/>
        </p:xfrm>
        <a:graphic>
          <a:graphicData uri="http://schemas.openxmlformats.org/drawingml/2006/table">
            <a:tbl>
              <a:tblPr firstRow="1" firstCol="1" bandRow="1">
                <a:tableStyleId>{7E9639D4-E3E2-4D34-9284-5A2195B3D0D7}</a:tableStyleId>
              </a:tblPr>
              <a:tblGrid>
                <a:gridCol w="2306225">
                  <a:extLst>
                    <a:ext uri="{9D8B030D-6E8A-4147-A177-3AD203B41FA5}">
                      <a16:colId xmlns:a16="http://schemas.microsoft.com/office/drawing/2014/main" val="20000"/>
                    </a:ext>
                  </a:extLst>
                </a:gridCol>
                <a:gridCol w="1771650">
                  <a:extLst>
                    <a:ext uri="{9D8B030D-6E8A-4147-A177-3AD203B41FA5}">
                      <a16:colId xmlns:a16="http://schemas.microsoft.com/office/drawing/2014/main" val="20001"/>
                    </a:ext>
                  </a:extLst>
                </a:gridCol>
                <a:gridCol w="1485900">
                  <a:extLst>
                    <a:ext uri="{9D8B030D-6E8A-4147-A177-3AD203B41FA5}">
                      <a16:colId xmlns:a16="http://schemas.microsoft.com/office/drawing/2014/main" val="20002"/>
                    </a:ext>
                  </a:extLst>
                </a:gridCol>
                <a:gridCol w="971550">
                  <a:extLst>
                    <a:ext uri="{9D8B030D-6E8A-4147-A177-3AD203B41FA5}">
                      <a16:colId xmlns:a16="http://schemas.microsoft.com/office/drawing/2014/main" val="20003"/>
                    </a:ext>
                  </a:extLst>
                </a:gridCol>
                <a:gridCol w="2534825">
                  <a:extLst>
                    <a:ext uri="{9D8B030D-6E8A-4147-A177-3AD203B41FA5}">
                      <a16:colId xmlns:a16="http://schemas.microsoft.com/office/drawing/2014/main" val="20004"/>
                    </a:ext>
                  </a:extLst>
                </a:gridCol>
              </a:tblGrid>
              <a:tr h="275525">
                <a:tc gridSpan="5">
                  <a:txBody>
                    <a:bodyPr/>
                    <a:lstStyle/>
                    <a:p>
                      <a:pPr marL="0" marR="0" lvl="0" indent="0" algn="ctr" rtl="0">
                        <a:spcBef>
                          <a:spcPts val="0"/>
                        </a:spcBef>
                        <a:spcAft>
                          <a:spcPts val="0"/>
                        </a:spcAft>
                        <a:buNone/>
                      </a:pPr>
                      <a:r>
                        <a:rPr lang="en-GB" sz="1200" u="none" strike="noStrike" cap="none" dirty="0">
                          <a:solidFill>
                            <a:schemeClr val="bg1"/>
                          </a:solidFill>
                          <a:sym typeface="Tahoma"/>
                        </a:rPr>
                        <a:t>Active Fire and Thermal Anomalies Data</a:t>
                      </a:r>
                      <a:endParaRPr sz="1100" dirty="0">
                        <a:solidFill>
                          <a:schemeClr val="bg1"/>
                        </a:solidFill>
                      </a:endParaRPr>
                    </a:p>
                  </a:txBody>
                  <a:tcPr marL="5225" marR="5225" marT="5225" marB="5225" anchor="ctr">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76211">
                <a:tc>
                  <a:txBody>
                    <a:bodyPr/>
                    <a:lstStyle/>
                    <a:p>
                      <a:pPr marL="0" marR="0" lvl="0" indent="0" algn="ctr" rtl="0">
                        <a:spcBef>
                          <a:spcPts val="0"/>
                        </a:spcBef>
                        <a:spcAft>
                          <a:spcPts val="0"/>
                        </a:spcAft>
                        <a:buNone/>
                      </a:pPr>
                      <a:r>
                        <a:rPr lang="en-GB" sz="1200" u="none" strike="noStrike" cap="none">
                          <a:solidFill>
                            <a:schemeClr val="bg1"/>
                          </a:solidFill>
                          <a:sym typeface="Tahoma"/>
                        </a:rPr>
                        <a:t>Sensor (Platform)</a:t>
                      </a:r>
                      <a:endParaRPr sz="1100">
                        <a:solidFill>
                          <a:schemeClr val="bg1"/>
                        </a:solidFill>
                      </a:endParaRPr>
                    </a:p>
                  </a:txBody>
                  <a:tcPr marL="5225" marR="5225" marT="5225" marB="5225" anchor="ctr">
                    <a:solidFill>
                      <a:schemeClr val="tx1"/>
                    </a:solidFill>
                  </a:tcPr>
                </a:tc>
                <a:tc>
                  <a:txBody>
                    <a:bodyPr/>
                    <a:lstStyle/>
                    <a:p>
                      <a:pPr marL="0" marR="0" lvl="0" indent="0" algn="ctr" rtl="0">
                        <a:spcBef>
                          <a:spcPts val="0"/>
                        </a:spcBef>
                        <a:spcAft>
                          <a:spcPts val="0"/>
                        </a:spcAft>
                        <a:buNone/>
                      </a:pPr>
                      <a:r>
                        <a:rPr lang="en-GB" sz="1200" b="1" u="none" strike="noStrike" cap="none">
                          <a:solidFill>
                            <a:schemeClr val="bg1"/>
                          </a:solidFill>
                          <a:sym typeface="Tahoma"/>
                        </a:rPr>
                        <a:t>Source</a:t>
                      </a:r>
                      <a:endParaRPr sz="1100">
                        <a:solidFill>
                          <a:schemeClr val="bg1"/>
                        </a:solidFill>
                      </a:endParaRPr>
                    </a:p>
                  </a:txBody>
                  <a:tcPr marL="5225" marR="5225" marT="5225" marB="5225" anchor="ctr">
                    <a:solidFill>
                      <a:schemeClr val="tx1"/>
                    </a:solidFill>
                  </a:tcPr>
                </a:tc>
                <a:tc>
                  <a:txBody>
                    <a:bodyPr/>
                    <a:lstStyle/>
                    <a:p>
                      <a:pPr marL="0" marR="0" lvl="0" indent="0" algn="ctr" rtl="0">
                        <a:spcBef>
                          <a:spcPts val="0"/>
                        </a:spcBef>
                        <a:spcAft>
                          <a:spcPts val="0"/>
                        </a:spcAft>
                        <a:buNone/>
                      </a:pPr>
                      <a:r>
                        <a:rPr lang="en-GB" sz="1200" b="1" u="none" strike="noStrike" cap="none">
                          <a:solidFill>
                            <a:schemeClr val="bg1"/>
                          </a:solidFill>
                          <a:sym typeface="Tahoma"/>
                        </a:rPr>
                        <a:t>Spatial Resolution</a:t>
                      </a:r>
                      <a:endParaRPr sz="1100">
                        <a:solidFill>
                          <a:schemeClr val="bg1"/>
                        </a:solidFill>
                      </a:endParaRPr>
                    </a:p>
                  </a:txBody>
                  <a:tcPr marL="5225" marR="5225" marT="5225" marB="5225" anchor="ctr">
                    <a:solidFill>
                      <a:schemeClr val="tx1"/>
                    </a:solidFill>
                  </a:tcPr>
                </a:tc>
                <a:tc>
                  <a:txBody>
                    <a:bodyPr/>
                    <a:lstStyle/>
                    <a:p>
                      <a:pPr marL="0" marR="0" lvl="0" indent="0" algn="ctr" rtl="0">
                        <a:spcBef>
                          <a:spcPts val="0"/>
                        </a:spcBef>
                        <a:spcAft>
                          <a:spcPts val="0"/>
                        </a:spcAft>
                        <a:buNone/>
                      </a:pPr>
                      <a:r>
                        <a:rPr lang="en-GB" sz="1200" b="1" u="none" strike="noStrike" cap="none">
                          <a:solidFill>
                            <a:schemeClr val="bg1"/>
                          </a:solidFill>
                          <a:sym typeface="Tahoma"/>
                        </a:rPr>
                        <a:t>Temporal Resolution</a:t>
                      </a:r>
                      <a:endParaRPr sz="1100">
                        <a:solidFill>
                          <a:schemeClr val="bg1"/>
                        </a:solidFill>
                      </a:endParaRPr>
                    </a:p>
                  </a:txBody>
                  <a:tcPr marL="5225" marR="5225" marT="5225" marB="5225" anchor="ctr">
                    <a:solidFill>
                      <a:schemeClr val="tx1"/>
                    </a:solidFill>
                  </a:tcPr>
                </a:tc>
                <a:tc>
                  <a:txBody>
                    <a:bodyPr/>
                    <a:lstStyle/>
                    <a:p>
                      <a:pPr marL="0" marR="0" lvl="0" indent="0" algn="ctr" rtl="0">
                        <a:spcBef>
                          <a:spcPts val="0"/>
                        </a:spcBef>
                        <a:spcAft>
                          <a:spcPts val="0"/>
                        </a:spcAft>
                        <a:buNone/>
                      </a:pPr>
                      <a:r>
                        <a:rPr lang="en-GB" sz="1200" b="1" u="none" strike="noStrike" cap="none" dirty="0">
                          <a:solidFill>
                            <a:schemeClr val="bg1"/>
                          </a:solidFill>
                          <a:sym typeface="Tahoma"/>
                        </a:rPr>
                        <a:t>Latency</a:t>
                      </a:r>
                      <a:r>
                        <a:rPr lang="en-GB" sz="1200" b="1" u="none" strike="noStrike" cap="none" baseline="30000" dirty="0">
                          <a:solidFill>
                            <a:schemeClr val="bg1"/>
                          </a:solidFill>
                          <a:sym typeface="Tahoma"/>
                        </a:rPr>
                        <a:t>4</a:t>
                      </a:r>
                      <a:r>
                        <a:rPr lang="en-GB" sz="1200" b="1" u="none" strike="noStrike" cap="none" dirty="0">
                          <a:solidFill>
                            <a:schemeClr val="bg1"/>
                          </a:solidFill>
                          <a:sym typeface="Tahoma"/>
                        </a:rPr>
                        <a:t> (Coverage)</a:t>
                      </a:r>
                      <a:endParaRPr sz="1100" dirty="0">
                        <a:solidFill>
                          <a:schemeClr val="bg1"/>
                        </a:solidFill>
                      </a:endParaRPr>
                    </a:p>
                  </a:txBody>
                  <a:tcPr marL="5225" marR="5225" marT="5225" marB="5225" anchor="ctr">
                    <a:solidFill>
                      <a:schemeClr val="tx1"/>
                    </a:solidFill>
                  </a:tcPr>
                </a:tc>
                <a:extLst>
                  <a:ext uri="{0D108BD9-81ED-4DB2-BD59-A6C34878D82A}">
                    <a16:rowId xmlns:a16="http://schemas.microsoft.com/office/drawing/2014/main" val="10001"/>
                  </a:ext>
                </a:extLst>
              </a:tr>
              <a:tr h="242325">
                <a:tc>
                  <a:txBody>
                    <a:bodyPr/>
                    <a:lstStyle/>
                    <a:p>
                      <a:pPr marL="0" marR="0" lvl="0" indent="0" algn="ctr" rtl="0">
                        <a:spcBef>
                          <a:spcPts val="0"/>
                        </a:spcBef>
                        <a:spcAft>
                          <a:spcPts val="0"/>
                        </a:spcAft>
                        <a:buNone/>
                      </a:pPr>
                      <a:r>
                        <a:rPr lang="en-GB" sz="1200" b="0" u="none" strike="noStrike" cap="none">
                          <a:solidFill>
                            <a:sysClr val="windowText" lastClr="000000"/>
                          </a:solidFill>
                          <a:sym typeface="Tahoma"/>
                        </a:rPr>
                        <a:t>ABI (GOES-16 &amp; 18)</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NOAA</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2km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Sub-hourly</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RT - ~20-30 mins (Americas)</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2"/>
                  </a:ext>
                </a:extLst>
              </a:tr>
              <a:tr h="242325">
                <a:tc>
                  <a:txBody>
                    <a:bodyPr/>
                    <a:lstStyle/>
                    <a:p>
                      <a:pPr marL="0" marR="0" lvl="0" indent="0" algn="ctr" rtl="0">
                        <a:spcBef>
                          <a:spcPts val="0"/>
                        </a:spcBef>
                        <a:spcAft>
                          <a:spcPts val="0"/>
                        </a:spcAft>
                        <a:buNone/>
                      </a:pPr>
                      <a:r>
                        <a:rPr lang="en-GB" sz="1200" b="0" u="none" strike="noStrike" cap="none">
                          <a:solidFill>
                            <a:sysClr val="windowText" lastClr="000000"/>
                          </a:solidFill>
                          <a:sym typeface="Tahoma"/>
                        </a:rPr>
                        <a:t>ABI (GOES-16 &amp; 18)</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KCL/IPMA</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2km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b="0" u="none" strike="noStrike" cap="none">
                          <a:solidFill>
                            <a:sysClr val="windowText" lastClr="000000"/>
                          </a:solidFill>
                          <a:sym typeface="Tahoma"/>
                        </a:rPr>
                        <a:t>Sub-hourly</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RT - ~20-30 mins (Americas)</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3"/>
                  </a:ext>
                </a:extLst>
              </a:tr>
              <a:tr h="242325">
                <a:tc>
                  <a:txBody>
                    <a:bodyPr/>
                    <a:lstStyle/>
                    <a:p>
                      <a:pPr marL="0" marR="0" lvl="0" indent="0" algn="ctr" rtl="0">
                        <a:spcBef>
                          <a:spcPts val="0"/>
                        </a:spcBef>
                        <a:spcAft>
                          <a:spcPts val="0"/>
                        </a:spcAft>
                        <a:buNone/>
                      </a:pPr>
                      <a:r>
                        <a:rPr lang="en-GB" sz="1200" b="0" u="none" strike="noStrike" cap="none">
                          <a:solidFill>
                            <a:sysClr val="windowText" lastClr="000000"/>
                          </a:solidFill>
                          <a:sym typeface="Tahoma"/>
                        </a:rPr>
                        <a:t>SEVIRI (Meteosat 9 &amp; 11)</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dirty="0">
                          <a:solidFill>
                            <a:sysClr val="windowText" lastClr="000000"/>
                          </a:solidFill>
                          <a:sym typeface="Tahoma"/>
                        </a:rPr>
                        <a:t>EUMETSAT/LSA SAF</a:t>
                      </a:r>
                      <a:endParaRPr lang="en-GB"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3km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b="0" u="none" strike="noStrike" cap="none">
                          <a:solidFill>
                            <a:sysClr val="windowText" lastClr="000000"/>
                          </a:solidFill>
                          <a:sym typeface="Tahoma"/>
                        </a:rPr>
                        <a:t>Sub-hourly</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RT - ~30 mins (Europe-Africa-India)</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4"/>
                  </a:ext>
                </a:extLst>
              </a:tr>
              <a:tr h="242325">
                <a:tc>
                  <a:txBody>
                    <a:bodyPr/>
                    <a:lstStyle/>
                    <a:p>
                      <a:pPr marL="0" marR="0" lvl="0" indent="0" algn="ctr" rtl="0">
                        <a:spcBef>
                          <a:spcPts val="0"/>
                        </a:spcBef>
                        <a:spcAft>
                          <a:spcPts val="0"/>
                        </a:spcAft>
                        <a:buNone/>
                      </a:pPr>
                      <a:r>
                        <a:rPr lang="en-GB" sz="1200" b="0" u="none" strike="noStrike" cap="none">
                          <a:solidFill>
                            <a:sysClr val="windowText" lastClr="000000"/>
                          </a:solidFill>
                          <a:sym typeface="Tahoma"/>
                        </a:rPr>
                        <a:t>AHI (Himawari-8)</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KCL/IPMA</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2km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b="0" u="none" strike="noStrike" cap="none">
                          <a:solidFill>
                            <a:sysClr val="windowText" lastClr="000000"/>
                          </a:solidFill>
                          <a:sym typeface="Tahoma"/>
                        </a:rPr>
                        <a:t>Sub-hourly</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RT - ~30 mins (Australia-Asia)</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5"/>
                  </a:ext>
                </a:extLst>
              </a:tr>
              <a:tr h="242650">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MODIS (Terra/Aqua)</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NASA LANCE  </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1km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Twice daily</a:t>
                      </a:r>
                      <a:r>
                        <a:rPr lang="en-GB" sz="1200" u="none" strike="noStrike" cap="none" baseline="30000">
                          <a:solidFill>
                            <a:sysClr val="windowText" lastClr="000000"/>
                          </a:solidFill>
                          <a:sym typeface="Tahoma"/>
                        </a:rPr>
                        <a:t>2</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NRT - &lt;3 hours (Global)</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6"/>
                  </a:ext>
                </a:extLst>
              </a:tr>
              <a:tr h="242650">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VIIRS (Suomi NPP/NOAA-20/21)</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NASA LANCE </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375m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u="none" strike="noStrike" cap="none">
                          <a:solidFill>
                            <a:sysClr val="windowText" lastClr="000000"/>
                          </a:solidFill>
                          <a:sym typeface="Tahoma"/>
                        </a:rPr>
                        <a:t>Twice daily</a:t>
                      </a:r>
                      <a:r>
                        <a:rPr lang="en-GB" sz="1200" u="none" strike="noStrike" cap="none" baseline="30000">
                          <a:solidFill>
                            <a:sysClr val="windowText" lastClr="000000"/>
                          </a:solidFill>
                          <a:sym typeface="Tahoma"/>
                        </a:rPr>
                        <a:t>2</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NRT - &lt;3 hours (Global)</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7"/>
                  </a:ext>
                </a:extLst>
              </a:tr>
              <a:tr h="232125">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MODIS (Aqua)</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SSEC Univ of Wisconsin</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1km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u="none" strike="noStrike" cap="none">
                          <a:solidFill>
                            <a:sysClr val="windowText" lastClr="000000"/>
                          </a:solidFill>
                          <a:sym typeface="Tahoma"/>
                        </a:rPr>
                        <a:t>Twice daily</a:t>
                      </a:r>
                      <a:r>
                        <a:rPr lang="en-GB" sz="1200" u="none" strike="noStrike" cap="none" baseline="30000">
                          <a:solidFill>
                            <a:sysClr val="windowText" lastClr="000000"/>
                          </a:solidFill>
                          <a:sym typeface="Tahoma"/>
                        </a:rPr>
                        <a:t>2</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RT - &lt;30 mins (US-Canada)</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8"/>
                  </a:ext>
                </a:extLst>
              </a:tr>
              <a:tr h="232125">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VIIRS (Suomi NPP/NOAA-20/21)</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SSEC Univ of Wisconsin</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375m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u="none" strike="noStrike" cap="none">
                          <a:solidFill>
                            <a:sysClr val="windowText" lastClr="000000"/>
                          </a:solidFill>
                          <a:sym typeface="Tahoma"/>
                        </a:rPr>
                        <a:t>Twice daily</a:t>
                      </a:r>
                      <a:r>
                        <a:rPr lang="en-GB" sz="1200" u="none" strike="noStrike" cap="none" baseline="30000">
                          <a:solidFill>
                            <a:sysClr val="windowText" lastClr="000000"/>
                          </a:solidFill>
                          <a:sym typeface="Tahoma"/>
                        </a:rPr>
                        <a:t>2</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RT - &lt;30 mins (US-Canada)</a:t>
                      </a:r>
                      <a:endParaRPr sz="1100">
                        <a:solidFill>
                          <a:sysClr val="windowText" lastClr="000000"/>
                        </a:solidFill>
                      </a:endParaRPr>
                    </a:p>
                  </a:txBody>
                  <a:tcPr marL="5225" marR="5225" marT="5225" marB="5225" anchor="ctr"/>
                </a:tc>
                <a:extLst>
                  <a:ext uri="{0D108BD9-81ED-4DB2-BD59-A6C34878D82A}">
                    <a16:rowId xmlns:a16="http://schemas.microsoft.com/office/drawing/2014/main" val="10009"/>
                  </a:ext>
                </a:extLst>
              </a:tr>
              <a:tr h="232125">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MODIS (Aqua)</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SSEC Univ of Wisconsin</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1km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u="none" strike="noStrike" cap="none">
                          <a:solidFill>
                            <a:sysClr val="windowText" lastClr="000000"/>
                          </a:solidFill>
                          <a:sym typeface="Tahoma"/>
                        </a:rPr>
                        <a:t>Twice daily</a:t>
                      </a:r>
                      <a:r>
                        <a:rPr lang="en-GB" sz="1200" u="none" strike="noStrike" cap="none" baseline="30000">
                          <a:solidFill>
                            <a:sysClr val="windowText" lastClr="000000"/>
                          </a:solidFill>
                          <a:sym typeface="Tahoma"/>
                        </a:rPr>
                        <a:t>2</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URT - &lt;1 min (US-Canada)</a:t>
                      </a:r>
                      <a:endParaRPr sz="1100">
                        <a:solidFill>
                          <a:sysClr val="windowText" lastClr="000000"/>
                        </a:solidFill>
                      </a:endParaRPr>
                    </a:p>
                  </a:txBody>
                  <a:tcPr marL="5225" marR="5225" marT="5225" marB="5225" anchor="ctr"/>
                </a:tc>
                <a:extLst>
                  <a:ext uri="{0D108BD9-81ED-4DB2-BD59-A6C34878D82A}">
                    <a16:rowId xmlns:a16="http://schemas.microsoft.com/office/drawing/2014/main" val="10010"/>
                  </a:ext>
                </a:extLst>
              </a:tr>
              <a:tr h="253200">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VIIRS (Suomi NPP/NOAA-20/21)</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SSEC Univ of Wisconsin</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375m sub-satellite</a:t>
                      </a:r>
                      <a:r>
                        <a:rPr lang="en-GB" sz="1200" u="none" strike="noStrike" cap="none" baseline="30000">
                          <a:solidFill>
                            <a:sysClr val="windowText" lastClr="000000"/>
                          </a:solidFill>
                          <a:sym typeface="Tahoma"/>
                        </a:rPr>
                        <a:t>1</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200" u="none" strike="noStrike" cap="none">
                          <a:solidFill>
                            <a:sysClr val="windowText" lastClr="000000"/>
                          </a:solidFill>
                          <a:sym typeface="Tahoma"/>
                        </a:rPr>
                        <a:t>Twice daily</a:t>
                      </a:r>
                      <a:r>
                        <a:rPr lang="en-GB" sz="1200" u="none" strike="noStrike" cap="none" baseline="30000">
                          <a:solidFill>
                            <a:sysClr val="windowText" lastClr="000000"/>
                          </a:solidFill>
                          <a:sym typeface="Tahoma"/>
                        </a:rPr>
                        <a:t>2</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URT - &lt;1 min (US-Canada)</a:t>
                      </a:r>
                      <a:endParaRPr sz="1100">
                        <a:solidFill>
                          <a:sysClr val="windowText" lastClr="000000"/>
                        </a:solidFill>
                      </a:endParaRPr>
                    </a:p>
                  </a:txBody>
                  <a:tcPr marL="5225" marR="5225" marT="5225" marB="5225" anchor="ctr"/>
                </a:tc>
                <a:extLst>
                  <a:ext uri="{0D108BD9-81ED-4DB2-BD59-A6C34878D82A}">
                    <a16:rowId xmlns:a16="http://schemas.microsoft.com/office/drawing/2014/main" val="10011"/>
                  </a:ext>
                </a:extLst>
              </a:tr>
              <a:tr h="232125">
                <a:tc>
                  <a:txBody>
                    <a:bodyPr/>
                    <a:lstStyle/>
                    <a:p>
                      <a:pPr marL="0" marR="0" lvl="0" indent="0" algn="ctr" rtl="0">
                        <a:spcBef>
                          <a:spcPts val="0"/>
                        </a:spcBef>
                        <a:spcAft>
                          <a:spcPts val="0"/>
                        </a:spcAft>
                        <a:buNone/>
                      </a:pPr>
                      <a:r>
                        <a:rPr lang="en-GB" sz="1200" b="0" u="none" strike="noStrike" cap="none" dirty="0">
                          <a:solidFill>
                            <a:sysClr val="windowText" lastClr="000000"/>
                          </a:solidFill>
                          <a:sym typeface="Tahoma"/>
                        </a:rPr>
                        <a:t>OLI (Landsat 8 &amp; 9)</a:t>
                      </a:r>
                      <a:endParaRPr sz="1100" dirty="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USGS EROS</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30m</a:t>
                      </a:r>
                      <a:endParaRPr sz="1100">
                        <a:solidFill>
                          <a:sysClr val="windowText" lastClr="000000"/>
                        </a:solidFill>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a:solidFill>
                            <a:sysClr val="windowText" lastClr="000000"/>
                          </a:solidFill>
                          <a:sym typeface="Tahoma"/>
                        </a:rPr>
                        <a:t>8 days</a:t>
                      </a:r>
                      <a:r>
                        <a:rPr lang="en-GB" sz="1200" u="none" strike="noStrike" cap="none" baseline="30000">
                          <a:solidFill>
                            <a:sysClr val="windowText" lastClr="000000"/>
                          </a:solidFill>
                          <a:sym typeface="Tahoma"/>
                        </a:rPr>
                        <a:t>3</a:t>
                      </a:r>
                      <a:endParaRPr sz="1200" u="none" strike="noStrike" cap="none">
                        <a:solidFill>
                          <a:sysClr val="windowText" lastClr="000000"/>
                        </a:solidFill>
                        <a:latin typeface="Tahoma"/>
                        <a:ea typeface="Tahoma"/>
                        <a:cs typeface="Tahoma"/>
                        <a:sym typeface="Tahoma"/>
                      </a:endParaRPr>
                    </a:p>
                  </a:txBody>
                  <a:tcPr marL="5225" marR="5225" marT="5225" marB="5225" anchor="ctr"/>
                </a:tc>
                <a:tc>
                  <a:txBody>
                    <a:bodyPr/>
                    <a:lstStyle/>
                    <a:p>
                      <a:pPr marL="0" marR="0" lvl="0" indent="0" algn="ctr" rtl="0">
                        <a:spcBef>
                          <a:spcPts val="0"/>
                        </a:spcBef>
                        <a:spcAft>
                          <a:spcPts val="0"/>
                        </a:spcAft>
                        <a:buNone/>
                      </a:pPr>
                      <a:r>
                        <a:rPr lang="en-GB" sz="1200" u="none" strike="noStrike" cap="none" dirty="0">
                          <a:solidFill>
                            <a:sysClr val="windowText" lastClr="000000"/>
                          </a:solidFill>
                          <a:sym typeface="Tahoma"/>
                        </a:rPr>
                        <a:t>RT - &lt;30 mins (US-Canada)</a:t>
                      </a:r>
                      <a:endParaRPr sz="1100" dirty="0">
                        <a:solidFill>
                          <a:sysClr val="windowText" lastClr="000000"/>
                        </a:solidFill>
                      </a:endParaRPr>
                    </a:p>
                  </a:txBody>
                  <a:tcPr marL="5225" marR="5225" marT="5225" marB="5225" anchor="ctr"/>
                </a:tc>
                <a:extLst>
                  <a:ext uri="{0D108BD9-81ED-4DB2-BD59-A6C34878D82A}">
                    <a16:rowId xmlns:a16="http://schemas.microsoft.com/office/drawing/2014/main" val="10012"/>
                  </a:ext>
                </a:extLst>
              </a:tr>
            </a:tbl>
          </a:graphicData>
        </a:graphic>
      </p:graphicFrame>
      <p:sp>
        <p:nvSpPr>
          <p:cNvPr id="260" name="Google Shape;260;p47"/>
          <p:cNvSpPr txBox="1"/>
          <p:nvPr/>
        </p:nvSpPr>
        <p:spPr>
          <a:xfrm>
            <a:off x="110868" y="3847864"/>
            <a:ext cx="8922264" cy="877133"/>
          </a:xfrm>
          <a:prstGeom prst="rect">
            <a:avLst/>
          </a:prstGeom>
          <a:noFill/>
          <a:ln>
            <a:noFill/>
          </a:ln>
        </p:spPr>
        <p:txBody>
          <a:bodyPr spcFirstLastPara="1" wrap="square" lIns="68575" tIns="34275" rIns="68575" bIns="34275" anchor="t" anchorCtr="0">
            <a:spAutoFit/>
          </a:bodyPr>
          <a:lstStyle/>
          <a:p>
            <a:r>
              <a:rPr lang="en-GB" sz="1000" baseline="30000" dirty="0">
                <a:solidFill>
                  <a:schemeClr val="tx1"/>
                </a:solidFill>
                <a:latin typeface="Tahoma"/>
                <a:ea typeface="Tahoma"/>
                <a:cs typeface="Tahoma"/>
                <a:sym typeface="Tahoma"/>
              </a:rPr>
              <a:t>1</a:t>
            </a:r>
            <a:r>
              <a:rPr lang="en-GB" sz="1000" dirty="0">
                <a:solidFill>
                  <a:schemeClr val="tx1"/>
                </a:solidFill>
                <a:latin typeface="Tahoma"/>
                <a:ea typeface="Tahoma"/>
                <a:cs typeface="Tahoma"/>
                <a:sym typeface="Tahoma"/>
              </a:rPr>
              <a:t> The pixel size systematically grows from sub-satellite towards the edge of the disk/swath.</a:t>
            </a:r>
            <a:endParaRPr sz="1100" dirty="0">
              <a:solidFill>
                <a:schemeClr val="tx1"/>
              </a:solidFill>
            </a:endParaRPr>
          </a:p>
          <a:p>
            <a:pPr>
              <a:spcBef>
                <a:spcPts val="500"/>
              </a:spcBef>
            </a:pPr>
            <a:r>
              <a:rPr lang="en-GB" sz="1000" baseline="30000" dirty="0">
                <a:solidFill>
                  <a:schemeClr val="tx1"/>
                </a:solidFill>
                <a:latin typeface="Tahoma"/>
                <a:ea typeface="Tahoma"/>
                <a:cs typeface="Tahoma"/>
                <a:sym typeface="Tahoma"/>
              </a:rPr>
              <a:t>2</a:t>
            </a:r>
            <a:r>
              <a:rPr lang="en-GB" sz="1000" dirty="0">
                <a:solidFill>
                  <a:schemeClr val="tx1"/>
                </a:solidFill>
                <a:latin typeface="Tahoma"/>
                <a:ea typeface="Tahoma"/>
                <a:cs typeface="Tahoma"/>
                <a:sym typeface="Tahoma"/>
              </a:rPr>
              <a:t> Thermal data are collected for daytime and nighttime observations ~ 12 hours apart. </a:t>
            </a:r>
            <a:endParaRPr sz="1100" dirty="0">
              <a:solidFill>
                <a:schemeClr val="tx1"/>
              </a:solidFill>
            </a:endParaRPr>
          </a:p>
          <a:p>
            <a:pPr marL="88898" indent="-88898">
              <a:spcBef>
                <a:spcPts val="500"/>
              </a:spcBef>
            </a:pPr>
            <a:r>
              <a:rPr lang="en-GB" sz="1000" baseline="30000" dirty="0">
                <a:solidFill>
                  <a:schemeClr val="tx1"/>
                </a:solidFill>
                <a:latin typeface="Tahoma"/>
                <a:ea typeface="Tahoma"/>
                <a:cs typeface="Tahoma"/>
                <a:sym typeface="Tahoma"/>
              </a:rPr>
              <a:t>3</a:t>
            </a:r>
            <a:r>
              <a:rPr lang="en-GB" sz="1000" dirty="0">
                <a:solidFill>
                  <a:schemeClr val="tx1"/>
                </a:solidFill>
                <a:latin typeface="Tahoma"/>
                <a:ea typeface="Tahoma"/>
                <a:cs typeface="Tahoma"/>
                <a:sym typeface="Tahoma"/>
              </a:rPr>
              <a:t> L8 and L9 orbit cycles each have 16-day orbit cycles, and their orbits are 8 days out of phase. This does not include potential nighttime observations. </a:t>
            </a:r>
            <a:endParaRPr sz="1100" dirty="0">
              <a:solidFill>
                <a:schemeClr val="tx1"/>
              </a:solidFill>
            </a:endParaRPr>
          </a:p>
          <a:p>
            <a:pPr marL="88898" indent="-88898">
              <a:spcBef>
                <a:spcPts val="500"/>
              </a:spcBef>
            </a:pPr>
            <a:r>
              <a:rPr lang="en-GB" sz="1000" baseline="30000" dirty="0">
                <a:solidFill>
                  <a:schemeClr val="tx1"/>
                </a:solidFill>
                <a:latin typeface="Tahoma"/>
                <a:ea typeface="Tahoma"/>
                <a:cs typeface="Tahoma"/>
                <a:sym typeface="Tahoma"/>
              </a:rPr>
              <a:t>4</a:t>
            </a:r>
            <a:r>
              <a:rPr lang="en-GB" sz="1000" dirty="0">
                <a:solidFill>
                  <a:schemeClr val="tx1"/>
                </a:solidFill>
                <a:latin typeface="Tahoma"/>
                <a:ea typeface="Tahoma"/>
                <a:cs typeface="Tahoma"/>
                <a:sym typeface="Tahoma"/>
              </a:rPr>
              <a:t> Latency refers to the estimated time from satellite observation to availability in FIRMS.  Near Real-Time (NRT), Real-Time (RT) &amp; Ultra-Real-Time (URT).</a:t>
            </a:r>
            <a:endParaRPr sz="1100" dirty="0">
              <a:solidFill>
                <a:schemeClr val="tx1"/>
              </a:solidFill>
            </a:endParaRPr>
          </a:p>
        </p:txBody>
      </p:sp>
      <p:sp>
        <p:nvSpPr>
          <p:cNvPr id="262" name="Google Shape;262;p47"/>
          <p:cNvSpPr/>
          <p:nvPr/>
        </p:nvSpPr>
        <p:spPr>
          <a:xfrm>
            <a:off x="4016" y="2605866"/>
            <a:ext cx="9144000" cy="1179576"/>
          </a:xfrm>
          <a:prstGeom prst="rect">
            <a:avLst/>
          </a:prstGeom>
          <a:solidFill>
            <a:srgbClr val="FF0000">
              <a:alpha val="34901"/>
            </a:srgbClr>
          </a:solidFill>
          <a:ln w="34925" cap="flat" cmpd="sng">
            <a:solidFill>
              <a:srgbClr val="FF0000"/>
            </a:solidFill>
            <a:prstDash val="solid"/>
            <a:round/>
            <a:headEnd type="none" w="sm" len="sm"/>
            <a:tailEnd type="none" w="sm" len="sm"/>
          </a:ln>
        </p:spPr>
        <p:txBody>
          <a:bodyPr spcFirstLastPara="1" wrap="square" lIns="68575" tIns="34275" rIns="68575" bIns="34275" anchor="ctr" anchorCtr="0">
            <a:noAutofit/>
          </a:bodyPr>
          <a:lstStyle/>
          <a:p>
            <a:pPr algn="ctr"/>
            <a:endParaRPr>
              <a:solidFill>
                <a:schemeClr val="lt1"/>
              </a:solidFill>
            </a:endParaRPr>
          </a:p>
        </p:txBody>
      </p:sp>
      <p:sp>
        <p:nvSpPr>
          <p:cNvPr id="2" name="Google Shape;262;p47">
            <a:extLst>
              <a:ext uri="{FF2B5EF4-FFF2-40B4-BE49-F238E27FC236}">
                <a16:creationId xmlns:a16="http://schemas.microsoft.com/office/drawing/2014/main" id="{C1D295B6-4BE9-A7C5-1577-B02C4F1D89F4}"/>
              </a:ext>
            </a:extLst>
          </p:cNvPr>
          <p:cNvSpPr/>
          <p:nvPr/>
        </p:nvSpPr>
        <p:spPr>
          <a:xfrm rot="10800000" flipV="1">
            <a:off x="6315500" y="3984069"/>
            <a:ext cx="2088109" cy="171675"/>
          </a:xfrm>
          <a:prstGeom prst="rect">
            <a:avLst/>
          </a:prstGeom>
          <a:solidFill>
            <a:srgbClr val="FF0000">
              <a:alpha val="34901"/>
            </a:srgbClr>
          </a:solidFill>
          <a:ln w="34925" cap="flat" cmpd="sng">
            <a:solidFill>
              <a:srgbClr val="FF0000"/>
            </a:solidFill>
            <a:prstDash val="solid"/>
            <a:round/>
            <a:headEnd type="none" w="sm" len="sm"/>
            <a:tailEnd type="none" w="sm" len="sm"/>
          </a:ln>
        </p:spPr>
        <p:txBody>
          <a:bodyPr spcFirstLastPara="1" wrap="square" lIns="68575" tIns="34275" rIns="68575" bIns="34275" anchor="ctr" anchorCtr="0">
            <a:noAutofit/>
          </a:bodyPr>
          <a:lstStyle/>
          <a:p>
            <a:pPr algn="ctr"/>
            <a:r>
              <a:rPr lang="en-US" sz="1050" dirty="0">
                <a:solidFill>
                  <a:schemeClr val="tx1"/>
                </a:solidFill>
              </a:rPr>
              <a:t>Coverage over US/Canada only</a:t>
            </a:r>
            <a:endParaRPr sz="105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89"/>
        <p:cNvGrpSpPr/>
        <p:nvPr/>
      </p:nvGrpSpPr>
      <p:grpSpPr>
        <a:xfrm>
          <a:off x="0" y="0"/>
          <a:ext cx="0" cy="0"/>
          <a:chOff x="0" y="0"/>
          <a:chExt cx="0" cy="0"/>
        </a:xfrm>
      </p:grpSpPr>
      <p:sp>
        <p:nvSpPr>
          <p:cNvPr id="190" name="Google Shape;190;p19"/>
          <p:cNvSpPr txBox="1">
            <a:spLocks noGrp="1"/>
          </p:cNvSpPr>
          <p:nvPr>
            <p:ph type="title"/>
          </p:nvPr>
        </p:nvSpPr>
        <p:spPr>
          <a:xfrm>
            <a:off x="614934" y="44434"/>
            <a:ext cx="7886700" cy="994172"/>
          </a:xfrm>
          <a:prstGeom prst="rect">
            <a:avLst/>
          </a:prstGeom>
          <a:noFill/>
          <a:ln>
            <a:noFill/>
          </a:ln>
        </p:spPr>
        <p:txBody>
          <a:bodyPr spcFirstLastPara="1" wrap="square" lIns="68569" tIns="34275" rIns="68569" bIns="34275" anchor="t" anchorCtr="0">
            <a:normAutofit/>
          </a:bodyPr>
          <a:lstStyle/>
          <a:p>
            <a:pPr algn="r">
              <a:buSzPts val="4000"/>
            </a:pPr>
            <a:r>
              <a:rPr lang="en-US" sz="3000" dirty="0"/>
              <a:t>API &amp; Web Map Services</a:t>
            </a:r>
            <a:endParaRPr dirty="0"/>
          </a:p>
        </p:txBody>
      </p:sp>
      <p:pic>
        <p:nvPicPr>
          <p:cNvPr id="5" name="Picture 4" descr="Qr code&#10;&#10;Description automatically generated">
            <a:extLst>
              <a:ext uri="{FF2B5EF4-FFF2-40B4-BE49-F238E27FC236}">
                <a16:creationId xmlns:a16="http://schemas.microsoft.com/office/drawing/2014/main" id="{5C9D84B4-7CE5-ACFA-5D48-D3ADCC77332B}"/>
              </a:ext>
            </a:extLst>
          </p:cNvPr>
          <p:cNvPicPr>
            <a:picLocks noChangeAspect="1"/>
          </p:cNvPicPr>
          <p:nvPr/>
        </p:nvPicPr>
        <p:blipFill>
          <a:blip r:embed="rId4"/>
          <a:stretch>
            <a:fillRect/>
          </a:stretch>
        </p:blipFill>
        <p:spPr>
          <a:xfrm>
            <a:off x="430471" y="81213"/>
            <a:ext cx="1371600" cy="1371600"/>
          </a:xfrm>
          <a:prstGeom prst="rect">
            <a:avLst/>
          </a:prstGeom>
        </p:spPr>
      </p:pic>
      <p:pic>
        <p:nvPicPr>
          <p:cNvPr id="4" name="Picture 3">
            <a:extLst>
              <a:ext uri="{FF2B5EF4-FFF2-40B4-BE49-F238E27FC236}">
                <a16:creationId xmlns:a16="http://schemas.microsoft.com/office/drawing/2014/main" id="{6ED0223A-E131-8591-01A0-B35AF3D1CD27}"/>
              </a:ext>
            </a:extLst>
          </p:cNvPr>
          <p:cNvPicPr>
            <a:picLocks noChangeAspect="1"/>
          </p:cNvPicPr>
          <p:nvPr/>
        </p:nvPicPr>
        <p:blipFill>
          <a:blip r:embed="rId5"/>
          <a:stretch>
            <a:fillRect/>
          </a:stretch>
        </p:blipFill>
        <p:spPr>
          <a:xfrm>
            <a:off x="614934" y="1635199"/>
            <a:ext cx="6553672" cy="3429000"/>
          </a:xfrm>
          <a:prstGeom prst="rect">
            <a:avLst/>
          </a:prstGeom>
        </p:spPr>
      </p:pic>
      <p:sp>
        <p:nvSpPr>
          <p:cNvPr id="7" name="Rectangle 6">
            <a:extLst>
              <a:ext uri="{FF2B5EF4-FFF2-40B4-BE49-F238E27FC236}">
                <a16:creationId xmlns:a16="http://schemas.microsoft.com/office/drawing/2014/main" id="{0F5161F6-53CB-A16C-B7CC-AA565F420402}"/>
              </a:ext>
            </a:extLst>
          </p:cNvPr>
          <p:cNvSpPr/>
          <p:nvPr/>
        </p:nvSpPr>
        <p:spPr>
          <a:xfrm>
            <a:off x="4800600" y="2511130"/>
            <a:ext cx="671805" cy="290852"/>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050"/>
          </a:p>
        </p:txBody>
      </p:sp>
      <p:pic>
        <p:nvPicPr>
          <p:cNvPr id="191" name="Google Shape;191;p19"/>
          <p:cNvPicPr preferRelativeResize="0">
            <a:picLocks noChangeAspect="1"/>
          </p:cNvPicPr>
          <p:nvPr/>
        </p:nvPicPr>
        <p:blipFill>
          <a:blip r:embed="rId6">
            <a:alphaModFix/>
          </a:blip>
          <a:stretch>
            <a:fillRect/>
          </a:stretch>
        </p:blipFill>
        <p:spPr>
          <a:xfrm>
            <a:off x="2984158" y="925830"/>
            <a:ext cx="6033134" cy="3291840"/>
          </a:xfrm>
          <a:prstGeom prst="rect">
            <a:avLst/>
          </a:prstGeom>
          <a:ln>
            <a:noFill/>
          </a:ln>
          <a:effectLst>
            <a:outerShdw blurRad="190500" algn="tl" rotWithShape="0">
              <a:srgbClr val="000000">
                <a:alpha val="70000"/>
              </a:srgbClr>
            </a:outerShdw>
          </a:effectLst>
        </p:spPr>
      </p:pic>
      <p:pic>
        <p:nvPicPr>
          <p:cNvPr id="3" name="Picture 2">
            <a:extLst>
              <a:ext uri="{FF2B5EF4-FFF2-40B4-BE49-F238E27FC236}">
                <a16:creationId xmlns:a16="http://schemas.microsoft.com/office/drawing/2014/main" id="{F73EB389-55DB-69CF-FFBA-B145446C24C1}"/>
              </a:ext>
            </a:extLst>
          </p:cNvPr>
          <p:cNvPicPr>
            <a:picLocks noChangeAspect="1"/>
          </p:cNvPicPr>
          <p:nvPr/>
        </p:nvPicPr>
        <p:blipFill rotWithShape="1">
          <a:blip r:embed="rId7"/>
          <a:srcRect l="25204" t="31738" r="31183" b="29131"/>
          <a:stretch/>
        </p:blipFill>
        <p:spPr>
          <a:xfrm>
            <a:off x="5029215" y="3126068"/>
            <a:ext cx="3988077" cy="1938131"/>
          </a:xfrm>
          <a:prstGeom prst="rect">
            <a:avLst/>
          </a:prstGeom>
        </p:spPr>
      </p:pic>
      <p:sp>
        <p:nvSpPr>
          <p:cNvPr id="8" name="Slide Number Placeholder 7">
            <a:extLst>
              <a:ext uri="{FF2B5EF4-FFF2-40B4-BE49-F238E27FC236}">
                <a16:creationId xmlns:a16="http://schemas.microsoft.com/office/drawing/2014/main" id="{E6442195-1A26-8F72-14E5-E0CAEB5CE83E}"/>
              </a:ext>
            </a:extLst>
          </p:cNvPr>
          <p:cNvSpPr>
            <a:spLocks noGrp="1"/>
          </p:cNvSpPr>
          <p:nvPr>
            <p:ph type="sldNum" idx="12"/>
          </p:nvPr>
        </p:nvSpPr>
        <p:spPr/>
        <p:txBody>
          <a:bodyPr/>
          <a:lstStyle/>
          <a:p>
            <a:fld id="{00000000-1234-1234-1234-123412341234}" type="slidenum">
              <a:rPr lang="en-US" smtClean="0"/>
              <a:pPr/>
              <a:t>11</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31" presetClass="entr" presetSubtype="0" fill="hold" grpId="0" nodeType="after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 calcmode="lin" valueType="num">
                                      <p:cBhvr>
                                        <p:cTn id="13" dur="500" fill="hold"/>
                                        <p:tgtEl>
                                          <p:spTgt spid="7"/>
                                        </p:tgtEl>
                                        <p:attrNameLst>
                                          <p:attrName>style.rotation</p:attrName>
                                        </p:attrNameLst>
                                      </p:cBhvr>
                                      <p:tavLst>
                                        <p:tav tm="0">
                                          <p:val>
                                            <p:fltVal val="90"/>
                                          </p:val>
                                        </p:tav>
                                        <p:tav tm="100000">
                                          <p:val>
                                            <p:fltVal val="0"/>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91"/>
                                        </p:tgtEl>
                                        <p:attrNameLst>
                                          <p:attrName>style.visibility</p:attrName>
                                        </p:attrNameLst>
                                      </p:cBhvr>
                                      <p:to>
                                        <p:strVal val="visible"/>
                                      </p:to>
                                    </p:set>
                                    <p:animEffect transition="in" filter="wipe(down)">
                                      <p:cBhvr>
                                        <p:cTn id="19" dur="500"/>
                                        <p:tgtEl>
                                          <p:spTgt spid="191"/>
                                        </p:tgtEl>
                                      </p:cBhvr>
                                    </p:animEffect>
                                  </p:childTnLst>
                                </p:cTn>
                              </p:par>
                            </p:childTnLst>
                          </p:cTn>
                        </p:par>
                        <p:par>
                          <p:cTn id="20" fill="hold">
                            <p:stCondLst>
                              <p:cond delay="500"/>
                            </p:stCondLst>
                            <p:childTnLst>
                              <p:par>
                                <p:cTn id="21" presetID="22" presetClass="entr" presetSubtype="4" fill="hold" nodeType="afterEffect">
                                  <p:stCondLst>
                                    <p:cond delay="50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89"/>
        <p:cNvGrpSpPr/>
        <p:nvPr/>
      </p:nvGrpSpPr>
      <p:grpSpPr>
        <a:xfrm>
          <a:off x="0" y="0"/>
          <a:ext cx="0" cy="0"/>
          <a:chOff x="0" y="0"/>
          <a:chExt cx="0" cy="0"/>
        </a:xfrm>
      </p:grpSpPr>
      <p:pic>
        <p:nvPicPr>
          <p:cNvPr id="4" name="Picture 3">
            <a:extLst>
              <a:ext uri="{FF2B5EF4-FFF2-40B4-BE49-F238E27FC236}">
                <a16:creationId xmlns:a16="http://schemas.microsoft.com/office/drawing/2014/main" id="{2901E272-218E-32A7-0C29-F3D8E9A1BE95}"/>
              </a:ext>
            </a:extLst>
          </p:cNvPr>
          <p:cNvPicPr>
            <a:picLocks noChangeAspect="1"/>
          </p:cNvPicPr>
          <p:nvPr/>
        </p:nvPicPr>
        <p:blipFill>
          <a:blip r:embed="rId3"/>
          <a:stretch>
            <a:fillRect/>
          </a:stretch>
        </p:blipFill>
        <p:spPr>
          <a:xfrm>
            <a:off x="580713" y="1680693"/>
            <a:ext cx="4114800" cy="2694215"/>
          </a:xfrm>
          <a:prstGeom prst="rect">
            <a:avLst/>
          </a:prstGeom>
        </p:spPr>
      </p:pic>
      <p:pic>
        <p:nvPicPr>
          <p:cNvPr id="11" name="Picture 10">
            <a:extLst>
              <a:ext uri="{FF2B5EF4-FFF2-40B4-BE49-F238E27FC236}">
                <a16:creationId xmlns:a16="http://schemas.microsoft.com/office/drawing/2014/main" id="{7C5B5ABE-479A-0109-1D99-93106EAF9872}"/>
              </a:ext>
            </a:extLst>
          </p:cNvPr>
          <p:cNvPicPr>
            <a:picLocks noChangeAspect="1"/>
          </p:cNvPicPr>
          <p:nvPr/>
        </p:nvPicPr>
        <p:blipFill rotWithShape="1">
          <a:blip r:embed="rId4"/>
          <a:srcRect l="26744" t="6491" r="27171"/>
          <a:stretch/>
        </p:blipFill>
        <p:spPr>
          <a:xfrm>
            <a:off x="4929940" y="0"/>
            <a:ext cx="4214060" cy="4809624"/>
          </a:xfrm>
          <a:prstGeom prst="rect">
            <a:avLst/>
          </a:prstGeom>
        </p:spPr>
      </p:pic>
      <p:pic>
        <p:nvPicPr>
          <p:cNvPr id="12" name="Google Shape;208;g28d2f83c60a_0_11">
            <a:extLst>
              <a:ext uri="{FF2B5EF4-FFF2-40B4-BE49-F238E27FC236}">
                <a16:creationId xmlns:a16="http://schemas.microsoft.com/office/drawing/2014/main" id="{A10CB62D-A809-5415-DD23-96CCF2D2F08E}"/>
              </a:ext>
            </a:extLst>
          </p:cNvPr>
          <p:cNvPicPr preferRelativeResize="0"/>
          <p:nvPr/>
        </p:nvPicPr>
        <p:blipFill>
          <a:blip r:embed="rId5">
            <a:alphaModFix/>
          </a:blip>
          <a:stretch>
            <a:fillRect/>
          </a:stretch>
        </p:blipFill>
        <p:spPr>
          <a:xfrm>
            <a:off x="4950370" y="1115365"/>
            <a:ext cx="3864769" cy="2578894"/>
          </a:xfrm>
          <a:prstGeom prst="rect">
            <a:avLst/>
          </a:prstGeom>
          <a:noFill/>
          <a:ln>
            <a:noFill/>
          </a:ln>
        </p:spPr>
      </p:pic>
      <p:sp>
        <p:nvSpPr>
          <p:cNvPr id="14" name="Google Shape;210;g28d2f83c60a_0_11">
            <a:extLst>
              <a:ext uri="{FF2B5EF4-FFF2-40B4-BE49-F238E27FC236}">
                <a16:creationId xmlns:a16="http://schemas.microsoft.com/office/drawing/2014/main" id="{A8532E38-221F-FACA-DDF6-6DDFBA2955D5}"/>
              </a:ext>
            </a:extLst>
          </p:cNvPr>
          <p:cNvSpPr txBox="1"/>
          <p:nvPr/>
        </p:nvSpPr>
        <p:spPr>
          <a:xfrm>
            <a:off x="1122750" y="4742441"/>
            <a:ext cx="3449250" cy="419625"/>
          </a:xfrm>
          <a:prstGeom prst="rect">
            <a:avLst/>
          </a:prstGeom>
          <a:noFill/>
          <a:ln>
            <a:noFill/>
          </a:ln>
        </p:spPr>
        <p:txBody>
          <a:bodyPr spcFirstLastPara="1" wrap="square" lIns="68569" tIns="68569" rIns="68569" bIns="68569" anchor="t" anchorCtr="0">
            <a:noAutofit/>
          </a:bodyPr>
          <a:lstStyle/>
          <a:p>
            <a:r>
              <a:rPr lang="en-US" sz="1200" dirty="0">
                <a:solidFill>
                  <a:schemeClr val="bg1"/>
                </a:solidFill>
                <a:latin typeface="Aptos SemiBold" panose="020B0004020202020204" pitchFamily="34" charset="0"/>
              </a:rPr>
              <a:t>Sign up for FREE Map Key </a:t>
            </a:r>
            <a:r>
              <a:rPr lang="en-US" sz="1200" dirty="0" err="1">
                <a:solidFill>
                  <a:schemeClr val="bg1"/>
                </a:solidFill>
                <a:latin typeface="Aptos SemiBold" panose="020B0004020202020204" pitchFamily="34" charset="0"/>
              </a:rPr>
              <a:t>for:wms</a:t>
            </a:r>
            <a:r>
              <a:rPr lang="en-US" sz="1200" dirty="0">
                <a:solidFill>
                  <a:schemeClr val="bg1"/>
                </a:solidFill>
                <a:latin typeface="Aptos SemiBold" panose="020B0004020202020204" pitchFamily="34" charset="0"/>
              </a:rPr>
              <a:t>, </a:t>
            </a:r>
            <a:r>
              <a:rPr lang="en-US" sz="1200" dirty="0" err="1">
                <a:solidFill>
                  <a:schemeClr val="bg1"/>
                </a:solidFill>
                <a:latin typeface="Aptos SemiBold" panose="020B0004020202020204" pitchFamily="34" charset="0"/>
              </a:rPr>
              <a:t>wfs</a:t>
            </a:r>
            <a:r>
              <a:rPr lang="en-US" sz="1200" dirty="0">
                <a:solidFill>
                  <a:schemeClr val="bg1"/>
                </a:solidFill>
                <a:latin typeface="Aptos SemiBold" panose="020B0004020202020204" pitchFamily="34" charset="0"/>
              </a:rPr>
              <a:t>. </a:t>
            </a:r>
            <a:r>
              <a:rPr lang="en-US" sz="1200" dirty="0" err="1">
                <a:solidFill>
                  <a:schemeClr val="bg1"/>
                </a:solidFill>
                <a:latin typeface="Aptos SemiBold" panose="020B0004020202020204" pitchFamily="34" charset="0"/>
              </a:rPr>
              <a:t>api</a:t>
            </a:r>
            <a:endParaRPr lang="en-US" sz="1200" dirty="0">
              <a:solidFill>
                <a:schemeClr val="bg1"/>
              </a:solidFill>
              <a:latin typeface="Aptos SemiBold" panose="020B0004020202020204" pitchFamily="34" charset="0"/>
            </a:endParaRPr>
          </a:p>
          <a:p>
            <a:pPr algn="r"/>
            <a:endParaRPr lang="en-US" sz="1200" dirty="0">
              <a:solidFill>
                <a:schemeClr val="bg1"/>
              </a:solidFill>
              <a:latin typeface="Aptos SemiBold" panose="020B0004020202020204" pitchFamily="34" charset="0"/>
            </a:endParaRPr>
          </a:p>
          <a:p>
            <a:pPr algn="r"/>
            <a:endParaRPr sz="1200" dirty="0">
              <a:solidFill>
                <a:schemeClr val="bg1"/>
              </a:solidFill>
              <a:latin typeface="Aptos SemiBold" panose="020B0004020202020204" pitchFamily="34" charset="0"/>
            </a:endParaRPr>
          </a:p>
        </p:txBody>
      </p:sp>
      <p:pic>
        <p:nvPicPr>
          <p:cNvPr id="17" name="Picture 16">
            <a:extLst>
              <a:ext uri="{FF2B5EF4-FFF2-40B4-BE49-F238E27FC236}">
                <a16:creationId xmlns:a16="http://schemas.microsoft.com/office/drawing/2014/main" id="{2CD06B18-8429-11D2-F186-5694DF6DAD0E}"/>
              </a:ext>
            </a:extLst>
          </p:cNvPr>
          <p:cNvPicPr>
            <a:picLocks noChangeAspect="1"/>
          </p:cNvPicPr>
          <p:nvPr/>
        </p:nvPicPr>
        <p:blipFill>
          <a:blip r:embed="rId6"/>
          <a:stretch>
            <a:fillRect/>
          </a:stretch>
        </p:blipFill>
        <p:spPr>
          <a:xfrm>
            <a:off x="421258" y="73184"/>
            <a:ext cx="4389120" cy="1390817"/>
          </a:xfrm>
          <a:prstGeom prst="rect">
            <a:avLst/>
          </a:prstGeom>
        </p:spPr>
      </p:pic>
      <p:sp>
        <p:nvSpPr>
          <p:cNvPr id="2" name="Slide Number Placeholder 1">
            <a:extLst>
              <a:ext uri="{FF2B5EF4-FFF2-40B4-BE49-F238E27FC236}">
                <a16:creationId xmlns:a16="http://schemas.microsoft.com/office/drawing/2014/main" id="{8BB5909E-5066-8423-40E1-5B96F0C20A3A}"/>
              </a:ext>
            </a:extLst>
          </p:cNvPr>
          <p:cNvSpPr>
            <a:spLocks noGrp="1"/>
          </p:cNvSpPr>
          <p:nvPr>
            <p:ph type="sldNum" idx="12"/>
          </p:nvPr>
        </p:nvSpPr>
        <p:spPr/>
        <p:txBody>
          <a:bodyPr/>
          <a:lstStyle/>
          <a:p>
            <a:fld id="{00000000-1234-1234-1234-123412341234}" type="slidenum">
              <a:rPr lang="en-US" smtClean="0"/>
              <a:pPr/>
              <a:t>12</a:t>
            </a:fld>
            <a:endParaRPr lang="en-US"/>
          </a:p>
        </p:txBody>
      </p:sp>
    </p:spTree>
    <p:extLst>
      <p:ext uri="{BB962C8B-B14F-4D97-AF65-F5344CB8AC3E}">
        <p14:creationId xmlns:p14="http://schemas.microsoft.com/office/powerpoint/2010/main" val="3909236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97"/>
        <p:cNvGrpSpPr/>
        <p:nvPr/>
      </p:nvGrpSpPr>
      <p:grpSpPr>
        <a:xfrm>
          <a:off x="0" y="0"/>
          <a:ext cx="0" cy="0"/>
          <a:chOff x="0" y="0"/>
          <a:chExt cx="0" cy="0"/>
        </a:xfrm>
      </p:grpSpPr>
      <p:sp>
        <p:nvSpPr>
          <p:cNvPr id="198" name="Google Shape;198;g28d2f83c60a_0_1"/>
          <p:cNvSpPr txBox="1">
            <a:spLocks noGrp="1"/>
          </p:cNvSpPr>
          <p:nvPr>
            <p:ph type="title"/>
          </p:nvPr>
        </p:nvSpPr>
        <p:spPr>
          <a:xfrm>
            <a:off x="614934" y="44434"/>
            <a:ext cx="7886700" cy="994275"/>
          </a:xfrm>
          <a:prstGeom prst="rect">
            <a:avLst/>
          </a:prstGeom>
          <a:noFill/>
          <a:ln>
            <a:noFill/>
          </a:ln>
        </p:spPr>
        <p:txBody>
          <a:bodyPr spcFirstLastPara="1" wrap="square" lIns="68569" tIns="34275" rIns="68569" bIns="34275" anchor="t" anchorCtr="0">
            <a:normAutofit/>
          </a:bodyPr>
          <a:lstStyle/>
          <a:p>
            <a:pPr>
              <a:buSzPts val="4000"/>
            </a:pPr>
            <a:r>
              <a:rPr lang="en-US" sz="3000"/>
              <a:t>Tutorials and Examples</a:t>
            </a:r>
            <a:endParaRPr/>
          </a:p>
        </p:txBody>
      </p:sp>
      <p:sp>
        <p:nvSpPr>
          <p:cNvPr id="200" name="Google Shape;200;g28d2f83c60a_0_1"/>
          <p:cNvSpPr txBox="1"/>
          <p:nvPr/>
        </p:nvSpPr>
        <p:spPr>
          <a:xfrm>
            <a:off x="6353981" y="150113"/>
            <a:ext cx="2570175" cy="334350"/>
          </a:xfrm>
          <a:prstGeom prst="rect">
            <a:avLst/>
          </a:prstGeom>
          <a:noFill/>
          <a:ln>
            <a:noFill/>
          </a:ln>
        </p:spPr>
        <p:txBody>
          <a:bodyPr spcFirstLastPara="1" wrap="square" lIns="68569" tIns="68569" rIns="68569" bIns="68569" anchor="t" anchorCtr="0">
            <a:noAutofit/>
          </a:bodyPr>
          <a:lstStyle/>
          <a:p>
            <a:r>
              <a:rPr lang="en-US" sz="1800">
                <a:solidFill>
                  <a:srgbClr val="4A86E8"/>
                </a:solidFill>
              </a:rPr>
              <a:t>/tutorials/</a:t>
            </a:r>
            <a:endParaRPr sz="1800">
              <a:solidFill>
                <a:srgbClr val="4A86E8"/>
              </a:solidFill>
            </a:endParaRPr>
          </a:p>
        </p:txBody>
      </p:sp>
      <p:pic>
        <p:nvPicPr>
          <p:cNvPr id="3" name="Picture 2">
            <a:extLst>
              <a:ext uri="{FF2B5EF4-FFF2-40B4-BE49-F238E27FC236}">
                <a16:creationId xmlns:a16="http://schemas.microsoft.com/office/drawing/2014/main" id="{E9EAF3D4-B997-0972-E53A-6AE35B572A76}"/>
              </a:ext>
            </a:extLst>
          </p:cNvPr>
          <p:cNvPicPr>
            <a:picLocks noChangeAspect="1"/>
          </p:cNvPicPr>
          <p:nvPr/>
        </p:nvPicPr>
        <p:blipFill rotWithShape="1">
          <a:blip r:embed="rId3"/>
          <a:srcRect l="1373" r="31655"/>
          <a:stretch/>
        </p:blipFill>
        <p:spPr>
          <a:xfrm>
            <a:off x="1207394" y="468420"/>
            <a:ext cx="6123905" cy="4524968"/>
          </a:xfrm>
          <a:prstGeom prst="rect">
            <a:avLst/>
          </a:prstGeom>
        </p:spPr>
      </p:pic>
      <p:sp>
        <p:nvSpPr>
          <p:cNvPr id="2" name="Slide Number Placeholder 1">
            <a:extLst>
              <a:ext uri="{FF2B5EF4-FFF2-40B4-BE49-F238E27FC236}">
                <a16:creationId xmlns:a16="http://schemas.microsoft.com/office/drawing/2014/main" id="{95C9708B-3886-E115-3F69-F0529E1C5041}"/>
              </a:ext>
            </a:extLst>
          </p:cNvPr>
          <p:cNvSpPr>
            <a:spLocks noGrp="1"/>
          </p:cNvSpPr>
          <p:nvPr>
            <p:ph type="sldNum" idx="12"/>
          </p:nvPr>
        </p:nvSpPr>
        <p:spPr/>
        <p:txBody>
          <a:bodyPr/>
          <a:lstStyle/>
          <a:p>
            <a:fld id="{00000000-1234-1234-1234-123412341234}"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258"/>
        <p:cNvGrpSpPr/>
        <p:nvPr/>
      </p:nvGrpSpPr>
      <p:grpSpPr>
        <a:xfrm>
          <a:off x="0" y="0"/>
          <a:ext cx="0" cy="0"/>
          <a:chOff x="0" y="0"/>
          <a:chExt cx="0" cy="0"/>
        </a:xfrm>
      </p:grpSpPr>
      <p:sp>
        <p:nvSpPr>
          <p:cNvPr id="259" name="Google Shape;259;g28d2f83c60a_0_67"/>
          <p:cNvSpPr txBox="1">
            <a:spLocks noGrp="1"/>
          </p:cNvSpPr>
          <p:nvPr>
            <p:ph type="title"/>
          </p:nvPr>
        </p:nvSpPr>
        <p:spPr>
          <a:xfrm>
            <a:off x="614934" y="44434"/>
            <a:ext cx="7886700" cy="994275"/>
          </a:xfrm>
          <a:prstGeom prst="rect">
            <a:avLst/>
          </a:prstGeom>
          <a:noFill/>
          <a:ln>
            <a:noFill/>
          </a:ln>
        </p:spPr>
        <p:txBody>
          <a:bodyPr spcFirstLastPara="1" wrap="square" lIns="68569" tIns="34275" rIns="68569" bIns="34275" anchor="t" anchorCtr="0">
            <a:normAutofit/>
          </a:bodyPr>
          <a:lstStyle/>
          <a:p>
            <a:pPr>
              <a:buSzPts val="4000"/>
            </a:pPr>
            <a:r>
              <a:rPr lang="en-US" sz="3000" dirty="0"/>
              <a:t>Fire Data Academy</a:t>
            </a:r>
            <a:endParaRPr dirty="0"/>
          </a:p>
        </p:txBody>
      </p:sp>
      <p:sp>
        <p:nvSpPr>
          <p:cNvPr id="260" name="Google Shape;260;g28d2f83c60a_0_67"/>
          <p:cNvSpPr txBox="1"/>
          <p:nvPr/>
        </p:nvSpPr>
        <p:spPr>
          <a:xfrm>
            <a:off x="6353981" y="150113"/>
            <a:ext cx="2570175" cy="334350"/>
          </a:xfrm>
          <a:prstGeom prst="rect">
            <a:avLst/>
          </a:prstGeom>
          <a:noFill/>
          <a:ln>
            <a:noFill/>
          </a:ln>
        </p:spPr>
        <p:txBody>
          <a:bodyPr spcFirstLastPara="1" wrap="square" lIns="68569" tIns="68569" rIns="68569" bIns="68569" anchor="t" anchorCtr="0">
            <a:noAutofit/>
          </a:bodyPr>
          <a:lstStyle/>
          <a:p>
            <a:r>
              <a:rPr lang="en-US" sz="1800">
                <a:solidFill>
                  <a:srgbClr val="4A86E8"/>
                </a:solidFill>
              </a:rPr>
              <a:t>/academy/</a:t>
            </a:r>
            <a:endParaRPr sz="1800">
              <a:solidFill>
                <a:srgbClr val="4A86E8"/>
              </a:solidFill>
            </a:endParaRPr>
          </a:p>
        </p:txBody>
      </p:sp>
      <p:pic>
        <p:nvPicPr>
          <p:cNvPr id="3" name="Picture 2">
            <a:extLst>
              <a:ext uri="{FF2B5EF4-FFF2-40B4-BE49-F238E27FC236}">
                <a16:creationId xmlns:a16="http://schemas.microsoft.com/office/drawing/2014/main" id="{769511BE-7C53-C3C3-3494-547CB35FC7C5}"/>
              </a:ext>
            </a:extLst>
          </p:cNvPr>
          <p:cNvPicPr>
            <a:picLocks noChangeAspect="1"/>
          </p:cNvPicPr>
          <p:nvPr/>
        </p:nvPicPr>
        <p:blipFill rotWithShape="1">
          <a:blip r:embed="rId3"/>
          <a:srcRect l="15390" r="15350"/>
          <a:stretch/>
        </p:blipFill>
        <p:spPr>
          <a:xfrm>
            <a:off x="696574" y="541571"/>
            <a:ext cx="4779995" cy="4457700"/>
          </a:xfrm>
          <a:prstGeom prst="rect">
            <a:avLst/>
          </a:prstGeom>
        </p:spPr>
      </p:pic>
      <p:grpSp>
        <p:nvGrpSpPr>
          <p:cNvPr id="6" name="Group 5">
            <a:extLst>
              <a:ext uri="{FF2B5EF4-FFF2-40B4-BE49-F238E27FC236}">
                <a16:creationId xmlns:a16="http://schemas.microsoft.com/office/drawing/2014/main" id="{2CF4C095-CB0F-F9D4-CBF2-DA85602A3AA7}"/>
              </a:ext>
            </a:extLst>
          </p:cNvPr>
          <p:cNvGrpSpPr/>
          <p:nvPr/>
        </p:nvGrpSpPr>
        <p:grpSpPr>
          <a:xfrm>
            <a:off x="3880608" y="1669544"/>
            <a:ext cx="5321808" cy="3429523"/>
            <a:chOff x="5174144" y="2226058"/>
            <a:chExt cx="7095744" cy="4572697"/>
          </a:xfrm>
        </p:grpSpPr>
        <p:pic>
          <p:nvPicPr>
            <p:cNvPr id="261" name="Google Shape;261;g28d2f83c60a_0_67"/>
            <p:cNvPicPr preferRelativeResize="0"/>
            <p:nvPr/>
          </p:nvPicPr>
          <p:blipFill>
            <a:blip r:embed="rId4">
              <a:alphaModFix/>
            </a:blip>
            <a:stretch>
              <a:fillRect/>
            </a:stretch>
          </p:blipFill>
          <p:spPr>
            <a:xfrm>
              <a:off x="5174144" y="2226058"/>
              <a:ext cx="7000748" cy="4572697"/>
            </a:xfrm>
            <a:prstGeom prst="rect">
              <a:avLst/>
            </a:prstGeom>
            <a:noFill/>
            <a:ln>
              <a:noFill/>
            </a:ln>
          </p:spPr>
        </p:pic>
        <p:sp>
          <p:nvSpPr>
            <p:cNvPr id="262" name="Google Shape;262;g28d2f83c60a_0_67"/>
            <p:cNvSpPr txBox="1"/>
            <p:nvPr/>
          </p:nvSpPr>
          <p:spPr>
            <a:xfrm>
              <a:off x="9649133" y="2226058"/>
              <a:ext cx="2620755" cy="826957"/>
            </a:xfrm>
            <a:prstGeom prst="rect">
              <a:avLst/>
            </a:prstGeom>
            <a:noFill/>
            <a:ln>
              <a:noFill/>
            </a:ln>
          </p:spPr>
          <p:txBody>
            <a:bodyPr spcFirstLastPara="1" wrap="square" lIns="68569" tIns="68569" rIns="68569" bIns="68569" anchor="t" anchorCtr="0">
              <a:noAutofit/>
            </a:bodyPr>
            <a:lstStyle/>
            <a:p>
              <a:r>
                <a:rPr lang="en-US" sz="1350" dirty="0"/>
                <a:t>Jupyter Notebooks</a:t>
              </a:r>
              <a:endParaRPr sz="1350" dirty="0"/>
            </a:p>
            <a:p>
              <a:r>
                <a:rPr lang="en-US" sz="1350" dirty="0"/>
                <a:t>Google </a:t>
              </a:r>
              <a:r>
                <a:rPr lang="en-US" sz="1350" dirty="0" err="1"/>
                <a:t>Colab</a:t>
              </a:r>
              <a:endParaRPr sz="1350" dirty="0"/>
            </a:p>
            <a:p>
              <a:r>
                <a:rPr lang="en-US" sz="1350" dirty="0"/>
                <a:t>Python</a:t>
              </a:r>
              <a:endParaRPr sz="1350" dirty="0"/>
            </a:p>
            <a:p>
              <a:endParaRPr sz="1350" dirty="0"/>
            </a:p>
            <a:p>
              <a:pPr marL="342900" indent="-257175">
                <a:buSzPts val="1800"/>
                <a:buChar char="-"/>
              </a:pPr>
              <a:r>
                <a:rPr lang="en-US" sz="1350" dirty="0"/>
                <a:t>data ingest</a:t>
              </a:r>
              <a:endParaRPr sz="1350" dirty="0"/>
            </a:p>
            <a:p>
              <a:pPr marL="342900" indent="-257175">
                <a:buSzPts val="1800"/>
                <a:buChar char="-"/>
              </a:pPr>
              <a:r>
                <a:rPr lang="en-US" sz="1350" dirty="0"/>
                <a:t>data manipulation</a:t>
              </a:r>
              <a:endParaRPr sz="1350" dirty="0"/>
            </a:p>
            <a:p>
              <a:pPr marL="342900" indent="-257175">
                <a:buSzPts val="1800"/>
                <a:buChar char="-"/>
              </a:pPr>
              <a:r>
                <a:rPr lang="en-US" sz="1350" dirty="0"/>
                <a:t>visualization</a:t>
              </a:r>
              <a:endParaRPr sz="1350" dirty="0"/>
            </a:p>
            <a:p>
              <a:pPr marL="342900" indent="-257175">
                <a:buSzPts val="1800"/>
                <a:buChar char="-"/>
              </a:pPr>
              <a:r>
                <a:rPr lang="en-US" sz="1350" dirty="0"/>
                <a:t>API examples</a:t>
              </a:r>
              <a:endParaRPr sz="1350" dirty="0"/>
            </a:p>
          </p:txBody>
        </p:sp>
      </p:grpSp>
      <p:sp>
        <p:nvSpPr>
          <p:cNvPr id="4" name="Rectangle: Rounded Corners 3">
            <a:extLst>
              <a:ext uri="{FF2B5EF4-FFF2-40B4-BE49-F238E27FC236}">
                <a16:creationId xmlns:a16="http://schemas.microsoft.com/office/drawing/2014/main" id="{EED1D2E1-B98E-08DA-C382-DDF26795B998}"/>
              </a:ext>
            </a:extLst>
          </p:cNvPr>
          <p:cNvSpPr/>
          <p:nvPr/>
        </p:nvSpPr>
        <p:spPr>
          <a:xfrm>
            <a:off x="1314450" y="1159640"/>
            <a:ext cx="1217054" cy="1130121"/>
          </a:xfrm>
          <a:prstGeom prst="round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050"/>
          </a:p>
        </p:txBody>
      </p:sp>
      <p:sp>
        <p:nvSpPr>
          <p:cNvPr id="2" name="Slide Number Placeholder 1">
            <a:extLst>
              <a:ext uri="{FF2B5EF4-FFF2-40B4-BE49-F238E27FC236}">
                <a16:creationId xmlns:a16="http://schemas.microsoft.com/office/drawing/2014/main" id="{3973B05E-0B4F-513B-B372-422E9C68BC18}"/>
              </a:ext>
            </a:extLst>
          </p:cNvPr>
          <p:cNvSpPr>
            <a:spLocks noGrp="1"/>
          </p:cNvSpPr>
          <p:nvPr>
            <p:ph type="sldNum" idx="12"/>
          </p:nvPr>
        </p:nvSpPr>
        <p:spPr/>
        <p:txBody>
          <a:bodyPr/>
          <a:lstStyle/>
          <a:p>
            <a:fld id="{00000000-1234-1234-1234-123412341234}" type="slidenum">
              <a:rPr lang="en-US" smtClean="0"/>
              <a:pPr/>
              <a:t>14</a:t>
            </a:fld>
            <a:endParaRPr lang="en-US"/>
          </a:p>
        </p:txBody>
      </p:sp>
    </p:spTree>
    <p:extLst>
      <p:ext uri="{BB962C8B-B14F-4D97-AF65-F5344CB8AC3E}">
        <p14:creationId xmlns:p14="http://schemas.microsoft.com/office/powerpoint/2010/main" val="372107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7"/>
          <p:cNvSpPr txBox="1">
            <a:spLocks noGrp="1"/>
          </p:cNvSpPr>
          <p:nvPr>
            <p:ph type="title"/>
          </p:nvPr>
        </p:nvSpPr>
        <p:spPr>
          <a:xfrm>
            <a:off x="628650" y="640830"/>
            <a:ext cx="6922770" cy="640830"/>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lt1"/>
              </a:buClr>
              <a:buSzPts val="3000"/>
              <a:buFont typeface="Arial"/>
              <a:buNone/>
            </a:pPr>
            <a:r>
              <a:rPr lang="en" sz="3000" dirty="0"/>
              <a:t>Limitations</a:t>
            </a:r>
            <a:endParaRPr dirty="0"/>
          </a:p>
        </p:txBody>
      </p:sp>
      <p:sp>
        <p:nvSpPr>
          <p:cNvPr id="4" name="Text Placeholder 2">
            <a:extLst>
              <a:ext uri="{FF2B5EF4-FFF2-40B4-BE49-F238E27FC236}">
                <a16:creationId xmlns:a16="http://schemas.microsoft.com/office/drawing/2014/main" id="{0743964A-5854-02AE-444D-2A4E932850C0}"/>
              </a:ext>
            </a:extLst>
          </p:cNvPr>
          <p:cNvSpPr>
            <a:spLocks noGrp="1"/>
          </p:cNvSpPr>
          <p:nvPr>
            <p:ph type="body" idx="1"/>
          </p:nvPr>
        </p:nvSpPr>
        <p:spPr>
          <a:xfrm>
            <a:off x="733425" y="1268016"/>
            <a:ext cx="5420240" cy="3914775"/>
          </a:xfrm>
        </p:spPr>
        <p:txBody>
          <a:bodyPr>
            <a:normAutofit/>
          </a:bodyPr>
          <a:lstStyle/>
          <a:p>
            <a:r>
              <a:rPr lang="en-US" sz="2000" dirty="0"/>
              <a:t>Polar </a:t>
            </a:r>
            <a:r>
              <a:rPr lang="en-US" sz="2000" b="0" i="0" dirty="0">
                <a:solidFill>
                  <a:schemeClr val="bg1"/>
                </a:solidFill>
                <a:effectLst/>
                <a:latin typeface="-apple-system"/>
              </a:rPr>
              <a:t>orbiting satellites each typically collect two observations per day</a:t>
            </a:r>
            <a:r>
              <a:rPr lang="en-US" sz="2000" dirty="0"/>
              <a:t> and only detect fires as they pass over head.</a:t>
            </a:r>
          </a:p>
          <a:p>
            <a:r>
              <a:rPr lang="en-US" sz="2000" dirty="0"/>
              <a:t>Geostationary provide 24/7 coverage spatial resolution is coarser and less sensitive to small fires</a:t>
            </a:r>
          </a:p>
          <a:p>
            <a:r>
              <a:rPr lang="en-US" sz="2000" dirty="0"/>
              <a:t>Heavy cloud/smoke can obscure fire detections – example of Jasper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C639D7-EC3F-1A6C-24AD-7DD73653BB49}"/>
              </a:ext>
            </a:extLst>
          </p:cNvPr>
          <p:cNvPicPr>
            <a:picLocks noChangeAspect="1"/>
          </p:cNvPicPr>
          <p:nvPr/>
        </p:nvPicPr>
        <p:blipFill>
          <a:blip r:embed="rId3"/>
          <a:stretch>
            <a:fillRect/>
          </a:stretch>
        </p:blipFill>
        <p:spPr>
          <a:xfrm>
            <a:off x="516987" y="1445456"/>
            <a:ext cx="6790216" cy="3583449"/>
          </a:xfrm>
          <a:prstGeom prst="rect">
            <a:avLst/>
          </a:prstGeom>
        </p:spPr>
      </p:pic>
      <p:sp>
        <p:nvSpPr>
          <p:cNvPr id="3" name="TextBox 2">
            <a:extLst>
              <a:ext uri="{FF2B5EF4-FFF2-40B4-BE49-F238E27FC236}">
                <a16:creationId xmlns:a16="http://schemas.microsoft.com/office/drawing/2014/main" id="{9A9D0272-B27F-BA70-DC6B-BC25DC59A710}"/>
              </a:ext>
            </a:extLst>
          </p:cNvPr>
          <p:cNvSpPr txBox="1"/>
          <p:nvPr/>
        </p:nvSpPr>
        <p:spPr>
          <a:xfrm>
            <a:off x="516987" y="375932"/>
            <a:ext cx="6621403" cy="1069524"/>
          </a:xfrm>
          <a:prstGeom prst="rect">
            <a:avLst/>
          </a:prstGeom>
          <a:noFill/>
        </p:spPr>
        <p:txBody>
          <a:bodyPr wrap="square" rtlCol="0">
            <a:spAutoFit/>
          </a:bodyPr>
          <a:lstStyle/>
          <a:p>
            <a:r>
              <a:rPr lang="en-US" sz="1600" b="1" dirty="0"/>
              <a:t>Example from Jasper, Alberta, Canada </a:t>
            </a:r>
          </a:p>
          <a:p>
            <a:r>
              <a:rPr lang="en-US" sz="1600" b="1" dirty="0"/>
              <a:t>July 25, 2024.</a:t>
            </a:r>
          </a:p>
          <a:p>
            <a:endParaRPr lang="en-US" sz="1050" dirty="0"/>
          </a:p>
          <a:p>
            <a:r>
              <a:rPr lang="en-US" sz="1050" dirty="0"/>
              <a:t>Fires were reported in the news and by locals but on FIRMS the fires were obscured by heavy cloud causing users to question whether FIRMS was working</a:t>
            </a:r>
          </a:p>
        </p:txBody>
      </p:sp>
    </p:spTree>
    <p:extLst>
      <p:ext uri="{BB962C8B-B14F-4D97-AF65-F5344CB8AC3E}">
        <p14:creationId xmlns:p14="http://schemas.microsoft.com/office/powerpoint/2010/main" val="997508415"/>
      </p:ext>
    </p:extLst>
  </p:cSld>
  <p:clrMapOvr>
    <a:masterClrMapping/>
  </p:clrMapOvr>
  <p:transition advClick="0" advTm="0">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425FF-C6CC-565B-AD1B-EF01D4C102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9E0ACF-7E6C-CF27-AFA1-20C80E71B658}"/>
              </a:ext>
            </a:extLst>
          </p:cNvPr>
          <p:cNvSpPr>
            <a:spLocks noGrp="1"/>
          </p:cNvSpPr>
          <p:nvPr>
            <p:ph type="title"/>
          </p:nvPr>
        </p:nvSpPr>
        <p:spPr/>
        <p:txBody>
          <a:bodyPr/>
          <a:lstStyle/>
          <a:p>
            <a:r>
              <a:rPr lang="en-US" dirty="0"/>
              <a:t>Future Plans</a:t>
            </a:r>
          </a:p>
        </p:txBody>
      </p:sp>
      <p:sp>
        <p:nvSpPr>
          <p:cNvPr id="5" name="Text Placeholder 2">
            <a:extLst>
              <a:ext uri="{FF2B5EF4-FFF2-40B4-BE49-F238E27FC236}">
                <a16:creationId xmlns:a16="http://schemas.microsoft.com/office/drawing/2014/main" id="{707B7719-82D9-7484-5AFF-1350FA06FEB8}"/>
              </a:ext>
            </a:extLst>
          </p:cNvPr>
          <p:cNvSpPr txBox="1">
            <a:spLocks/>
          </p:cNvSpPr>
          <p:nvPr/>
        </p:nvSpPr>
        <p:spPr>
          <a:xfrm>
            <a:off x="442784" y="1228725"/>
            <a:ext cx="5909310" cy="3914775"/>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457200" marR="0" lvl="0" indent="-228600" algn="l" rtl="0">
              <a:lnSpc>
                <a:spcPct val="110000"/>
              </a:lnSpc>
              <a:spcBef>
                <a:spcPts val="8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317500" algn="l" rtl="0">
              <a:lnSpc>
                <a:spcPct val="110000"/>
              </a:lnSpc>
              <a:spcBef>
                <a:spcPts val="400"/>
              </a:spcBef>
              <a:spcAft>
                <a:spcPts val="0"/>
              </a:spcAft>
              <a:buClr>
                <a:schemeClr val="accent1"/>
              </a:buClr>
              <a:buSzPts val="1400"/>
              <a:buFont typeface="Arial"/>
              <a:buChar char="•"/>
              <a:defRPr sz="2100" b="0" i="0" u="none" strike="noStrike" cap="none">
                <a:solidFill>
                  <a:schemeClr val="dk1"/>
                </a:solidFill>
                <a:latin typeface="Arial"/>
                <a:ea typeface="Arial"/>
                <a:cs typeface="Arial"/>
                <a:sym typeface="Arial"/>
              </a:defRPr>
            </a:lvl2pPr>
            <a:lvl3pPr marL="1371600" marR="0" lvl="2" indent="-317500" algn="l" rtl="0">
              <a:lnSpc>
                <a:spcPct val="110000"/>
              </a:lnSpc>
              <a:spcBef>
                <a:spcPts val="400"/>
              </a:spcBef>
              <a:spcAft>
                <a:spcPts val="0"/>
              </a:spcAft>
              <a:buClr>
                <a:schemeClr val="accent1"/>
              </a:buClr>
              <a:buSzPts val="1400"/>
              <a:buFont typeface="Arial"/>
              <a:buChar char="•"/>
              <a:defRPr sz="1800" b="0" i="0" u="none" strike="noStrike" cap="none">
                <a:solidFill>
                  <a:schemeClr val="dk1"/>
                </a:solidFill>
                <a:latin typeface="Arial"/>
                <a:ea typeface="Arial"/>
                <a:cs typeface="Arial"/>
                <a:sym typeface="Arial"/>
              </a:defRPr>
            </a:lvl3pPr>
            <a:lvl4pPr marL="1828800" marR="0" lvl="3" indent="-317500" algn="l" rtl="0">
              <a:lnSpc>
                <a:spcPct val="110000"/>
              </a:lnSpc>
              <a:spcBef>
                <a:spcPts val="400"/>
              </a:spcBef>
              <a:spcAft>
                <a:spcPts val="0"/>
              </a:spcAft>
              <a:buClr>
                <a:schemeClr val="accent1"/>
              </a:buClr>
              <a:buSzPts val="1400"/>
              <a:buFont typeface="Arial"/>
              <a:buChar char="•"/>
              <a:defRPr sz="1500" b="0" i="0" u="none" strike="noStrike" cap="none">
                <a:solidFill>
                  <a:schemeClr val="dk1"/>
                </a:solidFill>
                <a:latin typeface="Arial"/>
                <a:ea typeface="Arial"/>
                <a:cs typeface="Arial"/>
                <a:sym typeface="Arial"/>
              </a:defRPr>
            </a:lvl4pPr>
            <a:lvl5pPr marL="2286000" marR="0" lvl="4" indent="-317500" algn="l" rtl="0">
              <a:lnSpc>
                <a:spcPct val="110000"/>
              </a:lnSpc>
              <a:spcBef>
                <a:spcPts val="400"/>
              </a:spcBef>
              <a:spcAft>
                <a:spcPts val="0"/>
              </a:spcAft>
              <a:buClr>
                <a:schemeClr val="accent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marL="571500" indent="-342900">
              <a:buFont typeface="Arial" panose="020B0604020202020204" pitchFamily="34" charset="0"/>
              <a:buChar char="•"/>
            </a:pPr>
            <a:r>
              <a:rPr lang="en-US" sz="1800" dirty="0">
                <a:solidFill>
                  <a:schemeClr val="bg1"/>
                </a:solidFill>
              </a:rPr>
              <a:t>Experimental tab enables product evaluation</a:t>
            </a:r>
          </a:p>
          <a:p>
            <a:pPr marL="571500" indent="-342900">
              <a:buFont typeface="Arial" panose="020B0604020202020204" pitchFamily="34" charset="0"/>
              <a:buChar char="•"/>
            </a:pPr>
            <a:r>
              <a:rPr lang="en-US" sz="1800" dirty="0">
                <a:solidFill>
                  <a:schemeClr val="bg1"/>
                </a:solidFill>
              </a:rPr>
              <a:t>Static Thermal Anomalies</a:t>
            </a:r>
          </a:p>
          <a:p>
            <a:pPr marL="571500" indent="-342900">
              <a:buFont typeface="Arial" panose="020B0604020202020204" pitchFamily="34" charset="0"/>
              <a:buChar char="•"/>
            </a:pPr>
            <a:r>
              <a:rPr lang="en-US" sz="1800" dirty="0">
                <a:solidFill>
                  <a:schemeClr val="bg1"/>
                </a:solidFill>
              </a:rPr>
              <a:t>NRT burned area</a:t>
            </a:r>
          </a:p>
          <a:p>
            <a:pPr marL="571500" indent="-342900">
              <a:buFont typeface="Arial" panose="020B0604020202020204" pitchFamily="34" charset="0"/>
              <a:buChar char="•"/>
            </a:pPr>
            <a:r>
              <a:rPr lang="en-US" sz="1800" dirty="0">
                <a:solidFill>
                  <a:schemeClr val="bg1"/>
                </a:solidFill>
              </a:rPr>
              <a:t>With MODIS end of life – VIIRS provides continuity for Aqua (PM) overpass. No replacement for Terra (AM) overpass. NASA is considering Sentinel 3 for active fire and corrected reflectance imagery to provide continuity for the morning observations</a:t>
            </a:r>
          </a:p>
          <a:p>
            <a:pPr lvl="1"/>
            <a:endParaRPr lang="en-US" sz="1600" dirty="0">
              <a:solidFill>
                <a:schemeClr val="bg1"/>
              </a:solidFill>
            </a:endParaRPr>
          </a:p>
        </p:txBody>
      </p:sp>
    </p:spTree>
    <p:extLst>
      <p:ext uri="{BB962C8B-B14F-4D97-AF65-F5344CB8AC3E}">
        <p14:creationId xmlns:p14="http://schemas.microsoft.com/office/powerpoint/2010/main" val="1052285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571;p83">
            <a:extLst>
              <a:ext uri="{FF2B5EF4-FFF2-40B4-BE49-F238E27FC236}">
                <a16:creationId xmlns:a16="http://schemas.microsoft.com/office/drawing/2014/main" id="{C763461F-1AB3-A474-14CB-A1A2AAE6FECA}"/>
              </a:ext>
            </a:extLst>
          </p:cNvPr>
          <p:cNvSpPr txBox="1"/>
          <p:nvPr/>
        </p:nvSpPr>
        <p:spPr>
          <a:xfrm>
            <a:off x="982980" y="1"/>
            <a:ext cx="8161020" cy="484718"/>
          </a:xfrm>
          <a:prstGeom prst="rect">
            <a:avLst/>
          </a:prstGeom>
          <a:noFill/>
          <a:ln w="9525" cap="flat" cmpd="sng">
            <a:noFill/>
            <a:prstDash val="solid"/>
            <a:round/>
            <a:headEnd type="none" w="sm" len="sm"/>
            <a:tailEnd type="none" w="sm" len="sm"/>
          </a:ln>
        </p:spPr>
        <p:txBody>
          <a:bodyPr spcFirstLastPara="1" wrap="square" lIns="68569" tIns="34275" rIns="68569" bIns="34275" anchor="t" anchorCtr="0">
            <a:spAutoFit/>
          </a:bodyPr>
          <a:lstStyle/>
          <a:p>
            <a:pPr>
              <a:buSzPts val="3600"/>
            </a:pPr>
            <a:r>
              <a:rPr lang="en-US" sz="2700" b="1" dirty="0">
                <a:solidFill>
                  <a:schemeClr val="accent1"/>
                </a:solidFill>
                <a:latin typeface="Calibri"/>
                <a:ea typeface="Calibri"/>
                <a:cs typeface="Calibri"/>
                <a:sym typeface="Calibri"/>
              </a:rPr>
              <a:t>NRT VIIRS Burned Area Product</a:t>
            </a:r>
          </a:p>
        </p:txBody>
      </p:sp>
      <p:grpSp>
        <p:nvGrpSpPr>
          <p:cNvPr id="10" name="Group 9">
            <a:extLst>
              <a:ext uri="{FF2B5EF4-FFF2-40B4-BE49-F238E27FC236}">
                <a16:creationId xmlns:a16="http://schemas.microsoft.com/office/drawing/2014/main" id="{01ABCF6B-1F94-3955-F2A4-FE90293B1712}"/>
              </a:ext>
            </a:extLst>
          </p:cNvPr>
          <p:cNvGrpSpPr/>
          <p:nvPr/>
        </p:nvGrpSpPr>
        <p:grpSpPr>
          <a:xfrm>
            <a:off x="4918710" y="2273808"/>
            <a:ext cx="2862470" cy="2743200"/>
            <a:chOff x="6629400" y="3048000"/>
            <a:chExt cx="3816626" cy="3657600"/>
          </a:xfrm>
        </p:grpSpPr>
        <p:pic>
          <p:nvPicPr>
            <p:cNvPr id="5" name="Picture 4">
              <a:extLst>
                <a:ext uri="{FF2B5EF4-FFF2-40B4-BE49-F238E27FC236}">
                  <a16:creationId xmlns:a16="http://schemas.microsoft.com/office/drawing/2014/main" id="{959D5C67-22A1-E49A-93A6-0106D4570AFA}"/>
                </a:ext>
              </a:extLst>
            </p:cNvPr>
            <p:cNvPicPr>
              <a:picLocks noChangeAspect="1"/>
            </p:cNvPicPr>
            <p:nvPr/>
          </p:nvPicPr>
          <p:blipFill rotWithShape="1">
            <a:blip r:embed="rId3"/>
            <a:srcRect t="2021" r="4999" b="4999"/>
            <a:stretch/>
          </p:blipFill>
          <p:spPr>
            <a:xfrm>
              <a:off x="6629400" y="3048000"/>
              <a:ext cx="3816626" cy="3657600"/>
            </a:xfrm>
            <a:prstGeom prst="rect">
              <a:avLst/>
            </a:prstGeom>
          </p:spPr>
        </p:pic>
        <p:pic>
          <p:nvPicPr>
            <p:cNvPr id="9" name="Picture 8">
              <a:extLst>
                <a:ext uri="{FF2B5EF4-FFF2-40B4-BE49-F238E27FC236}">
                  <a16:creationId xmlns:a16="http://schemas.microsoft.com/office/drawing/2014/main" id="{2968F303-2E6F-48BF-D15D-FC36725A3A29}"/>
                </a:ext>
              </a:extLst>
            </p:cNvPr>
            <p:cNvPicPr>
              <a:picLocks noChangeAspect="1"/>
            </p:cNvPicPr>
            <p:nvPr/>
          </p:nvPicPr>
          <p:blipFill>
            <a:blip r:embed="rId4"/>
            <a:stretch>
              <a:fillRect/>
            </a:stretch>
          </p:blipFill>
          <p:spPr>
            <a:xfrm>
              <a:off x="6629400" y="5966427"/>
              <a:ext cx="1427947" cy="739173"/>
            </a:xfrm>
            <a:prstGeom prst="rect">
              <a:avLst/>
            </a:prstGeom>
          </p:spPr>
        </p:pic>
      </p:grpSp>
      <p:grpSp>
        <p:nvGrpSpPr>
          <p:cNvPr id="20" name="Group 19">
            <a:extLst>
              <a:ext uri="{FF2B5EF4-FFF2-40B4-BE49-F238E27FC236}">
                <a16:creationId xmlns:a16="http://schemas.microsoft.com/office/drawing/2014/main" id="{1D12A1E9-B265-1B9B-58C5-D99F964AFD8A}"/>
              </a:ext>
            </a:extLst>
          </p:cNvPr>
          <p:cNvGrpSpPr/>
          <p:nvPr/>
        </p:nvGrpSpPr>
        <p:grpSpPr>
          <a:xfrm>
            <a:off x="1200381" y="2217615"/>
            <a:ext cx="3138665" cy="2799394"/>
            <a:chOff x="1671628" y="3049275"/>
            <a:chExt cx="4184886" cy="3732525"/>
          </a:xfrm>
        </p:grpSpPr>
        <p:pic>
          <p:nvPicPr>
            <p:cNvPr id="19" name="Picture 18" descr="A picture containing map, text, atlas&#10;&#10;Description automatically generated">
              <a:extLst>
                <a:ext uri="{FF2B5EF4-FFF2-40B4-BE49-F238E27FC236}">
                  <a16:creationId xmlns:a16="http://schemas.microsoft.com/office/drawing/2014/main" id="{46CF24AA-3DD8-9224-79FE-4DC8CF1FBF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6400" y="3124200"/>
              <a:ext cx="4180114" cy="3657600"/>
            </a:xfrm>
            <a:prstGeom prst="rect">
              <a:avLst/>
            </a:prstGeom>
          </p:spPr>
        </p:pic>
        <p:sp>
          <p:nvSpPr>
            <p:cNvPr id="11" name="TextBox 10">
              <a:extLst>
                <a:ext uri="{FF2B5EF4-FFF2-40B4-BE49-F238E27FC236}">
                  <a16:creationId xmlns:a16="http://schemas.microsoft.com/office/drawing/2014/main" id="{47868376-0B1F-E9F1-F2F3-E1B0082F7A8D}"/>
                </a:ext>
              </a:extLst>
            </p:cNvPr>
            <p:cNvSpPr txBox="1"/>
            <p:nvPr/>
          </p:nvSpPr>
          <p:spPr>
            <a:xfrm>
              <a:off x="1671628" y="3049275"/>
              <a:ext cx="246308" cy="338555"/>
            </a:xfrm>
            <a:prstGeom prst="rect">
              <a:avLst/>
            </a:prstGeom>
            <a:noFill/>
          </p:spPr>
          <p:txBody>
            <a:bodyPr wrap="none" rtlCol="0">
              <a:spAutoFit/>
            </a:bodyPr>
            <a:lstStyle/>
            <a:p>
              <a:endParaRPr lang="en-US" sz="1050" dirty="0">
                <a:effectLst>
                  <a:outerShdw blurRad="38100" dist="38100" dir="2700000" algn="tl">
                    <a:srgbClr val="000000">
                      <a:alpha val="43137"/>
                    </a:srgbClr>
                  </a:outerShdw>
                </a:effectLst>
                <a:latin typeface="+mn-lt"/>
                <a:ea typeface="Tahoma" panose="020B0604030504040204" pitchFamily="34" charset="0"/>
                <a:cs typeface="Calibri" panose="020F0502020204030204" pitchFamily="34" charset="0"/>
              </a:endParaRPr>
            </a:p>
          </p:txBody>
        </p:sp>
      </p:grpSp>
      <p:sp>
        <p:nvSpPr>
          <p:cNvPr id="13" name="TextBox 12">
            <a:extLst>
              <a:ext uri="{FF2B5EF4-FFF2-40B4-BE49-F238E27FC236}">
                <a16:creationId xmlns:a16="http://schemas.microsoft.com/office/drawing/2014/main" id="{62426584-A37F-4AB3-2E28-C6FF82EC4336}"/>
              </a:ext>
            </a:extLst>
          </p:cNvPr>
          <p:cNvSpPr txBox="1"/>
          <p:nvPr/>
        </p:nvSpPr>
        <p:spPr>
          <a:xfrm>
            <a:off x="1257300" y="466956"/>
            <a:ext cx="6101670" cy="1515800"/>
          </a:xfrm>
          <a:prstGeom prst="rect">
            <a:avLst/>
          </a:prstGeom>
          <a:noFill/>
        </p:spPr>
        <p:txBody>
          <a:bodyPr wrap="none" rtlCol="0">
            <a:spAutoFit/>
          </a:bodyPr>
          <a:lstStyle/>
          <a:p>
            <a:pPr marL="128588" indent="-128588">
              <a:spcAft>
                <a:spcPts val="225"/>
              </a:spcAft>
              <a:buFont typeface="Arial" panose="020B0604020202020204" pitchFamily="34" charset="0"/>
              <a:buChar char="•"/>
            </a:pPr>
            <a:r>
              <a:rPr lang="en-US" sz="1500" dirty="0">
                <a:solidFill>
                  <a:schemeClr val="tx1"/>
                </a:solidFill>
                <a:latin typeface="Calibri" panose="020F0502020204030204" pitchFamily="34" charset="0"/>
                <a:cs typeface="Calibri" panose="020F0502020204030204" pitchFamily="34" charset="0"/>
              </a:rPr>
              <a:t>Daily/sub-daily capture of fire growth is beneficial to multiple applications</a:t>
            </a:r>
          </a:p>
          <a:p>
            <a:pPr marL="128588" indent="-128588">
              <a:spcAft>
                <a:spcPts val="225"/>
              </a:spcAft>
              <a:buFont typeface="Arial" panose="020B0604020202020204" pitchFamily="34" charset="0"/>
              <a:buChar char="•"/>
            </a:pPr>
            <a:r>
              <a:rPr lang="en-US" sz="1500" dirty="0">
                <a:solidFill>
                  <a:schemeClr val="tx1"/>
                </a:solidFill>
                <a:latin typeface="Calibri" panose="020F0502020204030204" pitchFamily="34" charset="0"/>
                <a:cs typeface="Calibri" panose="020F0502020204030204" pitchFamily="34" charset="0"/>
              </a:rPr>
              <a:t>Product details:</a:t>
            </a:r>
          </a:p>
          <a:p>
            <a:pPr marL="475060" lvl="1" indent="-132160">
              <a:spcAft>
                <a:spcPts val="225"/>
              </a:spcAft>
              <a:buFont typeface="Arial" panose="020B0604020202020204" pitchFamily="34" charset="0"/>
              <a:buChar char="•"/>
            </a:pPr>
            <a:r>
              <a:rPr lang="en-US" sz="1050" dirty="0">
                <a:solidFill>
                  <a:schemeClr val="tx1"/>
                </a:solidFill>
                <a:latin typeface="Calibri" panose="020F0502020204030204" pitchFamily="34" charset="0"/>
                <a:cs typeface="Calibri" panose="020F0502020204030204" pitchFamily="34" charset="0"/>
              </a:rPr>
              <a:t>Based on an adaptation of MODIS MCD64A1/VIIRS VNP64A1</a:t>
            </a:r>
          </a:p>
          <a:p>
            <a:pPr marL="475060" lvl="1" indent="-132160">
              <a:spcAft>
                <a:spcPts val="225"/>
              </a:spcAft>
              <a:buFont typeface="Arial" panose="020B0604020202020204" pitchFamily="34" charset="0"/>
              <a:buChar char="•"/>
            </a:pPr>
            <a:r>
              <a:rPr lang="en-US" sz="1050" dirty="0">
                <a:solidFill>
                  <a:schemeClr val="tx1"/>
                </a:solidFill>
                <a:latin typeface="Calibri" panose="020F0502020204030204" pitchFamily="34" charset="0"/>
                <a:cs typeface="Calibri" panose="020F0502020204030204" pitchFamily="34" charset="0"/>
              </a:rPr>
              <a:t>Daily cumulative updates at ~375m spatial resolution</a:t>
            </a:r>
          </a:p>
          <a:p>
            <a:pPr marL="475060" lvl="1" indent="-132160">
              <a:spcAft>
                <a:spcPts val="225"/>
              </a:spcAft>
              <a:buFont typeface="Arial" panose="020B0604020202020204" pitchFamily="34" charset="0"/>
              <a:buChar char="•"/>
            </a:pPr>
            <a:r>
              <a:rPr lang="en-US" sz="1050" dirty="0">
                <a:solidFill>
                  <a:schemeClr val="tx1"/>
                </a:solidFill>
                <a:latin typeface="Calibri" panose="020F0502020204030204" pitchFamily="34" charset="0"/>
                <a:cs typeface="Calibri" panose="020F0502020204030204" pitchFamily="34" charset="0"/>
              </a:rPr>
              <a:t>Global coverage</a:t>
            </a:r>
          </a:p>
          <a:p>
            <a:pPr marL="475060" lvl="1" indent="-132160">
              <a:spcAft>
                <a:spcPts val="225"/>
              </a:spcAft>
              <a:buFont typeface="Arial" panose="020B0604020202020204" pitchFamily="34" charset="0"/>
              <a:buChar char="•"/>
            </a:pPr>
            <a:r>
              <a:rPr lang="en-US" sz="1050" dirty="0">
                <a:solidFill>
                  <a:schemeClr val="tx1"/>
                </a:solidFill>
                <a:latin typeface="Calibri" panose="020F0502020204030204" pitchFamily="34" charset="0"/>
                <a:cs typeface="Calibri" panose="020F0502020204030204" pitchFamily="34" charset="0"/>
              </a:rPr>
              <a:t>Produce operationally in LANCE/MODAPS environment</a:t>
            </a:r>
          </a:p>
          <a:p>
            <a:pPr marL="475060" lvl="1" indent="-132160">
              <a:buFont typeface="Arial" panose="020B0604020202020204" pitchFamily="34" charset="0"/>
              <a:buChar char="•"/>
            </a:pPr>
            <a:r>
              <a:rPr lang="en-US" sz="1050" dirty="0">
                <a:solidFill>
                  <a:schemeClr val="tx1"/>
                </a:solidFill>
                <a:latin typeface="Calibri" panose="020F0502020204030204" pitchFamily="34" charset="0"/>
                <a:cs typeface="Calibri" panose="020F0502020204030204" pitchFamily="34" charset="0"/>
              </a:rPr>
              <a:t>Anticipate 12-to-24-month period to implement</a:t>
            </a:r>
          </a:p>
        </p:txBody>
      </p:sp>
      <p:sp>
        <p:nvSpPr>
          <p:cNvPr id="3" name="TextBox 2">
            <a:extLst>
              <a:ext uri="{FF2B5EF4-FFF2-40B4-BE49-F238E27FC236}">
                <a16:creationId xmlns:a16="http://schemas.microsoft.com/office/drawing/2014/main" id="{4D548A51-0A99-262E-8933-C2691DC04E4E}"/>
              </a:ext>
            </a:extLst>
          </p:cNvPr>
          <p:cNvSpPr txBox="1"/>
          <p:nvPr/>
        </p:nvSpPr>
        <p:spPr>
          <a:xfrm>
            <a:off x="4949843" y="2310014"/>
            <a:ext cx="2095066" cy="415498"/>
          </a:xfrm>
          <a:prstGeom prst="rect">
            <a:avLst/>
          </a:prstGeom>
          <a:solidFill>
            <a:schemeClr val="lt1"/>
          </a:solidFill>
        </p:spPr>
        <p:txBody>
          <a:bodyPr wrap="square" rtlCol="0">
            <a:spAutoFit/>
          </a:bodyPr>
          <a:lstStyle/>
          <a:p>
            <a:r>
              <a:rPr lang="en-US" sz="1050" dirty="0"/>
              <a:t>Mosquito Fire – Progression Map </a:t>
            </a:r>
          </a:p>
        </p:txBody>
      </p:sp>
      <p:sp>
        <p:nvSpPr>
          <p:cNvPr id="4" name="TextBox 3">
            <a:extLst>
              <a:ext uri="{FF2B5EF4-FFF2-40B4-BE49-F238E27FC236}">
                <a16:creationId xmlns:a16="http://schemas.microsoft.com/office/drawing/2014/main" id="{208AB812-B907-C0C3-67E5-94DEEFC10235}"/>
              </a:ext>
            </a:extLst>
          </p:cNvPr>
          <p:cNvSpPr txBox="1"/>
          <p:nvPr/>
        </p:nvSpPr>
        <p:spPr>
          <a:xfrm>
            <a:off x="1215793" y="2288250"/>
            <a:ext cx="1511996" cy="507831"/>
          </a:xfrm>
          <a:prstGeom prst="rect">
            <a:avLst/>
          </a:prstGeom>
          <a:solidFill>
            <a:schemeClr val="lt1"/>
          </a:solidFill>
        </p:spPr>
        <p:txBody>
          <a:bodyPr wrap="square" rtlCol="0">
            <a:spAutoFit/>
          </a:bodyPr>
          <a:lstStyle/>
          <a:p>
            <a:r>
              <a:rPr lang="en-US" sz="900" dirty="0"/>
              <a:t>Mosquito Fire – MCD64A1</a:t>
            </a:r>
          </a:p>
          <a:p>
            <a:r>
              <a:rPr lang="en-US" sz="900" dirty="0"/>
              <a:t>September 2022</a:t>
            </a:r>
          </a:p>
        </p:txBody>
      </p:sp>
    </p:spTree>
    <p:extLst>
      <p:ext uri="{BB962C8B-B14F-4D97-AF65-F5344CB8AC3E}">
        <p14:creationId xmlns:p14="http://schemas.microsoft.com/office/powerpoint/2010/main" val="786481288"/>
      </p:ext>
    </p:extLst>
  </p:cSld>
  <p:clrMapOvr>
    <a:masterClrMapping/>
  </p:clrMapOvr>
  <p:transition spd="slow" advClick="0">
    <p:wipe dir="d"/>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333"/>
        <p:cNvGrpSpPr/>
        <p:nvPr/>
      </p:nvGrpSpPr>
      <p:grpSpPr>
        <a:xfrm>
          <a:off x="0" y="0"/>
          <a:ext cx="0" cy="0"/>
          <a:chOff x="0" y="0"/>
          <a:chExt cx="0" cy="0"/>
        </a:xfrm>
      </p:grpSpPr>
      <p:pic>
        <p:nvPicPr>
          <p:cNvPr id="334" name="Google Shape;334;g27352ba0bad_0_291"/>
          <p:cNvPicPr preferRelativeResize="0"/>
          <p:nvPr/>
        </p:nvPicPr>
        <p:blipFill rotWithShape="1">
          <a:blip r:embed="rId3">
            <a:alphaModFix/>
          </a:blip>
          <a:srcRect/>
          <a:stretch/>
        </p:blipFill>
        <p:spPr>
          <a:xfrm>
            <a:off x="0" y="432425"/>
            <a:ext cx="9144002" cy="4311042"/>
          </a:xfrm>
          <a:prstGeom prst="rect">
            <a:avLst/>
          </a:prstGeom>
          <a:noFill/>
          <a:ln w="9525" cap="flat" cmpd="sng">
            <a:solidFill>
              <a:schemeClr val="lt1"/>
            </a:solidFill>
            <a:prstDash val="solid"/>
            <a:round/>
            <a:headEnd type="none" w="sm" len="sm"/>
            <a:tailEnd type="none" w="sm" len="sm"/>
          </a:ln>
        </p:spPr>
      </p:pic>
      <p:sp>
        <p:nvSpPr>
          <p:cNvPr id="335" name="Google Shape;335;g27352ba0bad_0_291"/>
          <p:cNvSpPr txBox="1">
            <a:spLocks noGrp="1"/>
          </p:cNvSpPr>
          <p:nvPr>
            <p:ph type="title"/>
          </p:nvPr>
        </p:nvSpPr>
        <p:spPr>
          <a:xfrm>
            <a:off x="0" y="-57150"/>
            <a:ext cx="9144000" cy="480150"/>
          </a:xfrm>
          <a:prstGeom prst="rect">
            <a:avLst/>
          </a:prstGeom>
          <a:noFill/>
          <a:ln>
            <a:noFill/>
          </a:ln>
        </p:spPr>
        <p:txBody>
          <a:bodyPr spcFirstLastPara="1" wrap="square" lIns="68569" tIns="34275" rIns="68569" bIns="34275" anchor="ctr" anchorCtr="0">
            <a:noAutofit/>
          </a:bodyPr>
          <a:lstStyle/>
          <a:p>
            <a:pPr algn="ctr">
              <a:lnSpc>
                <a:spcPct val="100000"/>
              </a:lnSpc>
              <a:buSzPct val="100000"/>
            </a:pPr>
            <a:r>
              <a:rPr lang="en-US" sz="2700" dirty="0">
                <a:solidFill>
                  <a:schemeClr val="tx1"/>
                </a:solidFill>
              </a:rPr>
              <a:t>Potential Persistent/Semi-Persistent Anomaly Locations</a:t>
            </a:r>
            <a:endParaRPr sz="2700" dirty="0">
              <a:solidFill>
                <a:schemeClr val="tx1"/>
              </a:solidFill>
            </a:endParaRPr>
          </a:p>
        </p:txBody>
      </p:sp>
      <p:grpSp>
        <p:nvGrpSpPr>
          <p:cNvPr id="336" name="Google Shape;336;g27352ba0bad_0_291"/>
          <p:cNvGrpSpPr/>
          <p:nvPr/>
        </p:nvGrpSpPr>
        <p:grpSpPr>
          <a:xfrm>
            <a:off x="111883" y="3598222"/>
            <a:ext cx="768845" cy="230802"/>
            <a:chOff x="149176" y="4343400"/>
            <a:chExt cx="1025127" cy="307736"/>
          </a:xfrm>
        </p:grpSpPr>
        <p:sp>
          <p:nvSpPr>
            <p:cNvPr id="337" name="Google Shape;337;g27352ba0bad_0_291"/>
            <p:cNvSpPr/>
            <p:nvPr/>
          </p:nvSpPr>
          <p:spPr>
            <a:xfrm>
              <a:off x="149176" y="4428708"/>
              <a:ext cx="137100" cy="137100"/>
            </a:xfrm>
            <a:prstGeom prst="ellipse">
              <a:avLst/>
            </a:prstGeom>
            <a:solidFill>
              <a:srgbClr val="FF0000"/>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38" name="Google Shape;338;g27352ba0bad_0_291"/>
            <p:cNvSpPr txBox="1"/>
            <p:nvPr/>
          </p:nvSpPr>
          <p:spPr>
            <a:xfrm>
              <a:off x="248503" y="4343400"/>
              <a:ext cx="925800" cy="307736"/>
            </a:xfrm>
            <a:prstGeom prst="rect">
              <a:avLst/>
            </a:prstGeom>
            <a:noFill/>
            <a:ln>
              <a:noFill/>
            </a:ln>
          </p:spPr>
          <p:txBody>
            <a:bodyPr spcFirstLastPara="1" wrap="square" lIns="68569" tIns="34275" rIns="68569" bIns="34275" anchor="t" anchorCtr="0">
              <a:spAutoFit/>
            </a:bodyPr>
            <a:lstStyle/>
            <a:p>
              <a:pPr>
                <a:buSzPts val="1400"/>
              </a:pPr>
              <a:r>
                <a:rPr lang="en-US" sz="1050">
                  <a:solidFill>
                    <a:schemeClr val="lt1"/>
                  </a:solidFill>
                  <a:latin typeface="Calibri"/>
                  <a:ea typeface="Calibri"/>
                  <a:cs typeface="Calibri"/>
                  <a:sym typeface="Calibri"/>
                </a:rPr>
                <a:t>Volcanoes</a:t>
              </a:r>
              <a:endParaRPr sz="1050"/>
            </a:p>
          </p:txBody>
        </p:sp>
      </p:grpSp>
      <p:grpSp>
        <p:nvGrpSpPr>
          <p:cNvPr id="339" name="Google Shape;339;g27352ba0bad_0_291"/>
          <p:cNvGrpSpPr/>
          <p:nvPr/>
        </p:nvGrpSpPr>
        <p:grpSpPr>
          <a:xfrm>
            <a:off x="111883" y="3718610"/>
            <a:ext cx="769070" cy="230802"/>
            <a:chOff x="149176" y="4697550"/>
            <a:chExt cx="1025427" cy="307736"/>
          </a:xfrm>
        </p:grpSpPr>
        <p:sp>
          <p:nvSpPr>
            <p:cNvPr id="340" name="Google Shape;340;g27352ba0bad_0_291"/>
            <p:cNvSpPr/>
            <p:nvPr/>
          </p:nvSpPr>
          <p:spPr>
            <a:xfrm>
              <a:off x="149176" y="4782858"/>
              <a:ext cx="137100" cy="137100"/>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41" name="Google Shape;341;g27352ba0bad_0_291"/>
            <p:cNvSpPr txBox="1"/>
            <p:nvPr/>
          </p:nvSpPr>
          <p:spPr>
            <a:xfrm>
              <a:off x="248503" y="4697550"/>
              <a:ext cx="926100" cy="307736"/>
            </a:xfrm>
            <a:prstGeom prst="rect">
              <a:avLst/>
            </a:prstGeom>
            <a:noFill/>
            <a:ln>
              <a:noFill/>
            </a:ln>
          </p:spPr>
          <p:txBody>
            <a:bodyPr spcFirstLastPara="1" wrap="square" lIns="68569" tIns="34275" rIns="68569" bIns="34275" anchor="t" anchorCtr="0">
              <a:spAutoFit/>
            </a:bodyPr>
            <a:lstStyle/>
            <a:p>
              <a:pPr>
                <a:buSzPts val="1400"/>
              </a:pPr>
              <a:r>
                <a:rPr lang="en-US" sz="1050">
                  <a:solidFill>
                    <a:schemeClr val="lt1"/>
                  </a:solidFill>
                  <a:latin typeface="Calibri"/>
                  <a:ea typeface="Calibri"/>
                  <a:cs typeface="Calibri"/>
                  <a:sym typeface="Calibri"/>
                </a:rPr>
                <a:t>Gas Flares</a:t>
              </a:r>
              <a:endParaRPr sz="1050"/>
            </a:p>
          </p:txBody>
        </p:sp>
      </p:grpSp>
      <p:grpSp>
        <p:nvGrpSpPr>
          <p:cNvPr id="342" name="Google Shape;342;g27352ba0bad_0_291"/>
          <p:cNvGrpSpPr/>
          <p:nvPr/>
        </p:nvGrpSpPr>
        <p:grpSpPr>
          <a:xfrm>
            <a:off x="111883" y="4320547"/>
            <a:ext cx="1262495" cy="230802"/>
            <a:chOff x="149176" y="6116973"/>
            <a:chExt cx="1683327" cy="307736"/>
          </a:xfrm>
        </p:grpSpPr>
        <p:sp>
          <p:nvSpPr>
            <p:cNvPr id="343" name="Google Shape;343;g27352ba0bad_0_291"/>
            <p:cNvSpPr/>
            <p:nvPr/>
          </p:nvSpPr>
          <p:spPr>
            <a:xfrm>
              <a:off x="149176" y="6202281"/>
              <a:ext cx="137100" cy="137100"/>
            </a:xfrm>
            <a:prstGeom prst="ellipse">
              <a:avLst/>
            </a:prstGeom>
            <a:solidFill>
              <a:srgbClr val="38A800"/>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44" name="Google Shape;344;g27352ba0bad_0_291"/>
            <p:cNvSpPr txBox="1"/>
            <p:nvPr/>
          </p:nvSpPr>
          <p:spPr>
            <a:xfrm>
              <a:off x="248503" y="6116973"/>
              <a:ext cx="1584000" cy="307736"/>
            </a:xfrm>
            <a:prstGeom prst="rect">
              <a:avLst/>
            </a:prstGeom>
            <a:noFill/>
            <a:ln>
              <a:noFill/>
            </a:ln>
          </p:spPr>
          <p:txBody>
            <a:bodyPr spcFirstLastPara="1" wrap="square" lIns="68569" tIns="34275" rIns="68569" bIns="34275" anchor="t" anchorCtr="0">
              <a:spAutoFit/>
            </a:bodyPr>
            <a:lstStyle/>
            <a:p>
              <a:pPr>
                <a:buSzPts val="1400"/>
              </a:pPr>
              <a:r>
                <a:rPr lang="en-US" sz="1050">
                  <a:solidFill>
                    <a:schemeClr val="lt1"/>
                  </a:solidFill>
                  <a:latin typeface="Calibri"/>
                  <a:ea typeface="Calibri"/>
                  <a:cs typeface="Calibri"/>
                  <a:sym typeface="Calibri"/>
                </a:rPr>
                <a:t>Photovoltaic Plants</a:t>
              </a:r>
              <a:endParaRPr sz="1050"/>
            </a:p>
          </p:txBody>
        </p:sp>
      </p:grpSp>
      <p:grpSp>
        <p:nvGrpSpPr>
          <p:cNvPr id="345" name="Google Shape;345;g27352ba0bad_0_291"/>
          <p:cNvGrpSpPr/>
          <p:nvPr/>
        </p:nvGrpSpPr>
        <p:grpSpPr>
          <a:xfrm>
            <a:off x="111882" y="3959384"/>
            <a:ext cx="2117812" cy="230802"/>
            <a:chOff x="149176" y="5255417"/>
            <a:chExt cx="2823749" cy="307736"/>
          </a:xfrm>
        </p:grpSpPr>
        <p:sp>
          <p:nvSpPr>
            <p:cNvPr id="346" name="Google Shape;346;g27352ba0bad_0_291"/>
            <p:cNvSpPr/>
            <p:nvPr/>
          </p:nvSpPr>
          <p:spPr>
            <a:xfrm>
              <a:off x="149176" y="5340725"/>
              <a:ext cx="137100" cy="137100"/>
            </a:xfrm>
            <a:prstGeom prst="ellipse">
              <a:avLst/>
            </a:prstGeom>
            <a:solidFill>
              <a:srgbClr val="73DFFF"/>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47" name="Google Shape;347;g27352ba0bad_0_291"/>
            <p:cNvSpPr txBox="1"/>
            <p:nvPr/>
          </p:nvSpPr>
          <p:spPr>
            <a:xfrm>
              <a:off x="248503" y="5255417"/>
              <a:ext cx="2724422" cy="307736"/>
            </a:xfrm>
            <a:prstGeom prst="rect">
              <a:avLst/>
            </a:prstGeom>
            <a:noFill/>
            <a:ln>
              <a:noFill/>
            </a:ln>
          </p:spPr>
          <p:txBody>
            <a:bodyPr spcFirstLastPara="1" wrap="square" lIns="68569" tIns="34275" rIns="68569" bIns="34275" anchor="t" anchorCtr="0">
              <a:spAutoFit/>
            </a:bodyPr>
            <a:lstStyle/>
            <a:p>
              <a:pPr>
                <a:buSzPts val="1400"/>
              </a:pPr>
              <a:r>
                <a:rPr lang="en-US" sz="1050" dirty="0">
                  <a:solidFill>
                    <a:schemeClr val="lt1"/>
                  </a:solidFill>
                  <a:latin typeface="Calibri"/>
                  <a:ea typeface="Calibri"/>
                  <a:cs typeface="Calibri"/>
                  <a:sym typeface="Calibri"/>
                </a:rPr>
                <a:t>Power Plants (including solar) </a:t>
              </a:r>
              <a:endParaRPr sz="1050" dirty="0"/>
            </a:p>
          </p:txBody>
        </p:sp>
      </p:grpSp>
      <p:grpSp>
        <p:nvGrpSpPr>
          <p:cNvPr id="348" name="Google Shape;348;g27352ba0bad_0_291"/>
          <p:cNvGrpSpPr/>
          <p:nvPr/>
        </p:nvGrpSpPr>
        <p:grpSpPr>
          <a:xfrm>
            <a:off x="111883" y="4079771"/>
            <a:ext cx="848720" cy="230802"/>
            <a:chOff x="149176" y="5559522"/>
            <a:chExt cx="1131627" cy="307736"/>
          </a:xfrm>
        </p:grpSpPr>
        <p:sp>
          <p:nvSpPr>
            <p:cNvPr id="349" name="Google Shape;349;g27352ba0bad_0_291"/>
            <p:cNvSpPr/>
            <p:nvPr/>
          </p:nvSpPr>
          <p:spPr>
            <a:xfrm>
              <a:off x="149176" y="5644830"/>
              <a:ext cx="137100" cy="137100"/>
            </a:xfrm>
            <a:prstGeom prst="ellipse">
              <a:avLst/>
            </a:prstGeom>
            <a:solidFill>
              <a:srgbClr val="E69800"/>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50" name="Google Shape;350;g27352ba0bad_0_291"/>
            <p:cNvSpPr txBox="1"/>
            <p:nvPr/>
          </p:nvSpPr>
          <p:spPr>
            <a:xfrm>
              <a:off x="248503" y="5559522"/>
              <a:ext cx="1032300" cy="307736"/>
            </a:xfrm>
            <a:prstGeom prst="rect">
              <a:avLst/>
            </a:prstGeom>
            <a:noFill/>
            <a:ln>
              <a:noFill/>
            </a:ln>
          </p:spPr>
          <p:txBody>
            <a:bodyPr spcFirstLastPara="1" wrap="square" lIns="68569" tIns="34275" rIns="68569" bIns="34275" anchor="t" anchorCtr="0">
              <a:spAutoFit/>
            </a:bodyPr>
            <a:lstStyle/>
            <a:p>
              <a:pPr>
                <a:buSzPts val="1400"/>
              </a:pPr>
              <a:r>
                <a:rPr lang="en-US" sz="1050">
                  <a:solidFill>
                    <a:schemeClr val="lt1"/>
                  </a:solidFill>
                  <a:latin typeface="Calibri"/>
                  <a:ea typeface="Calibri"/>
                  <a:cs typeface="Calibri"/>
                  <a:sym typeface="Calibri"/>
                </a:rPr>
                <a:t>Steel Plants</a:t>
              </a:r>
              <a:endParaRPr sz="1050"/>
            </a:p>
          </p:txBody>
        </p:sp>
      </p:grpSp>
      <p:grpSp>
        <p:nvGrpSpPr>
          <p:cNvPr id="351" name="Google Shape;351;g27352ba0bad_0_291"/>
          <p:cNvGrpSpPr/>
          <p:nvPr/>
        </p:nvGrpSpPr>
        <p:grpSpPr>
          <a:xfrm>
            <a:off x="111883" y="3838997"/>
            <a:ext cx="2002745" cy="230802"/>
            <a:chOff x="149176" y="4947640"/>
            <a:chExt cx="2670327" cy="307736"/>
          </a:xfrm>
        </p:grpSpPr>
        <p:sp>
          <p:nvSpPr>
            <p:cNvPr id="352" name="Google Shape;352;g27352ba0bad_0_291"/>
            <p:cNvSpPr/>
            <p:nvPr/>
          </p:nvSpPr>
          <p:spPr>
            <a:xfrm>
              <a:off x="149176" y="5032948"/>
              <a:ext cx="137100" cy="137100"/>
            </a:xfrm>
            <a:prstGeom prst="ellipse">
              <a:avLst/>
            </a:prstGeom>
            <a:solidFill>
              <a:srgbClr val="FF00C5"/>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53" name="Google Shape;353;g27352ba0bad_0_291"/>
            <p:cNvSpPr txBox="1"/>
            <p:nvPr/>
          </p:nvSpPr>
          <p:spPr>
            <a:xfrm>
              <a:off x="248503" y="4947640"/>
              <a:ext cx="2571000" cy="307736"/>
            </a:xfrm>
            <a:prstGeom prst="rect">
              <a:avLst/>
            </a:prstGeom>
            <a:noFill/>
            <a:ln>
              <a:noFill/>
            </a:ln>
          </p:spPr>
          <p:txBody>
            <a:bodyPr spcFirstLastPara="1" wrap="square" lIns="68569" tIns="34275" rIns="68569" bIns="34275" anchor="t" anchorCtr="0">
              <a:spAutoFit/>
            </a:bodyPr>
            <a:lstStyle/>
            <a:p>
              <a:pPr>
                <a:buSzPts val="1400"/>
              </a:pPr>
              <a:r>
                <a:rPr lang="en-US" sz="1050" dirty="0">
                  <a:solidFill>
                    <a:schemeClr val="lt1"/>
                  </a:solidFill>
                  <a:latin typeface="Calibri"/>
                  <a:ea typeface="Calibri"/>
                  <a:cs typeface="Calibri"/>
                  <a:sym typeface="Calibri"/>
                </a:rPr>
                <a:t>Petroleum Extraction/Processing</a:t>
              </a:r>
              <a:endParaRPr sz="1050" dirty="0"/>
            </a:p>
          </p:txBody>
        </p:sp>
      </p:grpSp>
      <p:grpSp>
        <p:nvGrpSpPr>
          <p:cNvPr id="354" name="Google Shape;354;g27352ba0bad_0_291"/>
          <p:cNvGrpSpPr/>
          <p:nvPr/>
        </p:nvGrpSpPr>
        <p:grpSpPr>
          <a:xfrm>
            <a:off x="111883" y="4200159"/>
            <a:ext cx="1856495" cy="230802"/>
            <a:chOff x="149176" y="5859500"/>
            <a:chExt cx="2475327" cy="307736"/>
          </a:xfrm>
        </p:grpSpPr>
        <p:sp>
          <p:nvSpPr>
            <p:cNvPr id="355" name="Google Shape;355;g27352ba0bad_0_291"/>
            <p:cNvSpPr/>
            <p:nvPr/>
          </p:nvSpPr>
          <p:spPr>
            <a:xfrm>
              <a:off x="149176" y="5944808"/>
              <a:ext cx="137100" cy="137100"/>
            </a:xfrm>
            <a:prstGeom prst="ellipse">
              <a:avLst/>
            </a:prstGeom>
            <a:solidFill>
              <a:srgbClr val="CCCCCC"/>
            </a:solidFill>
            <a:ln w="9525" cap="flat" cmpd="sng">
              <a:solidFill>
                <a:schemeClr val="dk1"/>
              </a:solidFill>
              <a:prstDash val="solid"/>
              <a:round/>
              <a:headEnd type="none" w="sm" len="sm"/>
              <a:tailEnd type="none" w="sm" len="sm"/>
            </a:ln>
          </p:spPr>
          <p:txBody>
            <a:bodyPr spcFirstLastPara="1" wrap="square" lIns="68569" tIns="34275" rIns="68569" bIns="34275" anchor="ctr" anchorCtr="0">
              <a:noAutofit/>
            </a:bodyPr>
            <a:lstStyle/>
            <a:p>
              <a:pPr algn="ctr">
                <a:buSzPts val="1800"/>
              </a:pPr>
              <a:endParaRPr sz="1350">
                <a:solidFill>
                  <a:schemeClr val="lt1"/>
                </a:solidFill>
              </a:endParaRPr>
            </a:p>
          </p:txBody>
        </p:sp>
        <p:sp>
          <p:nvSpPr>
            <p:cNvPr id="356" name="Google Shape;356;g27352ba0bad_0_291"/>
            <p:cNvSpPr txBox="1"/>
            <p:nvPr/>
          </p:nvSpPr>
          <p:spPr>
            <a:xfrm>
              <a:off x="248503" y="5859500"/>
              <a:ext cx="2376000" cy="307736"/>
            </a:xfrm>
            <a:prstGeom prst="rect">
              <a:avLst/>
            </a:prstGeom>
            <a:noFill/>
            <a:ln>
              <a:noFill/>
            </a:ln>
          </p:spPr>
          <p:txBody>
            <a:bodyPr spcFirstLastPara="1" wrap="square" lIns="68569" tIns="34275" rIns="68569" bIns="34275" anchor="t" anchorCtr="0">
              <a:spAutoFit/>
            </a:bodyPr>
            <a:lstStyle/>
            <a:p>
              <a:pPr>
                <a:buSzPts val="1400"/>
              </a:pPr>
              <a:r>
                <a:rPr lang="en-US" sz="1050">
                  <a:solidFill>
                    <a:schemeClr val="lt1"/>
                  </a:solidFill>
                  <a:latin typeface="Calibri"/>
                  <a:ea typeface="Calibri"/>
                  <a:cs typeface="Calibri"/>
                  <a:sym typeface="Calibri"/>
                </a:rPr>
                <a:t>Mineral Extraction/Processing</a:t>
              </a:r>
              <a:endParaRPr sz="1050"/>
            </a:p>
          </p:txBody>
        </p:sp>
      </p:grpSp>
      <p:sp>
        <p:nvSpPr>
          <p:cNvPr id="357" name="Google Shape;357;g27352ba0bad_0_291"/>
          <p:cNvSpPr txBox="1"/>
          <p:nvPr/>
        </p:nvSpPr>
        <p:spPr>
          <a:xfrm>
            <a:off x="55757" y="4512618"/>
            <a:ext cx="1159200" cy="230802"/>
          </a:xfrm>
          <a:prstGeom prst="rect">
            <a:avLst/>
          </a:prstGeom>
          <a:noFill/>
          <a:ln>
            <a:noFill/>
          </a:ln>
        </p:spPr>
        <p:txBody>
          <a:bodyPr spcFirstLastPara="1" wrap="square" lIns="68569" tIns="34275" rIns="68569" bIns="34275" anchor="t" anchorCtr="0">
            <a:spAutoFit/>
          </a:bodyPr>
          <a:lstStyle/>
          <a:p>
            <a:pPr>
              <a:buSzPts val="1400"/>
            </a:pPr>
            <a:r>
              <a:rPr lang="en-US" sz="1050">
                <a:solidFill>
                  <a:schemeClr val="lt1"/>
                </a:solidFill>
                <a:latin typeface="Calibri"/>
                <a:ea typeface="Calibri"/>
                <a:cs typeface="Calibri"/>
                <a:sym typeface="Calibri"/>
              </a:rPr>
              <a:t>(Unfiltered data)</a:t>
            </a:r>
            <a:endParaRPr sz="1050"/>
          </a:p>
        </p:txBody>
      </p:sp>
      <p:sp>
        <p:nvSpPr>
          <p:cNvPr id="2" name="TextBox 1">
            <a:extLst>
              <a:ext uri="{FF2B5EF4-FFF2-40B4-BE49-F238E27FC236}">
                <a16:creationId xmlns:a16="http://schemas.microsoft.com/office/drawing/2014/main" id="{EB8138E5-0FB1-B771-D4BD-39EDF3689EEE}"/>
              </a:ext>
            </a:extLst>
          </p:cNvPr>
          <p:cNvSpPr txBox="1"/>
          <p:nvPr/>
        </p:nvSpPr>
        <p:spPr>
          <a:xfrm>
            <a:off x="3766213" y="3606856"/>
            <a:ext cx="3631433" cy="738664"/>
          </a:xfrm>
          <a:prstGeom prst="rect">
            <a:avLst/>
          </a:prstGeom>
          <a:noFill/>
        </p:spPr>
        <p:txBody>
          <a:bodyPr wrap="square" rtlCol="0">
            <a:spAutoFit/>
          </a:bodyPr>
          <a:lstStyle/>
          <a:p>
            <a:r>
              <a:rPr lang="en-US" sz="1050" dirty="0">
                <a:solidFill>
                  <a:schemeClr val="bg1"/>
                </a:solidFill>
              </a:rPr>
              <a:t>Aim </a:t>
            </a:r>
            <a:r>
              <a:rPr lang="en-US" sz="1050">
                <a:solidFill>
                  <a:schemeClr val="bg1"/>
                </a:solidFill>
              </a:rPr>
              <a:t>to enable </a:t>
            </a:r>
            <a:r>
              <a:rPr lang="en-US" sz="1050" dirty="0">
                <a:solidFill>
                  <a:schemeClr val="bg1"/>
                </a:solidFill>
              </a:rPr>
              <a:t>users to filter on persistent/semi-persistent anomaly locations by identifying thermal anomalies that may be associated with industrial activities and natural features</a:t>
            </a: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E3F75-994F-B572-9C28-D4189F5F169E}"/>
              </a:ext>
            </a:extLst>
          </p:cNvPr>
          <p:cNvSpPr>
            <a:spLocks noGrp="1"/>
          </p:cNvSpPr>
          <p:nvPr>
            <p:ph type="title"/>
          </p:nvPr>
        </p:nvSpPr>
        <p:spPr/>
        <p:txBody>
          <a:bodyPr/>
          <a:lstStyle/>
          <a:p>
            <a:r>
              <a:rPr lang="en-US" dirty="0"/>
              <a:t>Contributors</a:t>
            </a:r>
          </a:p>
        </p:txBody>
      </p:sp>
      <p:sp>
        <p:nvSpPr>
          <p:cNvPr id="3" name="Text Placeholder 2">
            <a:extLst>
              <a:ext uri="{FF2B5EF4-FFF2-40B4-BE49-F238E27FC236}">
                <a16:creationId xmlns:a16="http://schemas.microsoft.com/office/drawing/2014/main" id="{8772CB53-C468-B2E6-17FC-BFE6146E61AC}"/>
              </a:ext>
            </a:extLst>
          </p:cNvPr>
          <p:cNvSpPr>
            <a:spLocks noGrp="1"/>
          </p:cNvSpPr>
          <p:nvPr>
            <p:ph type="body" idx="1"/>
          </p:nvPr>
        </p:nvSpPr>
        <p:spPr/>
        <p:txBody>
          <a:bodyPr>
            <a:normAutofit/>
          </a:bodyPr>
          <a:lstStyle/>
          <a:p>
            <a:r>
              <a:rPr lang="en-US" sz="2000" u="sng" dirty="0" err="1">
                <a:solidFill>
                  <a:srgbClr val="FFF4EC"/>
                </a:solidFill>
                <a:latin typeface="+mj-lt"/>
              </a:rPr>
              <a:t>Otmar</a:t>
            </a:r>
            <a:r>
              <a:rPr lang="en-US" sz="2000" u="sng" dirty="0">
                <a:solidFill>
                  <a:srgbClr val="FFF4EC"/>
                </a:solidFill>
                <a:latin typeface="+mj-lt"/>
              </a:rPr>
              <a:t> Olsina</a:t>
            </a:r>
            <a:r>
              <a:rPr lang="en-US" sz="2000" u="sng" baseline="30000" dirty="0">
                <a:solidFill>
                  <a:srgbClr val="FFF4EC"/>
                </a:solidFill>
                <a:latin typeface="+mj-lt"/>
              </a:rPr>
              <a:t>1</a:t>
            </a:r>
            <a:r>
              <a:rPr lang="en-US" sz="2000" dirty="0">
                <a:solidFill>
                  <a:srgbClr val="FFF4EC"/>
                </a:solidFill>
                <a:latin typeface="+mj-lt"/>
              </a:rPr>
              <a:t>, Diane Davies</a:t>
            </a:r>
            <a:r>
              <a:rPr lang="en-US" sz="2000" baseline="30000" dirty="0">
                <a:solidFill>
                  <a:srgbClr val="FFF4EC"/>
                </a:solidFill>
                <a:latin typeface="+mj-lt"/>
              </a:rPr>
              <a:t>1</a:t>
            </a:r>
            <a:r>
              <a:rPr lang="en-US" sz="2000" dirty="0">
                <a:solidFill>
                  <a:srgbClr val="FFF4EC"/>
                </a:solidFill>
                <a:latin typeface="+mj-lt"/>
              </a:rPr>
              <a:t>, Jenny Hewson</a:t>
            </a:r>
            <a:r>
              <a:rPr lang="en-US" sz="2000" baseline="30000" dirty="0">
                <a:solidFill>
                  <a:srgbClr val="FFF4EC"/>
                </a:solidFill>
                <a:latin typeface="+mj-lt"/>
              </a:rPr>
              <a:t>1</a:t>
            </a:r>
            <a:r>
              <a:rPr lang="en-US" sz="2000" dirty="0">
                <a:solidFill>
                  <a:srgbClr val="FFF4EC"/>
                </a:solidFill>
                <a:latin typeface="+mj-lt"/>
              </a:rPr>
              <a:t>, </a:t>
            </a:r>
            <a:endParaRPr lang="en-US" sz="2000" dirty="0">
              <a:latin typeface="+mj-lt"/>
            </a:endParaRPr>
          </a:p>
          <a:p>
            <a:pPr>
              <a:spcBef>
                <a:spcPts val="600"/>
              </a:spcBef>
            </a:pPr>
            <a:r>
              <a:rPr lang="en-US" sz="2000" dirty="0">
                <a:solidFill>
                  <a:srgbClr val="FFF4EC"/>
                </a:solidFill>
                <a:latin typeface="+mj-lt"/>
              </a:rPr>
              <a:t>Brad Quayle</a:t>
            </a:r>
            <a:r>
              <a:rPr lang="en-US" sz="2000" baseline="30000" dirty="0">
                <a:solidFill>
                  <a:srgbClr val="FFF4EC"/>
                </a:solidFill>
                <a:latin typeface="+mj-lt"/>
              </a:rPr>
              <a:t>2</a:t>
            </a:r>
            <a:r>
              <a:rPr lang="en-US" sz="2000" dirty="0">
                <a:solidFill>
                  <a:srgbClr val="FFF4EC"/>
                </a:solidFill>
                <a:latin typeface="+mj-lt"/>
              </a:rPr>
              <a:t>, Louis Giglio</a:t>
            </a:r>
            <a:r>
              <a:rPr lang="en-US" sz="2000" baseline="30000" dirty="0">
                <a:solidFill>
                  <a:srgbClr val="FFF4EC"/>
                </a:solidFill>
                <a:latin typeface="+mj-lt"/>
              </a:rPr>
              <a:t>3</a:t>
            </a:r>
            <a:r>
              <a:rPr lang="en-US" sz="2000" dirty="0">
                <a:solidFill>
                  <a:srgbClr val="FFF4EC"/>
                </a:solidFill>
                <a:latin typeface="+mj-lt"/>
              </a:rPr>
              <a:t>, Joanne Hall</a:t>
            </a:r>
            <a:r>
              <a:rPr lang="en-US" sz="2000" baseline="30000" dirty="0">
                <a:solidFill>
                  <a:srgbClr val="FFF4EC"/>
                </a:solidFill>
                <a:latin typeface="+mj-lt"/>
              </a:rPr>
              <a:t>3</a:t>
            </a:r>
            <a:r>
              <a:rPr lang="en-US" sz="2000" dirty="0">
                <a:solidFill>
                  <a:srgbClr val="FFF4EC"/>
                </a:solidFill>
                <a:latin typeface="+mj-lt"/>
              </a:rPr>
              <a:t>,</a:t>
            </a:r>
            <a:endParaRPr lang="en-US" sz="2000" dirty="0">
              <a:latin typeface="+mj-lt"/>
            </a:endParaRPr>
          </a:p>
          <a:p>
            <a:pPr>
              <a:spcBef>
                <a:spcPts val="600"/>
              </a:spcBef>
            </a:pPr>
            <a:r>
              <a:rPr lang="en-US" sz="2000" dirty="0">
                <a:solidFill>
                  <a:srgbClr val="FFF4EC"/>
                </a:solidFill>
                <a:latin typeface="+mj-lt"/>
              </a:rPr>
              <a:t>Karen Michael</a:t>
            </a:r>
            <a:r>
              <a:rPr lang="en-US" sz="2000" baseline="30000" dirty="0">
                <a:solidFill>
                  <a:srgbClr val="FFF4EC"/>
                </a:solidFill>
                <a:latin typeface="+mj-lt"/>
              </a:rPr>
              <a:t>1</a:t>
            </a:r>
            <a:r>
              <a:rPr lang="en-US" sz="2000" dirty="0">
                <a:solidFill>
                  <a:srgbClr val="FFF4EC"/>
                </a:solidFill>
                <a:latin typeface="+mj-lt"/>
              </a:rPr>
              <a:t>, </a:t>
            </a:r>
            <a:r>
              <a:rPr lang="en-US" sz="2000" dirty="0" err="1">
                <a:solidFill>
                  <a:srgbClr val="FFF4EC"/>
                </a:solidFill>
                <a:latin typeface="+mj-lt"/>
              </a:rPr>
              <a:t>Sadashiva</a:t>
            </a:r>
            <a:r>
              <a:rPr lang="en-US" sz="2000" dirty="0">
                <a:solidFill>
                  <a:srgbClr val="FFF4EC"/>
                </a:solidFill>
                <a:latin typeface="+mj-lt"/>
              </a:rPr>
              <a:t> Devadiga</a:t>
            </a:r>
            <a:r>
              <a:rPr lang="en-US" sz="2000" baseline="30000" dirty="0">
                <a:solidFill>
                  <a:srgbClr val="FFF4EC"/>
                </a:solidFill>
                <a:latin typeface="+mj-lt"/>
              </a:rPr>
              <a:t>1</a:t>
            </a:r>
            <a:endParaRPr lang="en-US" sz="2000" dirty="0">
              <a:latin typeface="+mj-lt"/>
            </a:endParaRPr>
          </a:p>
          <a:p>
            <a:pPr rtl="0"/>
            <a:endParaRPr lang="en-US" sz="1300" b="0" baseline="30000" dirty="0">
              <a:solidFill>
                <a:srgbClr val="FFF4EC"/>
              </a:solidFill>
              <a:effectLst/>
              <a:latin typeface="+mj-lt"/>
            </a:endParaRPr>
          </a:p>
          <a:p>
            <a:pPr rtl="0"/>
            <a:r>
              <a:rPr lang="en-US" sz="1400" b="0" i="0" u="none" strike="noStrike" baseline="30000" dirty="0">
                <a:solidFill>
                  <a:srgbClr val="FFF4EC"/>
                </a:solidFill>
                <a:effectLst/>
                <a:latin typeface="+mj-lt"/>
              </a:rPr>
              <a:t>1</a:t>
            </a:r>
            <a:r>
              <a:rPr lang="en-US" sz="1400" b="0" i="0" u="none" strike="noStrike" dirty="0">
                <a:solidFill>
                  <a:srgbClr val="FFF4EC"/>
                </a:solidFill>
                <a:effectLst/>
                <a:latin typeface="+mj-lt"/>
              </a:rPr>
              <a:t>NASA GSFC,</a:t>
            </a:r>
            <a:endParaRPr lang="en-US" sz="1400" b="0" dirty="0">
              <a:effectLst/>
              <a:latin typeface="+mj-lt"/>
            </a:endParaRPr>
          </a:p>
          <a:p>
            <a:pPr rtl="0"/>
            <a:r>
              <a:rPr lang="en-US" sz="1400" b="0" i="0" u="none" strike="noStrike" baseline="30000" dirty="0">
                <a:solidFill>
                  <a:srgbClr val="FFF4EC"/>
                </a:solidFill>
                <a:effectLst/>
                <a:latin typeface="+mj-lt"/>
              </a:rPr>
              <a:t>2</a:t>
            </a:r>
            <a:r>
              <a:rPr lang="en-US" sz="1400" b="0" i="0" u="none" strike="noStrike" dirty="0">
                <a:solidFill>
                  <a:srgbClr val="FFF4EC"/>
                </a:solidFill>
                <a:effectLst/>
                <a:latin typeface="+mj-lt"/>
              </a:rPr>
              <a:t>USDA Forest Service,</a:t>
            </a:r>
            <a:endParaRPr lang="en-US" sz="1400" b="0" dirty="0">
              <a:effectLst/>
              <a:latin typeface="+mj-lt"/>
            </a:endParaRPr>
          </a:p>
          <a:p>
            <a:pPr rtl="0"/>
            <a:r>
              <a:rPr lang="en-US" sz="1400" b="0" i="0" u="none" strike="noStrike" baseline="30000" dirty="0">
                <a:solidFill>
                  <a:srgbClr val="FFF4EC"/>
                </a:solidFill>
                <a:effectLst/>
                <a:latin typeface="+mj-lt"/>
              </a:rPr>
              <a:t>3</a:t>
            </a:r>
            <a:r>
              <a:rPr lang="en-US" sz="1400" b="0" i="0" u="none" strike="noStrike" dirty="0">
                <a:solidFill>
                  <a:srgbClr val="FFF4EC"/>
                </a:solidFill>
                <a:effectLst/>
                <a:latin typeface="+mj-lt"/>
              </a:rPr>
              <a:t>University of Maryland</a:t>
            </a:r>
            <a:endParaRPr lang="en-US" sz="1400" b="0" dirty="0">
              <a:effectLst/>
              <a:latin typeface="+mj-lt"/>
            </a:endParaRPr>
          </a:p>
        </p:txBody>
      </p:sp>
    </p:spTree>
    <p:extLst>
      <p:ext uri="{BB962C8B-B14F-4D97-AF65-F5344CB8AC3E}">
        <p14:creationId xmlns:p14="http://schemas.microsoft.com/office/powerpoint/2010/main" val="3899104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F3D13FB2-599A-32AB-4842-479ECC241C46}"/>
              </a:ext>
            </a:extLst>
          </p:cNvPr>
          <p:cNvSpPr>
            <a:spLocks noGrp="1"/>
          </p:cNvSpPr>
          <p:nvPr>
            <p:ph type="title"/>
          </p:nvPr>
        </p:nvSpPr>
        <p:spPr>
          <a:xfrm>
            <a:off x="68580" y="0"/>
            <a:ext cx="9144000" cy="459486"/>
          </a:xfrm>
        </p:spPr>
        <p:txBody>
          <a:bodyPr>
            <a:normAutofit/>
          </a:bodyPr>
          <a:lstStyle/>
          <a:p>
            <a:pPr algn="l"/>
            <a:r>
              <a:rPr lang="en-US" sz="2400" u="none" dirty="0">
                <a:solidFill>
                  <a:schemeClr val="bg1"/>
                </a:solidFill>
              </a:rPr>
              <a:t>FIRMS: </a:t>
            </a:r>
            <a:r>
              <a:rPr lang="en-US" sz="2700" u="none" dirty="0">
                <a:solidFill>
                  <a:schemeClr val="bg1"/>
                </a:solidFill>
              </a:rPr>
              <a:t>Experimental Products</a:t>
            </a:r>
            <a:endParaRPr lang="en-US" sz="2400" dirty="0">
              <a:solidFill>
                <a:schemeClr val="bg1"/>
              </a:solidFill>
            </a:endParaRPr>
          </a:p>
        </p:txBody>
      </p:sp>
      <p:pic>
        <p:nvPicPr>
          <p:cNvPr id="5" name="Picture 4">
            <a:extLst>
              <a:ext uri="{FF2B5EF4-FFF2-40B4-BE49-F238E27FC236}">
                <a16:creationId xmlns:a16="http://schemas.microsoft.com/office/drawing/2014/main" id="{A005E20D-7461-C465-45DE-477F3616F160}"/>
              </a:ext>
            </a:extLst>
          </p:cNvPr>
          <p:cNvPicPr>
            <a:picLocks noChangeAspect="1"/>
          </p:cNvPicPr>
          <p:nvPr/>
        </p:nvPicPr>
        <p:blipFill>
          <a:blip r:embed="rId3"/>
          <a:stretch>
            <a:fillRect/>
          </a:stretch>
        </p:blipFill>
        <p:spPr>
          <a:xfrm>
            <a:off x="116586" y="458272"/>
            <a:ext cx="8915400" cy="4685228"/>
          </a:xfrm>
          <a:prstGeom prst="rect">
            <a:avLst/>
          </a:prstGeom>
        </p:spPr>
      </p:pic>
      <p:grpSp>
        <p:nvGrpSpPr>
          <p:cNvPr id="10" name="Group 9">
            <a:extLst>
              <a:ext uri="{FF2B5EF4-FFF2-40B4-BE49-F238E27FC236}">
                <a16:creationId xmlns:a16="http://schemas.microsoft.com/office/drawing/2014/main" id="{3A8AA945-B591-05DC-C21F-DA9ED39E02A4}"/>
              </a:ext>
            </a:extLst>
          </p:cNvPr>
          <p:cNvGrpSpPr/>
          <p:nvPr/>
        </p:nvGrpSpPr>
        <p:grpSpPr>
          <a:xfrm>
            <a:off x="116586" y="457201"/>
            <a:ext cx="8915400" cy="4685228"/>
            <a:chOff x="155448" y="592931"/>
            <a:chExt cx="11887200" cy="6246971"/>
          </a:xfrm>
        </p:grpSpPr>
        <p:pic>
          <p:nvPicPr>
            <p:cNvPr id="8" name="Picture 7">
              <a:extLst>
                <a:ext uri="{FF2B5EF4-FFF2-40B4-BE49-F238E27FC236}">
                  <a16:creationId xmlns:a16="http://schemas.microsoft.com/office/drawing/2014/main" id="{4EEDB39C-5D3C-BA4F-86A3-597DD70A1412}"/>
                </a:ext>
              </a:extLst>
            </p:cNvPr>
            <p:cNvPicPr>
              <a:picLocks noChangeAspect="1"/>
            </p:cNvPicPr>
            <p:nvPr/>
          </p:nvPicPr>
          <p:blipFill>
            <a:blip r:embed="rId4"/>
            <a:stretch>
              <a:fillRect/>
            </a:stretch>
          </p:blipFill>
          <p:spPr>
            <a:xfrm>
              <a:off x="155448" y="592931"/>
              <a:ext cx="11887200" cy="6246971"/>
            </a:xfrm>
            <a:prstGeom prst="rect">
              <a:avLst/>
            </a:prstGeom>
          </p:spPr>
        </p:pic>
        <p:grpSp>
          <p:nvGrpSpPr>
            <p:cNvPr id="16" name="Group 15">
              <a:extLst>
                <a:ext uri="{FF2B5EF4-FFF2-40B4-BE49-F238E27FC236}">
                  <a16:creationId xmlns:a16="http://schemas.microsoft.com/office/drawing/2014/main" id="{7A6B3888-DA94-8C32-266E-2A4FC4497FE8}"/>
                </a:ext>
              </a:extLst>
            </p:cNvPr>
            <p:cNvGrpSpPr/>
            <p:nvPr/>
          </p:nvGrpSpPr>
          <p:grpSpPr>
            <a:xfrm>
              <a:off x="8288657" y="1024166"/>
              <a:ext cx="3748653" cy="1443328"/>
              <a:chOff x="8193801" y="2317273"/>
              <a:chExt cx="3628090" cy="1443328"/>
            </a:xfrm>
          </p:grpSpPr>
          <p:sp>
            <p:nvSpPr>
              <p:cNvPr id="17" name="Rectangle 16">
                <a:extLst>
                  <a:ext uri="{FF2B5EF4-FFF2-40B4-BE49-F238E27FC236}">
                    <a16:creationId xmlns:a16="http://schemas.microsoft.com/office/drawing/2014/main" id="{F3D21668-2229-3BB0-E841-725F6A249663}"/>
                  </a:ext>
                </a:extLst>
              </p:cNvPr>
              <p:cNvSpPr/>
              <p:nvPr/>
            </p:nvSpPr>
            <p:spPr bwMode="auto">
              <a:xfrm>
                <a:off x="9653660" y="2317273"/>
                <a:ext cx="2168231" cy="1443328"/>
              </a:xfrm>
              <a:prstGeom prst="rect">
                <a:avLst/>
              </a:prstGeom>
              <a:solidFill>
                <a:srgbClr val="FFFF00">
                  <a:alpha val="20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dirty="0">
                  <a:solidFill>
                    <a:schemeClr val="tx1"/>
                  </a:solidFill>
                  <a:latin typeface="Arial" charset="0"/>
                </a:endParaRPr>
              </a:p>
            </p:txBody>
          </p:sp>
          <p:sp>
            <p:nvSpPr>
              <p:cNvPr id="18" name="TextBox 17">
                <a:extLst>
                  <a:ext uri="{FF2B5EF4-FFF2-40B4-BE49-F238E27FC236}">
                    <a16:creationId xmlns:a16="http://schemas.microsoft.com/office/drawing/2014/main" id="{A6CAC538-7B3C-85AE-C6DD-DBCE428CF8C9}"/>
                  </a:ext>
                </a:extLst>
              </p:cNvPr>
              <p:cNvSpPr txBox="1"/>
              <p:nvPr/>
            </p:nvSpPr>
            <p:spPr>
              <a:xfrm>
                <a:off x="8193801" y="2740908"/>
                <a:ext cx="1459859" cy="769441"/>
              </a:xfrm>
              <a:prstGeom prst="rect">
                <a:avLst/>
              </a:prstGeom>
              <a:solidFill>
                <a:schemeClr val="tx1">
                  <a:alpha val="40000"/>
                </a:schemeClr>
              </a:solidFill>
            </p:spPr>
            <p:txBody>
              <a:bodyPr wrap="squar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Access to Prototype Data Products</a:t>
                </a:r>
              </a:p>
            </p:txBody>
          </p:sp>
        </p:grpSp>
      </p:grpSp>
      <p:sp>
        <p:nvSpPr>
          <p:cNvPr id="9" name="TextBox 8">
            <a:extLst>
              <a:ext uri="{FF2B5EF4-FFF2-40B4-BE49-F238E27FC236}">
                <a16:creationId xmlns:a16="http://schemas.microsoft.com/office/drawing/2014/main" id="{4B12F2EA-8519-AD06-318F-E3AEC3C5FB52}"/>
              </a:ext>
            </a:extLst>
          </p:cNvPr>
          <p:cNvSpPr txBox="1"/>
          <p:nvPr/>
        </p:nvSpPr>
        <p:spPr>
          <a:xfrm>
            <a:off x="114300" y="673375"/>
            <a:ext cx="3543300" cy="1292662"/>
          </a:xfrm>
          <a:prstGeom prst="rect">
            <a:avLst/>
          </a:prstGeom>
          <a:noFill/>
        </p:spPr>
        <p:txBody>
          <a:bodyPr wrap="square" rtlCol="0">
            <a:spAutoFit/>
          </a:bodyPr>
          <a:lstStyle/>
          <a:p>
            <a:pPr algn="ctr"/>
            <a:r>
              <a:rPr lang="en-US" sz="18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Mogollon Rim</a:t>
            </a:r>
          </a:p>
          <a:p>
            <a:pPr algn="ctr"/>
            <a:r>
              <a:rPr lang="en-US" sz="105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Eastern Arizona/Western New Mexico</a:t>
            </a:r>
          </a:p>
          <a:p>
            <a:pPr algn="ctr">
              <a:spcAft>
                <a:spcPts val="900"/>
              </a:spcAft>
            </a:pPr>
            <a:r>
              <a:rPr lang="en-US" sz="105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June 8, 2023</a:t>
            </a:r>
          </a:p>
          <a:p>
            <a:pPr algn="ctr"/>
            <a:r>
              <a:rPr lang="en-US" sz="105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MODIS/VIIRS Fire Detections for Past 31 Days</a:t>
            </a:r>
          </a:p>
          <a:p>
            <a:pPr algn="ctr"/>
            <a:r>
              <a:rPr lang="en-US" sz="105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2023 NASA EIS Fire Perimeters </a:t>
            </a:r>
          </a:p>
          <a:p>
            <a:pPr algn="ctr"/>
            <a:endParaRPr lang="en-US" sz="105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1DA9DF77-B9C9-30C8-CD44-E21D6227EF02}"/>
              </a:ext>
            </a:extLst>
          </p:cNvPr>
          <p:cNvSpPr txBox="1"/>
          <p:nvPr/>
        </p:nvSpPr>
        <p:spPr>
          <a:xfrm>
            <a:off x="124303" y="3446134"/>
            <a:ext cx="4472699" cy="1190069"/>
          </a:xfrm>
          <a:prstGeom prst="rect">
            <a:avLst/>
          </a:prstGeom>
          <a:solidFill>
            <a:schemeClr val="tx1">
              <a:alpha val="40000"/>
            </a:schemeClr>
          </a:solidFill>
        </p:spPr>
        <p:txBody>
          <a:bodyPr wrap="none" rtlCol="0">
            <a:spAutoFit/>
          </a:bodyPr>
          <a:lstStyle/>
          <a:p>
            <a:pPr>
              <a:spcAft>
                <a:spcPts val="225"/>
              </a:spcAft>
            </a:pPr>
            <a:r>
              <a:rPr lang="en-US" sz="105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Modeled </a:t>
            </a:r>
            <a:r>
              <a:rPr lang="en-US" sz="1050" b="1" dirty="0" err="1">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FirePerimeter</a:t>
            </a:r>
            <a:r>
              <a:rPr lang="en-US" sz="105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Product (Tess McCabe and Eli Orland):</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Provided only for the US</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Derived from SNPP and NOAA-20 VIIRS active fire detections (375m)</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Clustering of active fire detections to approximate area burned</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Cumulative product, updated every 12 hours</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Provides a time series of fire growth for each incident</a:t>
            </a:r>
          </a:p>
        </p:txBody>
      </p:sp>
    </p:spTree>
    <p:extLst>
      <p:ext uri="{BB962C8B-B14F-4D97-AF65-F5344CB8AC3E}">
        <p14:creationId xmlns:p14="http://schemas.microsoft.com/office/powerpoint/2010/main" val="290092155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5"/>
          <p:cNvSpPr txBox="1">
            <a:spLocks noGrp="1"/>
          </p:cNvSpPr>
          <p:nvPr>
            <p:ph type="title"/>
          </p:nvPr>
        </p:nvSpPr>
        <p:spPr>
          <a:xfrm>
            <a:off x="1142073" y="2192606"/>
            <a:ext cx="7154437" cy="984687"/>
          </a:xfrm>
          <a:prstGeom prst="rect">
            <a:avLst/>
          </a:prstGeom>
          <a:noFill/>
          <a:ln>
            <a:noFill/>
          </a:ln>
        </p:spPr>
        <p:txBody>
          <a:bodyPr spcFirstLastPara="1" wrap="square" lIns="68575" tIns="34275" rIns="68575" bIns="34275" anchor="t" anchorCtr="0">
            <a:noAutofit/>
          </a:bodyPr>
          <a:lstStyle/>
          <a:p>
            <a:pPr rtl="0">
              <a:spcBef>
                <a:spcPts val="0"/>
              </a:spcBef>
              <a:spcAft>
                <a:spcPts val="0"/>
              </a:spcAft>
            </a:pPr>
            <a:br>
              <a:rPr lang="en-US" sz="2000" b="0" dirty="0">
                <a:effectLst/>
              </a:rPr>
            </a:br>
            <a:r>
              <a:rPr lang="en-US" b="0" dirty="0">
                <a:effectLst/>
              </a:rPr>
              <a:t>Thank you</a:t>
            </a:r>
            <a:br>
              <a:rPr lang="en-US" b="0" dirty="0">
                <a:effectLst/>
              </a:rPr>
            </a:br>
            <a:br>
              <a:rPr lang="en-US" sz="2000" b="0" dirty="0">
                <a:effectLst/>
              </a:rPr>
            </a:br>
            <a:r>
              <a:rPr lang="en-US" sz="1800" b="0" dirty="0">
                <a:effectLst/>
              </a:rPr>
              <a:t>More information on FIRMS:</a:t>
            </a:r>
            <a:br>
              <a:rPr lang="en-US" sz="1800" b="0" dirty="0">
                <a:effectLst/>
              </a:rPr>
            </a:br>
            <a:br>
              <a:rPr lang="en-US" sz="1800" dirty="0"/>
            </a:br>
            <a:br>
              <a:rPr lang="en-US" sz="1800" dirty="0"/>
            </a:br>
            <a:endParaRPr sz="2000" dirty="0"/>
          </a:p>
        </p:txBody>
      </p:sp>
      <p:pic>
        <p:nvPicPr>
          <p:cNvPr id="1026" name="Picture 2">
            <a:extLst>
              <a:ext uri="{FF2B5EF4-FFF2-40B4-BE49-F238E27FC236}">
                <a16:creationId xmlns:a16="http://schemas.microsoft.com/office/drawing/2014/main" id="{D9A2BFD5-7FB0-7540-F765-FF00B6F380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0087" y="3750272"/>
            <a:ext cx="984688" cy="9846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7D207EF-E3F5-ABE2-C292-F046BE0007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2342" y="3750272"/>
            <a:ext cx="984688" cy="9846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8198880-8C32-2E11-83C1-033770474B92}"/>
              </a:ext>
            </a:extLst>
          </p:cNvPr>
          <p:cNvSpPr txBox="1"/>
          <p:nvPr/>
        </p:nvSpPr>
        <p:spPr>
          <a:xfrm>
            <a:off x="3972160" y="4779564"/>
            <a:ext cx="1494261" cy="307777"/>
          </a:xfrm>
          <a:prstGeom prst="rect">
            <a:avLst/>
          </a:prstGeom>
          <a:noFill/>
        </p:spPr>
        <p:txBody>
          <a:bodyPr wrap="square">
            <a:spAutoFit/>
          </a:bodyPr>
          <a:lstStyle/>
          <a:p>
            <a:pPr algn="ctr"/>
            <a:r>
              <a:rPr lang="en-US" sz="1400" dirty="0">
                <a:solidFill>
                  <a:schemeClr val="bg1"/>
                </a:solidFill>
              </a:rPr>
              <a:t>FIRMS Global</a:t>
            </a:r>
            <a:endParaRPr lang="en-US" dirty="0">
              <a:solidFill>
                <a:schemeClr val="bg1"/>
              </a:solidFill>
            </a:endParaRPr>
          </a:p>
        </p:txBody>
      </p:sp>
      <p:sp>
        <p:nvSpPr>
          <p:cNvPr id="7" name="TextBox 6">
            <a:extLst>
              <a:ext uri="{FF2B5EF4-FFF2-40B4-BE49-F238E27FC236}">
                <a16:creationId xmlns:a16="http://schemas.microsoft.com/office/drawing/2014/main" id="{39D983B1-81CB-E470-11CF-6A57E397F055}"/>
              </a:ext>
            </a:extLst>
          </p:cNvPr>
          <p:cNvSpPr txBox="1"/>
          <p:nvPr/>
        </p:nvSpPr>
        <p:spPr>
          <a:xfrm>
            <a:off x="1555300" y="4769300"/>
            <a:ext cx="1856973" cy="307777"/>
          </a:xfrm>
          <a:prstGeom prst="rect">
            <a:avLst/>
          </a:prstGeom>
          <a:noFill/>
        </p:spPr>
        <p:txBody>
          <a:bodyPr wrap="square">
            <a:spAutoFit/>
          </a:bodyPr>
          <a:lstStyle/>
          <a:p>
            <a:pPr algn="ctr"/>
            <a:r>
              <a:rPr lang="en-US" sz="1400" dirty="0">
                <a:solidFill>
                  <a:schemeClr val="bg1"/>
                </a:solidFill>
              </a:rPr>
              <a:t>FIRMS US/Canada</a:t>
            </a:r>
            <a:endParaRPr lang="en-US" dirty="0">
              <a:solidFill>
                <a:schemeClr val="bg1"/>
              </a:solidFill>
            </a:endParaRPr>
          </a:p>
        </p:txBody>
      </p:sp>
      <p:pic>
        <p:nvPicPr>
          <p:cNvPr id="1030" name="Picture 6">
            <a:extLst>
              <a:ext uri="{FF2B5EF4-FFF2-40B4-BE49-F238E27FC236}">
                <a16:creationId xmlns:a16="http://schemas.microsoft.com/office/drawing/2014/main" id="{81567550-7E9F-5742-11A7-7212C16A1F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9227" y="3750271"/>
            <a:ext cx="988640" cy="98468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3D5F958-81D8-4FD0-670C-1439102B2B1E}"/>
              </a:ext>
            </a:extLst>
          </p:cNvPr>
          <p:cNvSpPr txBox="1"/>
          <p:nvPr/>
        </p:nvSpPr>
        <p:spPr>
          <a:xfrm>
            <a:off x="6154078" y="4775850"/>
            <a:ext cx="1494261" cy="307777"/>
          </a:xfrm>
          <a:prstGeom prst="rect">
            <a:avLst/>
          </a:prstGeom>
          <a:noFill/>
        </p:spPr>
        <p:txBody>
          <a:bodyPr wrap="square">
            <a:spAutoFit/>
          </a:bodyPr>
          <a:lstStyle/>
          <a:p>
            <a:pPr algn="ctr"/>
            <a:r>
              <a:rPr lang="en-US" dirty="0">
                <a:solidFill>
                  <a:schemeClr val="bg1"/>
                </a:solidFill>
              </a:rPr>
              <a:t>NASA LANCE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txBox="1">
            <a:spLocks noGrp="1"/>
          </p:cNvSpPr>
          <p:nvPr>
            <p:ph type="title"/>
          </p:nvPr>
        </p:nvSpPr>
        <p:spPr>
          <a:xfrm>
            <a:off x="628650" y="532698"/>
            <a:ext cx="5909310" cy="735318"/>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lt1"/>
              </a:buClr>
              <a:buSzPts val="3300"/>
              <a:buFont typeface="Arial"/>
              <a:buNone/>
            </a:pPr>
            <a:r>
              <a:rPr lang="en" dirty="0"/>
              <a:t>Overview</a:t>
            </a:r>
            <a:endParaRPr dirty="0"/>
          </a:p>
        </p:txBody>
      </p:sp>
      <p:sp>
        <p:nvSpPr>
          <p:cNvPr id="193" name="Google Shape;193;p31"/>
          <p:cNvSpPr txBox="1">
            <a:spLocks noGrp="1"/>
          </p:cNvSpPr>
          <p:nvPr>
            <p:ph type="body" idx="1"/>
          </p:nvPr>
        </p:nvSpPr>
        <p:spPr>
          <a:xfrm>
            <a:off x="594360" y="1557338"/>
            <a:ext cx="5909310" cy="2936081"/>
          </a:xfrm>
          <a:prstGeom prst="rect">
            <a:avLst/>
          </a:prstGeom>
          <a:noFill/>
          <a:ln>
            <a:noFill/>
          </a:ln>
        </p:spPr>
        <p:txBody>
          <a:bodyPr spcFirstLastPara="1" wrap="square" lIns="68575" tIns="34275" rIns="68575" bIns="34275" anchor="t" anchorCtr="0">
            <a:normAutofit/>
          </a:bodyPr>
          <a:lstStyle/>
          <a:p>
            <a:pPr marL="0" lvl="0" indent="0" algn="l" rtl="0">
              <a:lnSpc>
                <a:spcPct val="110000"/>
              </a:lnSpc>
              <a:spcBef>
                <a:spcPts val="0"/>
              </a:spcBef>
              <a:spcAft>
                <a:spcPts val="0"/>
              </a:spcAft>
              <a:buClr>
                <a:schemeClr val="lt1"/>
              </a:buClr>
              <a:buSzPts val="2400"/>
              <a:buNone/>
            </a:pPr>
            <a:r>
              <a:rPr lang="en-US" dirty="0"/>
              <a:t>Background &amp; Introduction to FIRMS</a:t>
            </a:r>
            <a:endParaRPr dirty="0"/>
          </a:p>
          <a:p>
            <a:pPr marL="0" lvl="0" indent="0" algn="l" rtl="0">
              <a:lnSpc>
                <a:spcPct val="110000"/>
              </a:lnSpc>
              <a:spcBef>
                <a:spcPts val="800"/>
              </a:spcBef>
              <a:spcAft>
                <a:spcPts val="0"/>
              </a:spcAft>
              <a:buClr>
                <a:schemeClr val="lt1"/>
              </a:buClr>
              <a:buSzPts val="2400"/>
              <a:buNone/>
            </a:pPr>
            <a:r>
              <a:rPr lang="en-US" dirty="0"/>
              <a:t>Strengths</a:t>
            </a:r>
            <a:endParaRPr dirty="0"/>
          </a:p>
          <a:p>
            <a:pPr marL="0" lvl="0" indent="0" algn="l" rtl="0">
              <a:lnSpc>
                <a:spcPct val="110000"/>
              </a:lnSpc>
              <a:spcBef>
                <a:spcPts val="800"/>
              </a:spcBef>
              <a:spcAft>
                <a:spcPts val="0"/>
              </a:spcAft>
              <a:buClr>
                <a:schemeClr val="lt1"/>
              </a:buClr>
              <a:buSzPts val="2400"/>
              <a:buNone/>
            </a:pPr>
            <a:r>
              <a:rPr lang="en-US" dirty="0"/>
              <a:t>Limitations</a:t>
            </a:r>
          </a:p>
          <a:p>
            <a:pPr marL="0" lvl="0" indent="0" algn="l" rtl="0">
              <a:lnSpc>
                <a:spcPct val="110000"/>
              </a:lnSpc>
              <a:spcBef>
                <a:spcPts val="800"/>
              </a:spcBef>
              <a:spcAft>
                <a:spcPts val="0"/>
              </a:spcAft>
              <a:buClr>
                <a:schemeClr val="lt1"/>
              </a:buClr>
              <a:buSzPts val="2400"/>
              <a:buNone/>
            </a:pPr>
            <a:r>
              <a:rPr lang="en" dirty="0"/>
              <a:t>Future Plans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2"/>
          <p:cNvSpPr txBox="1">
            <a:spLocks noGrp="1"/>
          </p:cNvSpPr>
          <p:nvPr>
            <p:ph type="title"/>
          </p:nvPr>
        </p:nvSpPr>
        <p:spPr>
          <a:xfrm>
            <a:off x="685801" y="1389639"/>
            <a:ext cx="5173980" cy="1398270"/>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lt1"/>
              </a:buClr>
              <a:buSzPct val="100000"/>
              <a:buFont typeface="Arial"/>
              <a:buNone/>
            </a:pPr>
            <a:r>
              <a:rPr lang="en" sz="3200" dirty="0"/>
              <a:t>Background &amp; Introduction</a:t>
            </a:r>
            <a:endParaRPr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g294caf37104_1_214"/>
          <p:cNvPicPr preferRelativeResize="0"/>
          <p:nvPr/>
        </p:nvPicPr>
        <p:blipFill>
          <a:blip r:embed="rId3">
            <a:alphaModFix/>
          </a:blip>
          <a:stretch>
            <a:fillRect/>
          </a:stretch>
        </p:blipFill>
        <p:spPr>
          <a:xfrm>
            <a:off x="6198282" y="1119166"/>
            <a:ext cx="2945717" cy="2241881"/>
          </a:xfrm>
          <a:prstGeom prst="rect">
            <a:avLst/>
          </a:prstGeom>
          <a:noFill/>
          <a:ln>
            <a:noFill/>
          </a:ln>
        </p:spPr>
      </p:pic>
      <p:sp>
        <p:nvSpPr>
          <p:cNvPr id="120" name="Google Shape;120;g294caf37104_1_214"/>
          <p:cNvSpPr txBox="1">
            <a:spLocks noGrp="1"/>
          </p:cNvSpPr>
          <p:nvPr>
            <p:ph type="title"/>
          </p:nvPr>
        </p:nvSpPr>
        <p:spPr>
          <a:xfrm>
            <a:off x="628650" y="14764"/>
            <a:ext cx="7886700" cy="994275"/>
          </a:xfrm>
          <a:prstGeom prst="rect">
            <a:avLst/>
          </a:prstGeom>
        </p:spPr>
        <p:txBody>
          <a:bodyPr spcFirstLastPara="1" wrap="square" lIns="68569" tIns="34275" rIns="68569" bIns="34275" anchor="ctr" anchorCtr="0">
            <a:noAutofit/>
          </a:bodyPr>
          <a:lstStyle/>
          <a:p>
            <a:r>
              <a:rPr lang="en-US" sz="2400" dirty="0"/>
              <a:t>FIRMS - part of NASA’s Land, Atmosphere Near Real-time Capability for Earth observation (LANCE)</a:t>
            </a:r>
            <a:endParaRPr sz="2400" dirty="0"/>
          </a:p>
        </p:txBody>
      </p:sp>
      <p:sp>
        <p:nvSpPr>
          <p:cNvPr id="121" name="Google Shape;121;g294caf37104_1_214"/>
          <p:cNvSpPr txBox="1">
            <a:spLocks noGrp="1"/>
          </p:cNvSpPr>
          <p:nvPr>
            <p:ph type="body" idx="1"/>
          </p:nvPr>
        </p:nvSpPr>
        <p:spPr>
          <a:xfrm>
            <a:off x="514350" y="1043940"/>
            <a:ext cx="5795010" cy="2819475"/>
          </a:xfrm>
          <a:prstGeom prst="rect">
            <a:avLst/>
          </a:prstGeom>
        </p:spPr>
        <p:txBody>
          <a:bodyPr spcFirstLastPara="1" wrap="square" lIns="68569" tIns="34275" rIns="68569" bIns="34275" anchor="t" anchorCtr="0">
            <a:normAutofit/>
          </a:bodyPr>
          <a:lstStyle/>
          <a:p>
            <a:pPr indent="-252413">
              <a:spcBef>
                <a:spcPts val="0"/>
              </a:spcBef>
              <a:buSzPts val="1700"/>
              <a:buFont typeface="Calibri"/>
              <a:buChar char="●"/>
            </a:pPr>
            <a:r>
              <a:rPr lang="en-US" sz="1500" dirty="0">
                <a:latin typeface="Calibri"/>
                <a:ea typeface="Calibri"/>
                <a:cs typeface="Calibri"/>
                <a:sym typeface="Calibri"/>
              </a:rPr>
              <a:t>Goal: to provide near real-time (NRT) data products within 3 hours of observations to meet the timely needs of applications users including disasters. </a:t>
            </a:r>
          </a:p>
          <a:p>
            <a:pPr indent="-252413">
              <a:spcBef>
                <a:spcPts val="0"/>
              </a:spcBef>
              <a:buSzPts val="1700"/>
              <a:buFont typeface="Calibri"/>
              <a:buChar char="●"/>
            </a:pPr>
            <a:r>
              <a:rPr lang="en-US" sz="1500" dirty="0">
                <a:latin typeface="Calibri"/>
                <a:ea typeface="Calibri"/>
                <a:cs typeface="Calibri"/>
                <a:sym typeface="Calibri"/>
              </a:rPr>
              <a:t>NRT Imagery is available from GIBS and Worldview.</a:t>
            </a:r>
          </a:p>
          <a:p>
            <a:pPr indent="-252413">
              <a:spcBef>
                <a:spcPts val="0"/>
              </a:spcBef>
              <a:buSzPts val="1700"/>
              <a:buFont typeface="Calibri"/>
              <a:buChar char="●"/>
            </a:pPr>
            <a:r>
              <a:rPr lang="en-US" sz="1500" dirty="0">
                <a:latin typeface="Calibri"/>
                <a:ea typeface="Calibri"/>
                <a:cs typeface="Calibri"/>
                <a:sym typeface="Calibri"/>
              </a:rPr>
              <a:t>LANCE aims to enable NRT science and applications and is used by a broad range of operational and applications users, including USDA-FAS, USAID FEWS-NET, USFS, US National Ice Center, NRL, FEMA, NASA </a:t>
            </a:r>
            <a:r>
              <a:rPr lang="en-US" sz="1500" dirty="0" err="1">
                <a:latin typeface="Calibri"/>
                <a:ea typeface="Calibri"/>
                <a:cs typeface="Calibri"/>
                <a:sym typeface="Calibri"/>
              </a:rPr>
              <a:t>SPoRT</a:t>
            </a:r>
            <a:r>
              <a:rPr lang="en-US" sz="1500" dirty="0">
                <a:latin typeface="Calibri"/>
                <a:ea typeface="Calibri"/>
                <a:cs typeface="Calibri"/>
                <a:sym typeface="Calibri"/>
              </a:rPr>
              <a:t>, Global Forest Watch, Conservation International, GEOGLAM, ECMWF</a:t>
            </a:r>
          </a:p>
          <a:p>
            <a:pPr indent="-252413">
              <a:spcBef>
                <a:spcPts val="0"/>
              </a:spcBef>
              <a:buSzPts val="1700"/>
              <a:buFont typeface="Calibri"/>
              <a:buChar char="●"/>
            </a:pPr>
            <a:endParaRPr lang="en-US" sz="1500" dirty="0">
              <a:latin typeface="Calibri"/>
              <a:ea typeface="Calibri"/>
              <a:cs typeface="Calibri"/>
              <a:sym typeface="Calibri"/>
            </a:endParaRPr>
          </a:p>
          <a:p>
            <a:pPr marL="0" indent="0"/>
            <a:endParaRPr sz="1200" dirty="0"/>
          </a:p>
          <a:p>
            <a:pPr marL="0" indent="0"/>
            <a:endParaRPr sz="1950" dirty="0"/>
          </a:p>
        </p:txBody>
      </p:sp>
      <p:pic>
        <p:nvPicPr>
          <p:cNvPr id="2" name="Google Shape;113;g294caf37104_1_0">
            <a:extLst>
              <a:ext uri="{FF2B5EF4-FFF2-40B4-BE49-F238E27FC236}">
                <a16:creationId xmlns:a16="http://schemas.microsoft.com/office/drawing/2014/main" id="{9096D6DB-EBF4-CF48-1233-AE76B34E3769}"/>
              </a:ext>
            </a:extLst>
          </p:cNvPr>
          <p:cNvPicPr preferRelativeResize="0"/>
          <p:nvPr/>
        </p:nvPicPr>
        <p:blipFill>
          <a:blip r:embed="rId4">
            <a:alphaModFix/>
          </a:blip>
          <a:stretch>
            <a:fillRect/>
          </a:stretch>
        </p:blipFill>
        <p:spPr>
          <a:xfrm>
            <a:off x="396592" y="3522510"/>
            <a:ext cx="8731574" cy="17665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9">
          <a:extLst>
            <a:ext uri="{FF2B5EF4-FFF2-40B4-BE49-F238E27FC236}">
              <a16:creationId xmlns:a16="http://schemas.microsoft.com/office/drawing/2014/main" id="{B56DAB87-8F33-6EEC-18E0-9DA1F9A2582E}"/>
            </a:ext>
          </a:extLst>
        </p:cNvPr>
        <p:cNvGrpSpPr/>
        <p:nvPr/>
      </p:nvGrpSpPr>
      <p:grpSpPr>
        <a:xfrm>
          <a:off x="0" y="0"/>
          <a:ext cx="0" cy="0"/>
          <a:chOff x="0" y="0"/>
          <a:chExt cx="0" cy="0"/>
        </a:xfrm>
      </p:grpSpPr>
      <p:sp>
        <p:nvSpPr>
          <p:cNvPr id="210" name="Google Shape;210;p34">
            <a:extLst>
              <a:ext uri="{FF2B5EF4-FFF2-40B4-BE49-F238E27FC236}">
                <a16:creationId xmlns:a16="http://schemas.microsoft.com/office/drawing/2014/main" id="{D5F238AF-409E-1425-D4A1-081169C327DC}"/>
              </a:ext>
            </a:extLst>
          </p:cNvPr>
          <p:cNvSpPr txBox="1">
            <a:spLocks noGrp="1"/>
          </p:cNvSpPr>
          <p:nvPr>
            <p:ph type="title"/>
          </p:nvPr>
        </p:nvSpPr>
        <p:spPr>
          <a:xfrm>
            <a:off x="628650" y="191424"/>
            <a:ext cx="7886700" cy="705885"/>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accent1"/>
              </a:buClr>
              <a:buSzPts val="3300"/>
              <a:buFont typeface="Arial"/>
              <a:buNone/>
            </a:pPr>
            <a:r>
              <a:rPr lang="en" dirty="0"/>
              <a:t>FIRMS Global and FIRMS US/Canada</a:t>
            </a:r>
            <a:endParaRPr dirty="0"/>
          </a:p>
        </p:txBody>
      </p:sp>
      <p:pic>
        <p:nvPicPr>
          <p:cNvPr id="2050" name="Picture 2">
            <a:extLst>
              <a:ext uri="{FF2B5EF4-FFF2-40B4-BE49-F238E27FC236}">
                <a16:creationId xmlns:a16="http://schemas.microsoft.com/office/drawing/2014/main" id="{DB7A3B01-0AF3-B2BC-E8AB-1620CAD3D9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 y="815292"/>
            <a:ext cx="4011416" cy="208364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a:extLst>
              <a:ext uri="{FF2B5EF4-FFF2-40B4-BE49-F238E27FC236}">
                <a16:creationId xmlns:a16="http://schemas.microsoft.com/office/drawing/2014/main" id="{DFBEA624-1BEE-E08A-1B53-B678FA905B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3102" y="807088"/>
            <a:ext cx="4011418" cy="20918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C471755-C0C9-796C-5394-0A3AD0A877FB}"/>
              </a:ext>
            </a:extLst>
          </p:cNvPr>
          <p:cNvSpPr txBox="1"/>
          <p:nvPr/>
        </p:nvSpPr>
        <p:spPr>
          <a:xfrm>
            <a:off x="628650" y="2963088"/>
            <a:ext cx="3943350" cy="1431161"/>
          </a:xfrm>
          <a:prstGeom prst="rect">
            <a:avLst/>
          </a:prstGeom>
          <a:noFill/>
        </p:spPr>
        <p:txBody>
          <a:bodyPr wrap="square" rtlCol="0">
            <a:spAutoFit/>
          </a:bodyPr>
          <a:lstStyle/>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hlinkClick r:id="rId5">
                  <a:extLst>
                    <a:ext uri="{A12FA001-AC4F-418D-AE19-62706E023703}">
                      <ahyp:hlinkClr xmlns:ahyp="http://schemas.microsoft.com/office/drawing/2018/hyperlinkcolor" val="tx"/>
                    </a:ext>
                  </a:extLst>
                </a:hlinkClick>
              </a:rPr>
              <a:t>https://firms.modaps.eosdis.nasa.gov</a:t>
            </a:r>
            <a:r>
              <a:rPr lang="en-US" sz="1200" dirty="0">
                <a:solidFill>
                  <a:schemeClr val="tx1"/>
                </a:solidFill>
                <a:latin typeface="+mn-lt"/>
                <a:ea typeface="Tahoma" panose="020B0604030504040204" pitchFamily="34" charset="0"/>
                <a:cs typeface="Tahoma" panose="020B0604030504040204" pitchFamily="34" charset="0"/>
              </a:rPr>
              <a:t> </a:t>
            </a:r>
          </a:p>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rPr>
              <a:t>NRT and RT imagery and fire remote sensing products for the world.</a:t>
            </a:r>
          </a:p>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rPr>
              <a:t>Developed by U of Maryland in early 2000s and used data from MODIS Rapid Response.</a:t>
            </a:r>
          </a:p>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rPr>
              <a:t>Transitioned to NASA LANCE in 2012.</a:t>
            </a:r>
          </a:p>
        </p:txBody>
      </p:sp>
      <p:sp>
        <p:nvSpPr>
          <p:cNvPr id="5" name="TextBox 4">
            <a:extLst>
              <a:ext uri="{FF2B5EF4-FFF2-40B4-BE49-F238E27FC236}">
                <a16:creationId xmlns:a16="http://schemas.microsoft.com/office/drawing/2014/main" id="{7A442190-5529-522C-4BBB-F06FEDAD55F4}"/>
              </a:ext>
            </a:extLst>
          </p:cNvPr>
          <p:cNvSpPr txBox="1"/>
          <p:nvPr/>
        </p:nvSpPr>
        <p:spPr>
          <a:xfrm>
            <a:off x="4713102" y="2963088"/>
            <a:ext cx="4011418" cy="1431161"/>
          </a:xfrm>
          <a:prstGeom prst="rect">
            <a:avLst/>
          </a:prstGeom>
          <a:noFill/>
        </p:spPr>
        <p:txBody>
          <a:bodyPr wrap="square" rtlCol="0">
            <a:spAutoFit/>
          </a:bodyPr>
          <a:lstStyle/>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hlinkClick r:id="rId6">
                  <a:extLst>
                    <a:ext uri="{A12FA001-AC4F-418D-AE19-62706E023703}">
                      <ahyp:hlinkClr xmlns:ahyp="http://schemas.microsoft.com/office/drawing/2018/hyperlinkcolor" val="tx"/>
                    </a:ext>
                  </a:extLst>
                </a:hlinkClick>
              </a:rPr>
              <a:t>https://firms.modaps.eosdis.nasa.gov/usfs</a:t>
            </a:r>
            <a:endParaRPr lang="en-US" sz="1200" dirty="0">
              <a:solidFill>
                <a:schemeClr val="tx1"/>
              </a:solidFill>
              <a:latin typeface="+mn-lt"/>
              <a:ea typeface="Tahoma" panose="020B0604030504040204" pitchFamily="34" charset="0"/>
              <a:cs typeface="Tahoma" panose="020B0604030504040204" pitchFamily="34" charset="0"/>
            </a:endParaRPr>
          </a:p>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rPr>
              <a:t>FIRMS US/Canada was launched within NASA LANCE in 2021.</a:t>
            </a:r>
          </a:p>
          <a:p>
            <a:pPr marL="173038" indent="-173038">
              <a:spcAft>
                <a:spcPts val="600"/>
              </a:spcAft>
              <a:buFont typeface="Arial" panose="020B0604020202020204" pitchFamily="34" charset="0"/>
              <a:buChar char="•"/>
            </a:pPr>
            <a:r>
              <a:rPr lang="en-US" sz="1200" dirty="0">
                <a:solidFill>
                  <a:schemeClr val="tx1"/>
                </a:solidFill>
                <a:latin typeface="+mn-lt"/>
                <a:ea typeface="Tahoma" panose="020B0604030504040204" pitchFamily="34" charset="0"/>
                <a:cs typeface="Tahoma" panose="020B0604030504040204" pitchFamily="34" charset="0"/>
              </a:rPr>
              <a:t>NRT, RT and URT imagery and fire remote sensing products for the US &amp; Canada.</a:t>
            </a:r>
          </a:p>
          <a:p>
            <a:pPr>
              <a:spcAft>
                <a:spcPts val="600"/>
              </a:spcAft>
            </a:pPr>
            <a:endParaRPr lang="en-US" sz="1200" dirty="0">
              <a:solidFill>
                <a:schemeClr val="tx1"/>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02048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A8E53-4DBD-860F-5D4E-8B305EDAE4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DEA767-005E-79CF-28C3-13FF67316702}"/>
              </a:ext>
            </a:extLst>
          </p:cNvPr>
          <p:cNvSpPr>
            <a:spLocks noGrp="1"/>
          </p:cNvSpPr>
          <p:nvPr>
            <p:ph type="title"/>
          </p:nvPr>
        </p:nvSpPr>
        <p:spPr/>
        <p:txBody>
          <a:bodyPr/>
          <a:lstStyle/>
          <a:p>
            <a:r>
              <a:rPr lang="en-US" dirty="0"/>
              <a:t>Strengths</a:t>
            </a:r>
          </a:p>
        </p:txBody>
      </p:sp>
      <p:sp>
        <p:nvSpPr>
          <p:cNvPr id="4" name="Text Placeholder 2">
            <a:extLst>
              <a:ext uri="{FF2B5EF4-FFF2-40B4-BE49-F238E27FC236}">
                <a16:creationId xmlns:a16="http://schemas.microsoft.com/office/drawing/2014/main" id="{6EBF3FF0-B7DC-61CC-2945-6AAACE7AE1F5}"/>
              </a:ext>
            </a:extLst>
          </p:cNvPr>
          <p:cNvSpPr>
            <a:spLocks noGrp="1"/>
          </p:cNvSpPr>
          <p:nvPr>
            <p:ph type="body" idx="1"/>
          </p:nvPr>
        </p:nvSpPr>
        <p:spPr>
          <a:xfrm>
            <a:off x="636270" y="1268017"/>
            <a:ext cx="5901690" cy="3875484"/>
          </a:xfrm>
        </p:spPr>
        <p:txBody>
          <a:bodyPr>
            <a:normAutofit/>
          </a:bodyPr>
          <a:lstStyle/>
          <a:p>
            <a:pPr marL="514350" indent="-285750">
              <a:buFont typeface="Arial" panose="020B0604020202020204" pitchFamily="34" charset="0"/>
              <a:buChar char="•"/>
            </a:pPr>
            <a:r>
              <a:rPr lang="en-US" sz="1600" dirty="0"/>
              <a:t>Web map interface </a:t>
            </a:r>
            <a:r>
              <a:rPr lang="en-US" sz="1600" dirty="0">
                <a:solidFill>
                  <a:schemeClr val="bg1"/>
                </a:solidFill>
              </a:rPr>
              <a:t>caters for range of users (modes). </a:t>
            </a:r>
          </a:p>
          <a:p>
            <a:pPr marL="514350" indent="-285750">
              <a:buFont typeface="Arial" panose="020B0604020202020204" pitchFamily="34" charset="0"/>
              <a:buChar char="•"/>
            </a:pPr>
            <a:r>
              <a:rPr lang="en-US" sz="1600" dirty="0">
                <a:solidFill>
                  <a:schemeClr val="bg1"/>
                </a:solidFill>
              </a:rPr>
              <a:t>C</a:t>
            </a:r>
            <a:r>
              <a:rPr lang="en-US" sz="1600" dirty="0"/>
              <a:t>omponents include email alerts, web services, GIS-friendly data downloads</a:t>
            </a:r>
          </a:p>
          <a:p>
            <a:pPr marL="514350" indent="-285750">
              <a:buFont typeface="Arial" panose="020B0604020202020204" pitchFamily="34" charset="0"/>
              <a:buChar char="•"/>
            </a:pPr>
            <a:r>
              <a:rPr lang="en-US" sz="1600" dirty="0"/>
              <a:t>Active fire data provided in multiple formats</a:t>
            </a:r>
          </a:p>
          <a:p>
            <a:pPr marL="514350" indent="-285750">
              <a:buFont typeface="Arial" panose="020B0604020202020204" pitchFamily="34" charset="0"/>
              <a:buChar char="•"/>
            </a:pPr>
            <a:r>
              <a:rPr lang="en-US" sz="1600" dirty="0"/>
              <a:t>Multi-mission. Integrates AF data from multiple sources.</a:t>
            </a:r>
            <a:endParaRPr lang="en-US" sz="1600" dirty="0">
              <a:solidFill>
                <a:schemeClr val="bg1"/>
              </a:solidFill>
            </a:endParaRPr>
          </a:p>
        </p:txBody>
      </p:sp>
    </p:spTree>
    <p:extLst>
      <p:ext uri="{BB962C8B-B14F-4D97-AF65-F5344CB8AC3E}">
        <p14:creationId xmlns:p14="http://schemas.microsoft.com/office/powerpoint/2010/main" val="1191051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C8C23E7-24DF-399D-FAC8-D96806B2499C}"/>
              </a:ext>
            </a:extLst>
          </p:cNvPr>
          <p:cNvPicPr>
            <a:picLocks noChangeAspect="1"/>
          </p:cNvPicPr>
          <p:nvPr/>
        </p:nvPicPr>
        <p:blipFill>
          <a:blip r:embed="rId3"/>
          <a:srcRect/>
          <a:stretch/>
        </p:blipFill>
        <p:spPr>
          <a:xfrm>
            <a:off x="356257" y="433626"/>
            <a:ext cx="8584961" cy="4709875"/>
          </a:xfrm>
          <a:prstGeom prst="rect">
            <a:avLst/>
          </a:prstGeom>
        </p:spPr>
      </p:pic>
      <p:sp>
        <p:nvSpPr>
          <p:cNvPr id="2" name="Title 1">
            <a:extLst>
              <a:ext uri="{FF2B5EF4-FFF2-40B4-BE49-F238E27FC236}">
                <a16:creationId xmlns:a16="http://schemas.microsoft.com/office/drawing/2014/main" id="{3F99BA15-8C67-2F81-1FCF-F7FA73D89322}"/>
              </a:ext>
            </a:extLst>
          </p:cNvPr>
          <p:cNvSpPr>
            <a:spLocks noGrp="1"/>
          </p:cNvSpPr>
          <p:nvPr>
            <p:ph type="title"/>
          </p:nvPr>
        </p:nvSpPr>
        <p:spPr>
          <a:xfrm>
            <a:off x="356616" y="0"/>
            <a:ext cx="9144000" cy="457200"/>
          </a:xfrm>
        </p:spPr>
        <p:txBody>
          <a:bodyPr>
            <a:normAutofit/>
          </a:bodyPr>
          <a:lstStyle/>
          <a:p>
            <a:pPr algn="l"/>
            <a:r>
              <a:rPr lang="en-US" sz="2700" u="none" dirty="0"/>
              <a:t>FIRMS Map User Interface (UI) Updates</a:t>
            </a:r>
          </a:p>
        </p:txBody>
      </p:sp>
      <p:grpSp>
        <p:nvGrpSpPr>
          <p:cNvPr id="11" name="Group 10">
            <a:extLst>
              <a:ext uri="{FF2B5EF4-FFF2-40B4-BE49-F238E27FC236}">
                <a16:creationId xmlns:a16="http://schemas.microsoft.com/office/drawing/2014/main" id="{87745A10-2DE5-4259-F2F0-678FD3A04918}"/>
              </a:ext>
            </a:extLst>
          </p:cNvPr>
          <p:cNvGrpSpPr/>
          <p:nvPr/>
        </p:nvGrpSpPr>
        <p:grpSpPr>
          <a:xfrm>
            <a:off x="5143831" y="876231"/>
            <a:ext cx="3812627" cy="1866969"/>
            <a:chOff x="8193801" y="2071468"/>
            <a:chExt cx="3628090" cy="1920240"/>
          </a:xfrm>
        </p:grpSpPr>
        <p:sp>
          <p:nvSpPr>
            <p:cNvPr id="13" name="Rectangle 12">
              <a:extLst>
                <a:ext uri="{FF2B5EF4-FFF2-40B4-BE49-F238E27FC236}">
                  <a16:creationId xmlns:a16="http://schemas.microsoft.com/office/drawing/2014/main" id="{DD28C909-36A5-E4F5-A8FB-3441FABD58CB}"/>
                </a:ext>
              </a:extLst>
            </p:cNvPr>
            <p:cNvSpPr/>
            <p:nvPr/>
          </p:nvSpPr>
          <p:spPr bwMode="auto">
            <a:xfrm>
              <a:off x="9653660" y="2071468"/>
              <a:ext cx="2168231" cy="192024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dirty="0">
                <a:solidFill>
                  <a:schemeClr val="tx1"/>
                </a:solidFill>
                <a:latin typeface="Arial" charset="0"/>
              </a:endParaRPr>
            </a:p>
          </p:txBody>
        </p:sp>
        <p:sp>
          <p:nvSpPr>
            <p:cNvPr id="14" name="TextBox 13">
              <a:extLst>
                <a:ext uri="{FF2B5EF4-FFF2-40B4-BE49-F238E27FC236}">
                  <a16:creationId xmlns:a16="http://schemas.microsoft.com/office/drawing/2014/main" id="{0E97412A-675D-5034-D7CF-E80EBEFD14F4}"/>
                </a:ext>
              </a:extLst>
            </p:cNvPr>
            <p:cNvSpPr txBox="1"/>
            <p:nvPr/>
          </p:nvSpPr>
          <p:spPr>
            <a:xfrm>
              <a:off x="8193801" y="2446813"/>
              <a:ext cx="1459859" cy="593547"/>
            </a:xfrm>
            <a:prstGeom prst="rect">
              <a:avLst/>
            </a:prstGeom>
            <a:solidFill>
              <a:schemeClr val="tx1">
                <a:alpha val="40000"/>
              </a:schemeClr>
            </a:solidFill>
          </p:spPr>
          <p:txBody>
            <a:bodyPr wrap="squar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Available Modes for User Needs and Capabilities</a:t>
              </a:r>
            </a:p>
          </p:txBody>
        </p:sp>
      </p:grpSp>
      <p:sp>
        <p:nvSpPr>
          <p:cNvPr id="15" name="TextBox 14">
            <a:extLst>
              <a:ext uri="{FF2B5EF4-FFF2-40B4-BE49-F238E27FC236}">
                <a16:creationId xmlns:a16="http://schemas.microsoft.com/office/drawing/2014/main" id="{D19BA68F-FEA6-EF87-D20C-0A4CCFBF0F45}"/>
              </a:ext>
            </a:extLst>
          </p:cNvPr>
          <p:cNvSpPr txBox="1"/>
          <p:nvPr/>
        </p:nvSpPr>
        <p:spPr>
          <a:xfrm>
            <a:off x="699157" y="3603101"/>
            <a:ext cx="4399602" cy="1351652"/>
          </a:xfrm>
          <a:prstGeom prst="rect">
            <a:avLst/>
          </a:prstGeom>
          <a:solidFill>
            <a:schemeClr val="tx1">
              <a:alpha val="40000"/>
            </a:schemeClr>
          </a:solidFill>
        </p:spPr>
        <p:txBody>
          <a:bodyPr wrap="none" rtlCol="0">
            <a:spAutoFit/>
          </a:bodyPr>
          <a:lstStyle/>
          <a:p>
            <a:pPr>
              <a:spcAft>
                <a:spcPts val="225"/>
              </a:spcAft>
            </a:pPr>
            <a:r>
              <a:rPr lang="en-US" sz="105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FIRMS UI Refinement Objectives:</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Support an increasingly diverse set of users</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Make more intuitive for users</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Provide easier access to other FIRMS products/services</a:t>
            </a:r>
          </a:p>
          <a:p>
            <a:pPr marL="89297" indent="-89297">
              <a:spcAft>
                <a:spcPts val="225"/>
              </a:spcAft>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Allow greater flexibility to filter/query remote sensing data (sub-daily)</a:t>
            </a:r>
          </a:p>
          <a:p>
            <a:pPr marL="89297" indent="-89297">
              <a:buFont typeface="Arial" panose="020B0604020202020204" pitchFamily="34" charset="0"/>
              <a:buChar char="•"/>
            </a:pPr>
            <a:r>
              <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Provide access to, and maintain separation of, prototype products</a:t>
            </a:r>
          </a:p>
          <a:p>
            <a:pPr marL="214313" indent="-214313">
              <a:buFont typeface="Arial" panose="020B0604020202020204" pitchFamily="34" charset="0"/>
              <a:buChar char="•"/>
            </a:pPr>
            <a:endParaRPr lang="en-US" sz="105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9350458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3000"/>
                            </p:stCondLst>
                            <p:childTnLst>
                              <p:par>
                                <p:cTn id="9" presetID="10" presetClass="entr" presetSubtype="0" fill="hold" grpId="0" nodeType="afterEffect">
                                  <p:stCondLst>
                                    <p:cond delay="200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7C9FC3E-135D-DE2E-78E5-04EA951C4FCC}"/>
              </a:ext>
            </a:extLst>
          </p:cNvPr>
          <p:cNvPicPr>
            <a:picLocks noChangeAspect="1"/>
          </p:cNvPicPr>
          <p:nvPr/>
        </p:nvPicPr>
        <p:blipFill>
          <a:blip r:embed="rId3"/>
          <a:stretch>
            <a:fillRect/>
          </a:stretch>
        </p:blipFill>
        <p:spPr>
          <a:xfrm>
            <a:off x="0" y="414337"/>
            <a:ext cx="9144000" cy="4729163"/>
          </a:xfrm>
          <a:prstGeom prst="rect">
            <a:avLst/>
          </a:prstGeom>
        </p:spPr>
      </p:pic>
      <p:sp>
        <p:nvSpPr>
          <p:cNvPr id="2" name="Title 1">
            <a:extLst>
              <a:ext uri="{FF2B5EF4-FFF2-40B4-BE49-F238E27FC236}">
                <a16:creationId xmlns:a16="http://schemas.microsoft.com/office/drawing/2014/main" id="{3F99BA15-8C67-2F81-1FCF-F7FA73D89322}"/>
              </a:ext>
            </a:extLst>
          </p:cNvPr>
          <p:cNvSpPr>
            <a:spLocks noGrp="1"/>
          </p:cNvSpPr>
          <p:nvPr>
            <p:ph type="title"/>
          </p:nvPr>
        </p:nvSpPr>
        <p:spPr>
          <a:xfrm>
            <a:off x="0" y="0"/>
            <a:ext cx="9144000" cy="457200"/>
          </a:xfrm>
        </p:spPr>
        <p:txBody>
          <a:bodyPr>
            <a:normAutofit/>
          </a:bodyPr>
          <a:lstStyle/>
          <a:p>
            <a:r>
              <a:rPr lang="en-US" sz="2700" u="none" dirty="0"/>
              <a:t>FIRMS US/Canada Map User Interface (UI)</a:t>
            </a:r>
          </a:p>
        </p:txBody>
      </p:sp>
      <p:grpSp>
        <p:nvGrpSpPr>
          <p:cNvPr id="24" name="Group 23">
            <a:extLst>
              <a:ext uri="{FF2B5EF4-FFF2-40B4-BE49-F238E27FC236}">
                <a16:creationId xmlns:a16="http://schemas.microsoft.com/office/drawing/2014/main" id="{624BEB02-3734-6F85-70BB-E5A89BCA3257}"/>
              </a:ext>
            </a:extLst>
          </p:cNvPr>
          <p:cNvGrpSpPr/>
          <p:nvPr/>
        </p:nvGrpSpPr>
        <p:grpSpPr>
          <a:xfrm>
            <a:off x="7300110" y="613741"/>
            <a:ext cx="1831428" cy="253916"/>
            <a:chOff x="9733479" y="818322"/>
            <a:chExt cx="2441903" cy="338555"/>
          </a:xfrm>
        </p:grpSpPr>
        <p:sp>
          <p:nvSpPr>
            <p:cNvPr id="12" name="TextBox 11">
              <a:extLst>
                <a:ext uri="{FF2B5EF4-FFF2-40B4-BE49-F238E27FC236}">
                  <a16:creationId xmlns:a16="http://schemas.microsoft.com/office/drawing/2014/main" id="{AC1AA1BC-E219-F36A-6CF2-83763F7604DE}"/>
                </a:ext>
              </a:extLst>
            </p:cNvPr>
            <p:cNvSpPr txBox="1"/>
            <p:nvPr/>
          </p:nvSpPr>
          <p:spPr>
            <a:xfrm>
              <a:off x="9733479" y="818322"/>
              <a:ext cx="737809" cy="338555"/>
            </a:xfrm>
            <a:prstGeom prst="rect">
              <a:avLst/>
            </a:prstGeom>
            <a:solidFill>
              <a:schemeClr val="tx1">
                <a:alpha val="40000"/>
              </a:schemeClr>
            </a:solidFill>
          </p:spPr>
          <p:txBody>
            <a:bodyPr wrap="non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Mode</a:t>
              </a:r>
            </a:p>
          </p:txBody>
        </p:sp>
        <p:sp>
          <p:nvSpPr>
            <p:cNvPr id="13" name="Rectangle 12">
              <a:extLst>
                <a:ext uri="{FF2B5EF4-FFF2-40B4-BE49-F238E27FC236}">
                  <a16:creationId xmlns:a16="http://schemas.microsoft.com/office/drawing/2014/main" id="{8C3A356F-9013-4910-EC72-97E06DD6CB0D}"/>
                </a:ext>
              </a:extLst>
            </p:cNvPr>
            <p:cNvSpPr/>
            <p:nvPr/>
          </p:nvSpPr>
          <p:spPr bwMode="auto">
            <a:xfrm>
              <a:off x="10483742" y="912850"/>
              <a:ext cx="1691640" cy="11872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a:solidFill>
                  <a:schemeClr val="tx1"/>
                </a:solidFill>
                <a:latin typeface="Arial" charset="0"/>
              </a:endParaRPr>
            </a:p>
          </p:txBody>
        </p:sp>
      </p:grpSp>
      <p:grpSp>
        <p:nvGrpSpPr>
          <p:cNvPr id="23" name="Group 22">
            <a:extLst>
              <a:ext uri="{FF2B5EF4-FFF2-40B4-BE49-F238E27FC236}">
                <a16:creationId xmlns:a16="http://schemas.microsoft.com/office/drawing/2014/main" id="{BAC809F5-5220-A701-0DBD-F23FA2D90C8D}"/>
              </a:ext>
            </a:extLst>
          </p:cNvPr>
          <p:cNvGrpSpPr/>
          <p:nvPr/>
        </p:nvGrpSpPr>
        <p:grpSpPr>
          <a:xfrm>
            <a:off x="6424224" y="1183071"/>
            <a:ext cx="2707313" cy="3546092"/>
            <a:chOff x="8565631" y="1577428"/>
            <a:chExt cx="3609751" cy="4728122"/>
          </a:xfrm>
        </p:grpSpPr>
        <p:sp>
          <p:nvSpPr>
            <p:cNvPr id="15" name="TextBox 14">
              <a:extLst>
                <a:ext uri="{FF2B5EF4-FFF2-40B4-BE49-F238E27FC236}">
                  <a16:creationId xmlns:a16="http://schemas.microsoft.com/office/drawing/2014/main" id="{84932338-4414-D853-59F8-7584CFEEFDF1}"/>
                </a:ext>
              </a:extLst>
            </p:cNvPr>
            <p:cNvSpPr txBox="1"/>
            <p:nvPr/>
          </p:nvSpPr>
          <p:spPr>
            <a:xfrm>
              <a:off x="8565631" y="3738118"/>
              <a:ext cx="1874344" cy="553997"/>
            </a:xfrm>
            <a:prstGeom prst="rect">
              <a:avLst/>
            </a:prstGeom>
            <a:solidFill>
              <a:schemeClr val="tx1">
                <a:alpha val="40000"/>
              </a:schemeClr>
            </a:solidFill>
          </p:spPr>
          <p:txBody>
            <a:bodyPr wrap="squar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Layer Display Controls</a:t>
              </a:r>
            </a:p>
          </p:txBody>
        </p:sp>
        <p:sp>
          <p:nvSpPr>
            <p:cNvPr id="16" name="Rectangle 15">
              <a:extLst>
                <a:ext uri="{FF2B5EF4-FFF2-40B4-BE49-F238E27FC236}">
                  <a16:creationId xmlns:a16="http://schemas.microsoft.com/office/drawing/2014/main" id="{B88AC720-254A-459B-CD76-9706440EE3B2}"/>
                </a:ext>
              </a:extLst>
            </p:cNvPr>
            <p:cNvSpPr/>
            <p:nvPr/>
          </p:nvSpPr>
          <p:spPr bwMode="auto">
            <a:xfrm>
              <a:off x="10483742" y="1577428"/>
              <a:ext cx="1691640" cy="4728122"/>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dirty="0">
                <a:solidFill>
                  <a:schemeClr val="tx1"/>
                </a:solidFill>
                <a:latin typeface="Arial" charset="0"/>
              </a:endParaRPr>
            </a:p>
          </p:txBody>
        </p:sp>
      </p:grpSp>
      <p:grpSp>
        <p:nvGrpSpPr>
          <p:cNvPr id="25" name="Group 24">
            <a:extLst>
              <a:ext uri="{FF2B5EF4-FFF2-40B4-BE49-F238E27FC236}">
                <a16:creationId xmlns:a16="http://schemas.microsoft.com/office/drawing/2014/main" id="{DB1B86C1-ACE9-0EBF-7E2F-B1C1E885C898}"/>
              </a:ext>
            </a:extLst>
          </p:cNvPr>
          <p:cNvGrpSpPr/>
          <p:nvPr/>
        </p:nvGrpSpPr>
        <p:grpSpPr>
          <a:xfrm>
            <a:off x="6424224" y="772596"/>
            <a:ext cx="2707313" cy="450638"/>
            <a:chOff x="8565631" y="1030127"/>
            <a:chExt cx="3609751" cy="600850"/>
          </a:xfrm>
        </p:grpSpPr>
        <p:sp>
          <p:nvSpPr>
            <p:cNvPr id="19" name="Rectangle 18">
              <a:extLst>
                <a:ext uri="{FF2B5EF4-FFF2-40B4-BE49-F238E27FC236}">
                  <a16:creationId xmlns:a16="http://schemas.microsoft.com/office/drawing/2014/main" id="{B605AEFA-27D4-90F1-CB91-6E5B29FB47FD}"/>
                </a:ext>
              </a:extLst>
            </p:cNvPr>
            <p:cNvSpPr/>
            <p:nvPr/>
          </p:nvSpPr>
          <p:spPr bwMode="auto">
            <a:xfrm>
              <a:off x="10483742" y="1030127"/>
              <a:ext cx="1691640" cy="54864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a:solidFill>
                  <a:schemeClr val="tx1"/>
                </a:solidFill>
                <a:latin typeface="Arial" charset="0"/>
              </a:endParaRPr>
            </a:p>
          </p:txBody>
        </p:sp>
        <p:sp>
          <p:nvSpPr>
            <p:cNvPr id="20" name="TextBox 19">
              <a:extLst>
                <a:ext uri="{FF2B5EF4-FFF2-40B4-BE49-F238E27FC236}">
                  <a16:creationId xmlns:a16="http://schemas.microsoft.com/office/drawing/2014/main" id="{92ADAFBD-2149-AA34-E627-4D1CBD985D9B}"/>
                </a:ext>
              </a:extLst>
            </p:cNvPr>
            <p:cNvSpPr txBox="1"/>
            <p:nvPr/>
          </p:nvSpPr>
          <p:spPr>
            <a:xfrm>
              <a:off x="8565631" y="1076980"/>
              <a:ext cx="1874344" cy="553997"/>
            </a:xfrm>
            <a:prstGeom prst="rect">
              <a:avLst/>
            </a:prstGeom>
            <a:solidFill>
              <a:schemeClr val="tx1">
                <a:alpha val="40000"/>
              </a:schemeClr>
            </a:solidFill>
          </p:spPr>
          <p:txBody>
            <a:bodyPr wrap="squar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Daily-Sub-daily / Calendar Controls</a:t>
              </a:r>
            </a:p>
          </p:txBody>
        </p:sp>
      </p:grpSp>
      <p:grpSp>
        <p:nvGrpSpPr>
          <p:cNvPr id="27" name="Group 26">
            <a:extLst>
              <a:ext uri="{FF2B5EF4-FFF2-40B4-BE49-F238E27FC236}">
                <a16:creationId xmlns:a16="http://schemas.microsoft.com/office/drawing/2014/main" id="{D297FDAC-34AE-9285-AA94-E5A1B04C5C8C}"/>
              </a:ext>
            </a:extLst>
          </p:cNvPr>
          <p:cNvGrpSpPr/>
          <p:nvPr/>
        </p:nvGrpSpPr>
        <p:grpSpPr>
          <a:xfrm>
            <a:off x="2788920" y="4513054"/>
            <a:ext cx="2125980" cy="418325"/>
            <a:chOff x="3718560" y="6017405"/>
            <a:chExt cx="2834640" cy="557767"/>
          </a:xfrm>
        </p:grpSpPr>
        <p:sp>
          <p:nvSpPr>
            <p:cNvPr id="17" name="TextBox 16">
              <a:extLst>
                <a:ext uri="{FF2B5EF4-FFF2-40B4-BE49-F238E27FC236}">
                  <a16:creationId xmlns:a16="http://schemas.microsoft.com/office/drawing/2014/main" id="{0DB89DB3-124E-F4FB-B42B-357C94D5C96B}"/>
                </a:ext>
              </a:extLst>
            </p:cNvPr>
            <p:cNvSpPr txBox="1"/>
            <p:nvPr/>
          </p:nvSpPr>
          <p:spPr>
            <a:xfrm>
              <a:off x="4540611" y="6017405"/>
              <a:ext cx="1402521" cy="338555"/>
            </a:xfrm>
            <a:prstGeom prst="rect">
              <a:avLst/>
            </a:prstGeom>
            <a:solidFill>
              <a:schemeClr val="tx1">
                <a:alpha val="40000"/>
              </a:schemeClr>
            </a:solidFill>
          </p:spPr>
          <p:txBody>
            <a:bodyPr wrap="non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Viewer Tools</a:t>
              </a:r>
            </a:p>
          </p:txBody>
        </p:sp>
        <p:sp>
          <p:nvSpPr>
            <p:cNvPr id="21" name="Rectangle 20">
              <a:extLst>
                <a:ext uri="{FF2B5EF4-FFF2-40B4-BE49-F238E27FC236}">
                  <a16:creationId xmlns:a16="http://schemas.microsoft.com/office/drawing/2014/main" id="{1D987463-131A-5B1C-DB33-2BAC1FAA8660}"/>
                </a:ext>
              </a:extLst>
            </p:cNvPr>
            <p:cNvSpPr/>
            <p:nvPr/>
          </p:nvSpPr>
          <p:spPr bwMode="auto">
            <a:xfrm>
              <a:off x="3718560" y="6334539"/>
              <a:ext cx="2834640" cy="240633"/>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dirty="0">
                <a:solidFill>
                  <a:schemeClr val="tx1"/>
                </a:solidFill>
                <a:latin typeface="Arial" charset="0"/>
              </a:endParaRPr>
            </a:p>
          </p:txBody>
        </p:sp>
      </p:grpSp>
      <p:grpSp>
        <p:nvGrpSpPr>
          <p:cNvPr id="26" name="Group 25">
            <a:extLst>
              <a:ext uri="{FF2B5EF4-FFF2-40B4-BE49-F238E27FC236}">
                <a16:creationId xmlns:a16="http://schemas.microsoft.com/office/drawing/2014/main" id="{8A874B0C-FD24-32C6-73CC-A25F8A36815B}"/>
              </a:ext>
            </a:extLst>
          </p:cNvPr>
          <p:cNvGrpSpPr/>
          <p:nvPr/>
        </p:nvGrpSpPr>
        <p:grpSpPr>
          <a:xfrm>
            <a:off x="166643" y="4671063"/>
            <a:ext cx="8964894" cy="463571"/>
            <a:chOff x="222191" y="6228083"/>
            <a:chExt cx="11953191" cy="618095"/>
          </a:xfrm>
        </p:grpSpPr>
        <p:sp>
          <p:nvSpPr>
            <p:cNvPr id="18" name="TextBox 17">
              <a:extLst>
                <a:ext uri="{FF2B5EF4-FFF2-40B4-BE49-F238E27FC236}">
                  <a16:creationId xmlns:a16="http://schemas.microsoft.com/office/drawing/2014/main" id="{F466721C-640D-E22F-FA0D-8E4971669C8C}"/>
                </a:ext>
              </a:extLst>
            </p:cNvPr>
            <p:cNvSpPr txBox="1"/>
            <p:nvPr/>
          </p:nvSpPr>
          <p:spPr>
            <a:xfrm>
              <a:off x="222191" y="6228083"/>
              <a:ext cx="2725533" cy="338555"/>
            </a:xfrm>
            <a:prstGeom prst="rect">
              <a:avLst/>
            </a:prstGeom>
            <a:solidFill>
              <a:schemeClr val="tx1">
                <a:alpha val="40000"/>
              </a:schemeClr>
            </a:solidFill>
          </p:spPr>
          <p:txBody>
            <a:bodyPr wrap="none" rtlCol="0">
              <a:spAutoFit/>
            </a:bodyPr>
            <a:lstStyle/>
            <a:p>
              <a:pPr algn="ctr"/>
              <a:r>
                <a:rPr lang="en-US" sz="105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Timeline/Calendar Controls</a:t>
              </a:r>
            </a:p>
          </p:txBody>
        </p:sp>
        <p:sp>
          <p:nvSpPr>
            <p:cNvPr id="22" name="Rectangle 21">
              <a:extLst>
                <a:ext uri="{FF2B5EF4-FFF2-40B4-BE49-F238E27FC236}">
                  <a16:creationId xmlns:a16="http://schemas.microsoft.com/office/drawing/2014/main" id="{31703528-60D1-C646-E7A7-A4221AE1D886}"/>
                </a:ext>
              </a:extLst>
            </p:cNvPr>
            <p:cNvSpPr/>
            <p:nvPr/>
          </p:nvSpPr>
          <p:spPr bwMode="auto">
            <a:xfrm>
              <a:off x="228600" y="6571858"/>
              <a:ext cx="11946782" cy="27432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dirty="0">
                <a:solidFill>
                  <a:schemeClr val="tx1"/>
                </a:solidFill>
                <a:latin typeface="Arial" charset="0"/>
              </a:endParaRPr>
            </a:p>
          </p:txBody>
        </p:sp>
      </p:grpSp>
      <p:pic>
        <p:nvPicPr>
          <p:cNvPr id="3" name="Google Shape;179;p7">
            <a:extLst>
              <a:ext uri="{FF2B5EF4-FFF2-40B4-BE49-F238E27FC236}">
                <a16:creationId xmlns:a16="http://schemas.microsoft.com/office/drawing/2014/main" id="{49F3B8CB-41F2-FB34-2C2E-F17A5C54F642}"/>
              </a:ext>
            </a:extLst>
          </p:cNvPr>
          <p:cNvPicPr preferRelativeResize="0">
            <a:picLocks noChangeAspect="1"/>
          </p:cNvPicPr>
          <p:nvPr/>
        </p:nvPicPr>
        <p:blipFill>
          <a:blip r:embed="rId4">
            <a:extLst>
              <a:ext uri="{28A0092B-C50C-407E-A947-70E740481C1C}">
                <a14:useLocalDpi xmlns:a14="http://schemas.microsoft.com/office/drawing/2010/main" val="0"/>
              </a:ext>
            </a:extLst>
          </a:blip>
          <a:srcRect t="2472" b="2472"/>
          <a:stretch/>
        </p:blipFill>
        <p:spPr>
          <a:xfrm>
            <a:off x="7837301" y="684637"/>
            <a:ext cx="1283844" cy="1087013"/>
          </a:xfrm>
          <a:prstGeom prst="rect">
            <a:avLst/>
          </a:prstGeom>
          <a:noFill/>
          <a:ln>
            <a:noFill/>
          </a:ln>
        </p:spPr>
      </p:pic>
      <p:grpSp>
        <p:nvGrpSpPr>
          <p:cNvPr id="11" name="Group 10">
            <a:extLst>
              <a:ext uri="{FF2B5EF4-FFF2-40B4-BE49-F238E27FC236}">
                <a16:creationId xmlns:a16="http://schemas.microsoft.com/office/drawing/2014/main" id="{74A3A9F9-C23E-9447-F0D7-5AAA4A8773A5}"/>
              </a:ext>
            </a:extLst>
          </p:cNvPr>
          <p:cNvGrpSpPr/>
          <p:nvPr/>
        </p:nvGrpSpPr>
        <p:grpSpPr>
          <a:xfrm>
            <a:off x="0" y="599684"/>
            <a:ext cx="2193320" cy="3267957"/>
            <a:chOff x="0" y="799578"/>
            <a:chExt cx="2924426" cy="4357276"/>
          </a:xfrm>
        </p:grpSpPr>
        <p:sp>
          <p:nvSpPr>
            <p:cNvPr id="6" name="Rectangle 5">
              <a:extLst>
                <a:ext uri="{FF2B5EF4-FFF2-40B4-BE49-F238E27FC236}">
                  <a16:creationId xmlns:a16="http://schemas.microsoft.com/office/drawing/2014/main" id="{D8312B2E-E00F-73B6-8ABF-5DEAE8192694}"/>
                </a:ext>
              </a:extLst>
            </p:cNvPr>
            <p:cNvSpPr/>
            <p:nvPr/>
          </p:nvSpPr>
          <p:spPr bwMode="auto">
            <a:xfrm>
              <a:off x="0" y="799578"/>
              <a:ext cx="228600" cy="265176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buClrTx/>
              </a:pPr>
              <a:endParaRPr lang="en-US" sz="1350">
                <a:solidFill>
                  <a:schemeClr val="tx1"/>
                </a:solidFill>
                <a:latin typeface="Arial" charset="0"/>
              </a:endParaRPr>
            </a:p>
          </p:txBody>
        </p:sp>
        <p:pic>
          <p:nvPicPr>
            <p:cNvPr id="8" name="Picture 7" descr="A screenshot of a black screen&#10;&#10;Description automatically generated">
              <a:extLst>
                <a:ext uri="{FF2B5EF4-FFF2-40B4-BE49-F238E27FC236}">
                  <a16:creationId xmlns:a16="http://schemas.microsoft.com/office/drawing/2014/main" id="{4A7E4547-2C92-2658-B8F4-8340AE47D2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488" y="799578"/>
              <a:ext cx="2678938" cy="4338532"/>
            </a:xfrm>
            <a:prstGeom prst="rect">
              <a:avLst/>
            </a:prstGeom>
            <a:ln w="12700" cap="sq">
              <a:solidFill>
                <a:srgbClr val="FFFF00"/>
              </a:solidFill>
              <a:miter lim="800000"/>
            </a:ln>
            <a:effectLst>
              <a:outerShdw blurRad="57150" dist="50800" dir="2700000" algn="tl" rotWithShape="0">
                <a:srgbClr val="000000">
                  <a:alpha val="40000"/>
                </a:srgbClr>
              </a:outerShdw>
            </a:effectLst>
          </p:spPr>
        </p:pic>
        <p:sp>
          <p:nvSpPr>
            <p:cNvPr id="9" name="Rectangle 8">
              <a:extLst>
                <a:ext uri="{FF2B5EF4-FFF2-40B4-BE49-F238E27FC236}">
                  <a16:creationId xmlns:a16="http://schemas.microsoft.com/office/drawing/2014/main" id="{EA78AB1A-D3E3-BD41-7021-A384E40CF2D2}"/>
                </a:ext>
              </a:extLst>
            </p:cNvPr>
            <p:cNvSpPr/>
            <p:nvPr/>
          </p:nvSpPr>
          <p:spPr>
            <a:xfrm>
              <a:off x="245488" y="818322"/>
              <a:ext cx="2678938" cy="4338532"/>
            </a:xfrm>
            <a:prstGeom prst="rect">
              <a:avLst/>
            </a:prstGeom>
            <a:solidFill>
              <a:srgbClr val="FFFF00">
                <a:alpha val="20000"/>
              </a:srgbClr>
            </a:solidFill>
            <a:ln w="26424">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grpSp>
    </p:spTree>
    <p:extLst>
      <p:ext uri="{BB962C8B-B14F-4D97-AF65-F5344CB8AC3E}">
        <p14:creationId xmlns:p14="http://schemas.microsoft.com/office/powerpoint/2010/main" val="404364985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3"/>
                                        </p:tgtEl>
                                        <p:attrNameLst>
                                          <p:attrName>ppt_x</p:attrName>
                                        </p:attrNameLst>
                                      </p:cBhvr>
                                      <p:tavLst>
                                        <p:tav tm="0">
                                          <p:val>
                                            <p:strVal val="ppt_x"/>
                                          </p:val>
                                        </p:tav>
                                        <p:tav tm="100000">
                                          <p:val>
                                            <p:strVal val="ppt_x"/>
                                          </p:val>
                                        </p:tav>
                                      </p:tavLst>
                                    </p:anim>
                                    <p:anim calcmode="lin" valueType="num">
                                      <p:cBhvr additive="base">
                                        <p:cTn id="21" dur="500"/>
                                        <p:tgtEl>
                                          <p:spTgt spid="3"/>
                                        </p:tgtEl>
                                        <p:attrNameLst>
                                          <p:attrName>ppt_y</p:attrName>
                                        </p:attrNameLst>
                                      </p:cBhvr>
                                      <p:tavLst>
                                        <p:tav tm="0">
                                          <p:val>
                                            <p:strVal val="ppt_y"/>
                                          </p:val>
                                        </p:tav>
                                        <p:tav tm="100000">
                                          <p:val>
                                            <p:strVal val="1+ppt_h/2"/>
                                          </p:val>
                                        </p:tav>
                                      </p:tavLst>
                                    </p:anim>
                                    <p:set>
                                      <p:cBhvr>
                                        <p:cTn id="22" dur="1" fill="hold">
                                          <p:stCondLst>
                                            <p:cond delay="499"/>
                                          </p:stCondLst>
                                        </p:cTn>
                                        <p:tgtEl>
                                          <p:spTgt spid="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5.8"/>
</p:tagLst>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Earthdata">
      <a:dk1>
        <a:srgbClr val="323232"/>
      </a:dk1>
      <a:lt1>
        <a:srgbClr val="FFFFFF"/>
      </a:lt1>
      <a:dk2>
        <a:srgbClr val="9F9F9F"/>
      </a:dk2>
      <a:lt2>
        <a:srgbClr val="EDF0F0"/>
      </a:lt2>
      <a:accent1>
        <a:srgbClr val="0B3C91"/>
      </a:accent1>
      <a:accent2>
        <a:srgbClr val="1873AB"/>
      </a:accent2>
      <a:accent3>
        <a:srgbClr val="048F51"/>
      </a:accent3>
      <a:accent4>
        <a:srgbClr val="59C5C7"/>
      </a:accent4>
      <a:accent5>
        <a:srgbClr val="DC7651"/>
      </a:accent5>
      <a:accent6>
        <a:srgbClr val="F64137"/>
      </a:accent6>
      <a:hlink>
        <a:srgbClr val="1C67E3"/>
      </a:hlink>
      <a:folHlink>
        <a:srgbClr val="9F618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otalTime>2248</TotalTime>
  <Words>2400</Words>
  <Application>Microsoft Macintosh PowerPoint</Application>
  <PresentationFormat>On-screen Show (16:9)</PresentationFormat>
  <Paragraphs>247</Paragraphs>
  <Slides>21</Slides>
  <Notes>21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21</vt:i4>
      </vt:variant>
    </vt:vector>
  </HeadingPairs>
  <TitlesOfParts>
    <vt:vector size="33" baseType="lpstr">
      <vt:lpstr>-apple-system</vt:lpstr>
      <vt:lpstr>Aptos</vt:lpstr>
      <vt:lpstr>Aptos SemiBold</vt:lpstr>
      <vt:lpstr>Arial</vt:lpstr>
      <vt:lpstr>Calibri</vt:lpstr>
      <vt:lpstr>Helvetica Neue</vt:lpstr>
      <vt:lpstr>Open Sans</vt:lpstr>
      <vt:lpstr>Public Sans</vt:lpstr>
      <vt:lpstr>Tahoma</vt:lpstr>
      <vt:lpstr>Titillium Web</vt:lpstr>
      <vt:lpstr>Simple Light</vt:lpstr>
      <vt:lpstr>Office Theme</vt:lpstr>
      <vt:lpstr>NASA’s Fire Information for Resource Management System (FIRMS): A Wildfire Management Platform</vt:lpstr>
      <vt:lpstr>Contributors</vt:lpstr>
      <vt:lpstr>Overview</vt:lpstr>
      <vt:lpstr>Background &amp; Introduction</vt:lpstr>
      <vt:lpstr>FIRMS - part of NASA’s Land, Atmosphere Near Real-time Capability for Earth observation (LANCE)</vt:lpstr>
      <vt:lpstr>FIRMS Global and FIRMS US/Canada</vt:lpstr>
      <vt:lpstr>Strengths</vt:lpstr>
      <vt:lpstr>FIRMS Map User Interface (UI) Updates</vt:lpstr>
      <vt:lpstr>FIRMS US/Canada Map User Interface (UI)</vt:lpstr>
      <vt:lpstr>Satellite Active Fire Detection Data Used in FIRMS</vt:lpstr>
      <vt:lpstr>API &amp; Web Map Services</vt:lpstr>
      <vt:lpstr>PowerPoint Presentation</vt:lpstr>
      <vt:lpstr>Tutorials and Examples</vt:lpstr>
      <vt:lpstr>Fire Data Academy</vt:lpstr>
      <vt:lpstr>Limitations</vt:lpstr>
      <vt:lpstr>PowerPoint Presentation</vt:lpstr>
      <vt:lpstr>Future Plans</vt:lpstr>
      <vt:lpstr>PowerPoint Presentation</vt:lpstr>
      <vt:lpstr>Potential Persistent/Semi-Persistent Anomaly Locations</vt:lpstr>
      <vt:lpstr>FIRMS: Experimental Products</vt:lpstr>
      <vt:lpstr> Thank you  More information on FIRMS: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dc:title>
  <dc:creator>Trakas, Diane E. (GSFC-423.0)[ASRC FEDERAL SYSTEM SOLUTIONS]</dc:creator>
  <cp:lastModifiedBy>Davies, Diane K. (GSFC-619.0)[SCIENCE SYSTEMS AND APPLICATIONS INC]</cp:lastModifiedBy>
  <cp:revision>6</cp:revision>
  <cp:lastPrinted>2024-11-25T13:34:57Z</cp:lastPrinted>
  <dcterms:modified xsi:type="dcterms:W3CDTF">2024-12-02T09:30:57Z</dcterms:modified>
</cp:coreProperties>
</file>