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microsoft.com/office/2020/02/relationships/classificationlabels" Target="docMetadata/LabelInfo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72" r:id="rId1"/>
    <p:sldMasterId id="2147483673" r:id="rId2"/>
  </p:sldMasterIdLst>
  <p:notesMasterIdLst>
    <p:notesMasterId r:id="rId9"/>
  </p:notesMasterIdLst>
  <p:sldIdLst>
    <p:sldId id="256" r:id="rId3"/>
    <p:sldId id="259" r:id="rId4"/>
    <p:sldId id="1102" r:id="rId5"/>
    <p:sldId id="283" r:id="rId6"/>
    <p:sldId id="284" r:id="rId7"/>
    <p:sldId id="257" r:id="rId8"/>
  </p:sldIdLst>
  <p:sldSz cx="12192000" cy="6858000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pos="3840">
          <p15:clr>
            <a:srgbClr val="A4A3A4"/>
          </p15:clr>
        </p15:guide>
        <p15:guide id="2" orient="horz" pos="840">
          <p15:clr>
            <a:srgbClr val="A4A3A4"/>
          </p15:clr>
        </p15:guide>
        <p15:guide id="3" orient="horz" pos="32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CF6AC6F-EFB0-45D3-ACAA-FB41F6C84A82}">
  <a:tblStyle styleId="{0CF6AC6F-EFB0-45D3-ACAA-FB41F6C84A8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21" autoAdjust="0"/>
    <p:restoredTop sz="74560" autoAdjust="0"/>
  </p:normalViewPr>
  <p:slideViewPr>
    <p:cSldViewPr snapToGrid="0">
      <p:cViewPr varScale="1">
        <p:scale>
          <a:sx n="78" d="100"/>
          <a:sy n="78" d="100"/>
        </p:scale>
        <p:origin x="1624" y="184"/>
      </p:cViewPr>
      <p:guideLst>
        <p:guide pos="3840"/>
        <p:guide orient="horz" pos="840"/>
        <p:guide orient="horz" pos="3264"/>
      </p:guideLst>
    </p:cSldViewPr>
  </p:slideViewPr>
  <p:outlineViewPr>
    <p:cViewPr>
      <p:scale>
        <a:sx n="33" d="100"/>
        <a:sy n="33" d="100"/>
      </p:scale>
      <p:origin x="0" y="-323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4.fntdata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font" Target="fonts/font3.fntdata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2.fntdata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font" Target="fonts/font1.fntdata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3" name="Google Shape;17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a0729538ae_0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a0729538ae_0_2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dirty="0"/>
              <a:t>https://commons.wikimedia.org/wiki/File:Smog_descends_on_Wuhan,_Hubei,_China.jpg</a:t>
            </a:r>
          </a:p>
          <a:p>
            <a:r>
              <a:rPr lang="en-US" dirty="0"/>
              <a:t>https://commons.wikimedia.org/wiki/File:Northwest_Crown_Fire_Experiment.png</a:t>
            </a:r>
          </a:p>
          <a:p>
            <a:r>
              <a:rPr lang="en-US" dirty="0"/>
              <a:t>https://commons.wikimedia.org/wiki/File:Barley_field-2007-02-22(large).jpg</a:t>
            </a:r>
          </a:p>
          <a:p>
            <a:r>
              <a:rPr lang="en-US" dirty="0"/>
              <a:t>https://commons.wikimedia.org/wiki/File:2020_Hyderabad_floods.jpg</a:t>
            </a:r>
          </a:p>
          <a:p>
            <a:r>
              <a:rPr lang="en-US" dirty="0"/>
              <a:t>https://commons.wikimedia.org/wiki/File:Sandstorm_in_Al_Asad,_Iraq.jpg</a:t>
            </a:r>
          </a:p>
          <a:p>
            <a:r>
              <a:rPr lang="en-US" dirty="0"/>
              <a:t>https://commons.wikimedia.org/wiki/File:Dry_mother_earth.jpg</a:t>
            </a:r>
            <a:endParaRPr dirty="0"/>
          </a:p>
        </p:txBody>
      </p:sp>
      <p:sp>
        <p:nvSpPr>
          <p:cNvPr id="212" name="Google Shape;212;ga0729538ae_0_2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a0729538ae_0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a0729538ae_0_2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dirty="0"/>
          </a:p>
        </p:txBody>
      </p:sp>
      <p:sp>
        <p:nvSpPr>
          <p:cNvPr id="212" name="Google Shape;212;ga0729538ae_0_2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5115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CDFBFE-7233-4EEA-936A-9A883610F421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768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2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22"/>
          <p:cNvSpPr txBox="1"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39" name="Google Shape;139;p22"/>
          <p:cNvSpPr txBox="1">
            <a:spLocks noGrp="1"/>
          </p:cNvSpPr>
          <p:nvPr>
            <p:ph type="body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40" name="Google Shape;140;p22"/>
          <p:cNvSpPr txBox="1">
            <a:spLocks noGrp="1"/>
          </p:cNvSpPr>
          <p:nvPr>
            <p:ph type="body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41" name="Google Shape;141;p22"/>
          <p:cNvSpPr txBox="1">
            <a:spLocks noGrp="1"/>
          </p:cNvSpPr>
          <p:nvPr>
            <p:ph type="body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>
            <a:endParaRPr/>
          </a:p>
        </p:txBody>
      </p:sp>
      <p:sp>
        <p:nvSpPr>
          <p:cNvPr id="142" name="Google Shape;142;p22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2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2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3"/>
          <p:cNvSpPr txBox="1"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3"/>
          <p:cNvSpPr txBox="1">
            <a:spLocks noGrp="1"/>
          </p:cNvSpPr>
          <p:nvPr>
            <p:ph type="body"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48" name="Google Shape;148;p23"/>
          <p:cNvSpPr txBox="1">
            <a:spLocks noGrp="1"/>
          </p:cNvSpPr>
          <p:nvPr>
            <p:ph type="body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49" name="Google Shape;149;p23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3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3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4"/>
          <p:cNvSpPr txBox="1"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24"/>
          <p:cNvSpPr>
            <a:spLocks noGrp="1"/>
          </p:cNvSpPr>
          <p:nvPr>
            <p:ph type="pic" idx="2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5" name="Google Shape;155;p24"/>
          <p:cNvSpPr txBox="1">
            <a:spLocks noGrp="1"/>
          </p:cNvSpPr>
          <p:nvPr>
            <p:ph type="body" idx="1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>
            <a:endParaRPr/>
          </a:p>
        </p:txBody>
      </p:sp>
      <p:sp>
        <p:nvSpPr>
          <p:cNvPr id="156" name="Google Shape;156;p2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7" name="Google Shape;157;p24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p2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5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25"/>
          <p:cNvSpPr txBox="1">
            <a:spLocks noGrp="1"/>
          </p:cNvSpPr>
          <p:nvPr>
            <p:ph type="body" idx="1"/>
          </p:nvPr>
        </p:nvSpPr>
        <p:spPr>
          <a:xfrm rot="5400000">
            <a:off x="3833019" y="-1623217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2" name="Google Shape;162;p25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5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4" name="Google Shape;164;p25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6"/>
          <p:cNvSpPr txBox="1">
            <a:spLocks noGrp="1"/>
          </p:cNvSpPr>
          <p:nvPr>
            <p:ph type="title"/>
          </p:nvPr>
        </p:nvSpPr>
        <p:spPr>
          <a:xfrm rot="5400000">
            <a:off x="7285037" y="1828802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7" name="Google Shape;167;p26"/>
          <p:cNvSpPr txBox="1">
            <a:spLocks noGrp="1"/>
          </p:cNvSpPr>
          <p:nvPr>
            <p:ph type="body" idx="1"/>
          </p:nvPr>
        </p:nvSpPr>
        <p:spPr>
          <a:xfrm rot="5400000">
            <a:off x="1697037" y="-812799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8" name="Google Shape;168;p26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p26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0" name="Google Shape;170;p26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EE27A-4CDF-3B69-AD9B-836FEEFEEB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8C74C1-260E-E2FB-CEA5-ED86F1A1FF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7F45C-9B2D-B863-AD5F-F25058B97C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BB8D9-6BCA-084C-8128-D2ABBAFEC14B}" type="datetimeFigureOut">
              <a:rPr lang="en-US" smtClean="0"/>
              <a:t>11/10/22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BFFFE3-EA74-F7F7-A0F5-CBCCB43C8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0CA31D-4B06-7EF1-2679-DE611A92A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C2597-5E96-C742-B4B9-396521AD49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802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0" name="Google Shape;100;p15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1" name="Google Shape;101;p15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5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15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"/>
          <p:cNvSpPr txBox="1"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4" name="Google Shape;94;p14"/>
          <p:cNvSpPr txBox="1"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5" name="Google Shape;95;p14"/>
          <p:cNvSpPr txBox="1">
            <a:spLocks noGrp="1"/>
          </p:cNvSpPr>
          <p:nvPr>
            <p:ph type="dt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6" name="Google Shape;96;p14"/>
          <p:cNvSpPr txBox="1">
            <a:spLocks noGrp="1"/>
          </p:cNvSpPr>
          <p:nvPr>
            <p:ph type="ft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sldNum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4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jpg"/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12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commons.wikimedia.org/wiki/File:Barley_field-2007-02-22(large).jpg" TargetMode="External"/><Relationship Id="rId11" Type="http://schemas.openxmlformats.org/officeDocument/2006/relationships/image" Target="../media/image10.jpg"/><Relationship Id="rId5" Type="http://schemas.openxmlformats.org/officeDocument/2006/relationships/image" Target="../media/image5.tiff"/><Relationship Id="rId10" Type="http://schemas.openxmlformats.org/officeDocument/2006/relationships/image" Target="../media/image9.tiff"/><Relationship Id="rId4" Type="http://schemas.openxmlformats.org/officeDocument/2006/relationships/image" Target="../media/image4.jpg"/><Relationship Id="rId9" Type="http://schemas.openxmlformats.org/officeDocument/2006/relationships/image" Target="../media/image8.tif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Eric.f.vermote@nasa.gov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7"/>
          <p:cNvSpPr txBox="1"/>
          <p:nvPr/>
        </p:nvSpPr>
        <p:spPr>
          <a:xfrm>
            <a:off x="2398104" y="4958646"/>
            <a:ext cx="9524400" cy="43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400" b="0" i="0" u="none" strike="noStrike" cap="none" dirty="0"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LANCE – NASA’s Land, Atmosphere Near Real-time Capability for EOS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User Working Group Meeting Nov 9-10, 2022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r>
              <a:rPr lang="en-US" sz="2400" b="1" i="0" u="none" strike="noStrike" cap="none" dirty="0"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Sentinel 3 Pilot Study</a:t>
            </a:r>
            <a:endParaRPr sz="2400" b="1" i="0" u="none" strike="noStrike" cap="none" dirty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sz="2400"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sz="2000" dirty="0"/>
          </a:p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</a:pPr>
            <a:endParaRPr sz="2000" dirty="0"/>
          </a:p>
        </p:txBody>
      </p:sp>
      <p:pic>
        <p:nvPicPr>
          <p:cNvPr id="178" name="Google Shape;178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16" y="0"/>
            <a:ext cx="12192000" cy="4726659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7"/>
          <p:cNvSpPr txBox="1"/>
          <p:nvPr/>
        </p:nvSpPr>
        <p:spPr>
          <a:xfrm>
            <a:off x="2398104" y="5627733"/>
            <a:ext cx="9102234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Calibri" panose="020F0502020204030204" pitchFamily="34" charset="0"/>
              <a:ea typeface="Calibri"/>
              <a:cs typeface="Calibri" panose="020F0502020204030204" pitchFamily="34" charset="0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A94FC0A-7026-935C-5C63-D6CF471F0F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504" y="4726659"/>
            <a:ext cx="2133600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0"/>
          <p:cNvSpPr txBox="1">
            <a:spLocks noGrp="1"/>
          </p:cNvSpPr>
          <p:nvPr>
            <p:ph type="title"/>
          </p:nvPr>
        </p:nvSpPr>
        <p:spPr>
          <a:xfrm>
            <a:off x="609600" y="-82460"/>
            <a:ext cx="109728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Sentinel 3 Pilot Study (part 1)</a:t>
            </a:r>
            <a:endParaRPr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C58E5EE-2DDF-9042-97D1-B131195CA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0208" y="6492875"/>
            <a:ext cx="2743200" cy="365125"/>
          </a:xfrm>
        </p:spPr>
        <p:txBody>
          <a:bodyPr/>
          <a:lstStyle/>
          <a:p>
            <a:fld id="{FAAEF67D-4E36-EA42-871E-8A666F69D0EB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635E80-CF76-496D-BE44-F06C1C56FC89}"/>
              </a:ext>
            </a:extLst>
          </p:cNvPr>
          <p:cNvGrpSpPr/>
          <p:nvPr/>
        </p:nvGrpSpPr>
        <p:grpSpPr>
          <a:xfrm>
            <a:off x="105000" y="5342270"/>
            <a:ext cx="12000780" cy="1377777"/>
            <a:chOff x="105000" y="5286613"/>
            <a:chExt cx="12000780" cy="1377777"/>
          </a:xfrm>
        </p:grpSpPr>
        <p:pic>
          <p:nvPicPr>
            <p:cNvPr id="27" name="Google Shape;375;p68">
              <a:extLst>
                <a:ext uri="{FF2B5EF4-FFF2-40B4-BE49-F238E27FC236}">
                  <a16:creationId xmlns:a16="http://schemas.microsoft.com/office/drawing/2014/main" id="{AA9B78B5-7F0F-49C1-B0D9-E05AEAA8A398}"/>
                </a:ext>
              </a:extLst>
            </p:cNvPr>
            <p:cNvPicPr preferRelativeResize="0">
              <a:picLocks/>
            </p:cNvPicPr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105000" y="5580959"/>
              <a:ext cx="1289304" cy="914400"/>
            </a:xfrm>
            <a:prstGeom prst="rect">
              <a:avLst/>
            </a:prstGeom>
            <a:noFill/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  <a:reflection endPos="30000" dist="38100" dir="5400000" fadeDir="5400012" sy="-100000" algn="bl" rotWithShape="0"/>
            </a:effectLst>
          </p:spPr>
        </p:pic>
        <p:pic>
          <p:nvPicPr>
            <p:cNvPr id="28" name="Google Shape;380;p68">
              <a:extLst>
                <a:ext uri="{FF2B5EF4-FFF2-40B4-BE49-F238E27FC236}">
                  <a16:creationId xmlns:a16="http://schemas.microsoft.com/office/drawing/2014/main" id="{3096E288-9C47-4109-8EBF-B247C0A9E56D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327196" y="5288393"/>
              <a:ext cx="1287378" cy="914400"/>
            </a:xfrm>
            <a:prstGeom prst="rect">
              <a:avLst/>
            </a:prstGeom>
            <a:noFill/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  <a:reflection endPos="30000" dist="38100" dir="5400000" fadeDir="5400012" sy="-100000" algn="bl" rotWithShape="0"/>
            </a:effectLst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A071A636-D649-4FB9-ACD8-70E53E600655}"/>
                </a:ext>
              </a:extLst>
            </p:cNvPr>
            <p:cNvPicPr>
              <a:picLocks/>
            </p:cNvPicPr>
            <p:nvPr/>
          </p:nvPicPr>
          <p:blipFill rotWithShape="1">
            <a:blip r:embed="rId5"/>
            <a:srcRect l="29333" t="15495"/>
            <a:stretch/>
          </p:blipFill>
          <p:spPr>
            <a:xfrm>
              <a:off x="2500559" y="5647777"/>
              <a:ext cx="1289304" cy="914400"/>
            </a:xfrm>
            <a:prstGeom prst="rect">
              <a:avLst/>
            </a:prstGeom>
            <a:effectLst>
              <a:reflection blurRad="6350" stA="52000" endA="300" endPos="35000" dir="5400000" sy="-100000" algn="bl" rotWithShape="0"/>
            </a:effectLst>
          </p:spPr>
        </p:pic>
        <p:pic>
          <p:nvPicPr>
            <p:cNvPr id="30" name="Picture 3" descr="Barley field-2007-02-22(large).jpg">
              <a:hlinkClick r:id="rId6" tooltip="File:Barley field-2007-02-22(large).jpg"/>
              <a:extLst>
                <a:ext uri="{FF2B5EF4-FFF2-40B4-BE49-F238E27FC236}">
                  <a16:creationId xmlns:a16="http://schemas.microsoft.com/office/drawing/2014/main" id="{BD0AD2CA-4AB9-410E-BE60-383B8B834821}"/>
                </a:ext>
              </a:extLst>
            </p:cNvPr>
            <p:cNvPicPr>
              <a:picLocks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0632"/>
            <a:stretch/>
          </p:blipFill>
          <p:spPr bwMode="auto">
            <a:xfrm>
              <a:off x="3692511" y="5288393"/>
              <a:ext cx="1289304" cy="914400"/>
            </a:xfrm>
            <a:prstGeom prst="rect">
              <a:avLst/>
            </a:prstGeom>
            <a:noFill/>
            <a:effectLst>
              <a:reflection blurRad="6350" stA="52000" endA="300" endPos="35000" dir="5400000" sy="-100000" algn="bl" rotWithShape="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EB12F393-468D-4912-B4E3-A780F5B56EDC}"/>
                </a:ext>
              </a:extLst>
            </p:cNvPr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857775" y="5672874"/>
              <a:ext cx="1289304" cy="914400"/>
            </a:xfrm>
            <a:prstGeom prst="rect">
              <a:avLst/>
            </a:prstGeom>
            <a:effectLst>
              <a:reflection blurRad="6350" stA="52000" endA="300" endPos="35000" dir="5400000" sy="-100000" algn="bl" rotWithShape="0"/>
            </a:effectLst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5FF4234C-DCBF-494D-8990-35C761BF7E1E}"/>
                </a:ext>
              </a:extLst>
            </p:cNvPr>
            <p:cNvPicPr>
              <a:picLocks/>
            </p:cNvPicPr>
            <p:nvPr/>
          </p:nvPicPr>
          <p:blipFill rotWithShape="1">
            <a:blip r:embed="rId9"/>
            <a:srcRect r="11250"/>
            <a:stretch/>
          </p:blipFill>
          <p:spPr>
            <a:xfrm>
              <a:off x="6008509" y="5288393"/>
              <a:ext cx="1289304" cy="914400"/>
            </a:xfrm>
            <a:prstGeom prst="rect">
              <a:avLst/>
            </a:prstGeom>
            <a:effectLst>
              <a:reflection blurRad="6350" stA="52000" endA="300" endPos="35000" dir="5400000" sy="-100000" algn="bl" rotWithShape="0"/>
            </a:effectLst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1DB81D83-E3DF-4E0B-86D8-B0EED9F183BF}"/>
                </a:ext>
              </a:extLst>
            </p:cNvPr>
            <p:cNvPicPr>
              <a:picLocks/>
            </p:cNvPicPr>
            <p:nvPr/>
          </p:nvPicPr>
          <p:blipFill rotWithShape="1">
            <a:blip r:embed="rId10"/>
            <a:srcRect t="242" b="39728"/>
            <a:stretch/>
          </p:blipFill>
          <p:spPr>
            <a:xfrm>
              <a:off x="7189243" y="5655982"/>
              <a:ext cx="1289304" cy="1008408"/>
            </a:xfrm>
            <a:prstGeom prst="rect">
              <a:avLst/>
            </a:prstGeom>
            <a:effectLst>
              <a:reflection blurRad="6350" stA="52000" endA="300" endPos="35000" dir="5400000" sy="-100000" algn="bl" rotWithShape="0"/>
            </a:effectLst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9772BC1F-7C4A-4521-AD11-42B9A324F4DC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361896" y="5286743"/>
              <a:ext cx="1456027" cy="914400"/>
            </a:xfrm>
            <a:prstGeom prst="rect">
              <a:avLst/>
            </a:prstGeom>
            <a:effectLst>
              <a:reflection blurRad="6350" stA="52000" endA="300" endPos="35000" dir="5400000" sy="-100000" algn="bl" rotWithShape="0"/>
            </a:effectLst>
          </p:spPr>
        </p:pic>
        <p:pic>
          <p:nvPicPr>
            <p:cNvPr id="35" name="Google Shape;382;p68">
              <a:extLst>
                <a:ext uri="{FF2B5EF4-FFF2-40B4-BE49-F238E27FC236}">
                  <a16:creationId xmlns:a16="http://schemas.microsoft.com/office/drawing/2014/main" id="{532732A5-4967-4D55-A3F6-DCF2B371D961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2">
              <a:alphaModFix/>
            </a:blip>
            <a:stretch>
              <a:fillRect/>
            </a:stretch>
          </p:blipFill>
          <p:spPr>
            <a:xfrm>
              <a:off x="9659637" y="5687132"/>
              <a:ext cx="1287380" cy="914400"/>
            </a:xfrm>
            <a:prstGeom prst="rect">
              <a:avLst/>
            </a:prstGeom>
            <a:noFill/>
            <a:ln>
              <a:noFill/>
            </a:ln>
            <a:effectLst>
              <a:outerShdw blurRad="57150" dist="19050" dir="5400000" algn="bl" rotWithShape="0">
                <a:srgbClr val="000000">
                  <a:alpha val="50000"/>
                </a:srgbClr>
              </a:outerShdw>
              <a:reflection endPos="30000" dist="38100" dir="5400000" fadeDir="5400012" sy="-100000" algn="bl" rotWithShape="0"/>
            </a:effectLst>
          </p:spPr>
        </p:pic>
        <p:pic>
          <p:nvPicPr>
            <p:cNvPr id="36" name="Google Shape;381;p68">
              <a:extLst>
                <a:ext uri="{FF2B5EF4-FFF2-40B4-BE49-F238E27FC236}">
                  <a16:creationId xmlns:a16="http://schemas.microsoft.com/office/drawing/2014/main" id="{0E4ABCF0-8CFA-4CB9-8DA2-156FEF8B6F92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13">
              <a:alphaModFix/>
            </a:blip>
            <a:stretch>
              <a:fillRect/>
            </a:stretch>
          </p:blipFill>
          <p:spPr>
            <a:xfrm>
              <a:off x="10818398" y="5286613"/>
              <a:ext cx="1287382" cy="914400"/>
            </a:xfrm>
            <a:prstGeom prst="rect">
              <a:avLst/>
            </a:prstGeom>
            <a:noFill/>
            <a:ln>
              <a:noFill/>
            </a:ln>
            <a:effectLst>
              <a:reflection endPos="30000" dist="38100" dir="5400000" fadeDir="5400012" sy="-100000" algn="bl" rotWithShape="0"/>
            </a:effectLst>
          </p:spPr>
        </p:pic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34AA2B-00A6-BA9F-CCB1-E4AED8E0B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152415"/>
            <a:ext cx="10972800" cy="4525963"/>
          </a:xfrm>
        </p:spPr>
        <p:txBody>
          <a:bodyPr/>
          <a:lstStyle/>
          <a:p>
            <a:r>
              <a:rPr lang="en-US" dirty="0"/>
              <a:t>Participants:</a:t>
            </a:r>
          </a:p>
          <a:p>
            <a:pPr lvl="1"/>
            <a:r>
              <a:rPr lang="en-US" dirty="0"/>
              <a:t>Louis Giglio, Eric </a:t>
            </a:r>
            <a:r>
              <a:rPr lang="en-US" dirty="0" err="1"/>
              <a:t>Vermote</a:t>
            </a:r>
            <a:r>
              <a:rPr lang="en-US" dirty="0"/>
              <a:t>, </a:t>
            </a:r>
            <a:r>
              <a:rPr lang="en-US" dirty="0" err="1"/>
              <a:t>Sadashiva</a:t>
            </a:r>
            <a:r>
              <a:rPr lang="en-US" dirty="0"/>
              <a:t> </a:t>
            </a:r>
            <a:r>
              <a:rPr lang="en-US" dirty="0" err="1"/>
              <a:t>Devadiga</a:t>
            </a:r>
            <a:r>
              <a:rPr lang="en-US" dirty="0"/>
              <a:t>, Diane Davies, Ryan </a:t>
            </a:r>
            <a:r>
              <a:rPr lang="en-US" dirty="0" err="1"/>
              <a:t>Boller</a:t>
            </a:r>
            <a:r>
              <a:rPr lang="en-US" dirty="0"/>
              <a:t>, Miguel Román, Jenny Hewson, Robert Wolfe, Chris Justice, Dawn Lowe, Karen Michael </a:t>
            </a:r>
          </a:p>
          <a:p>
            <a:r>
              <a:rPr lang="en-US" dirty="0"/>
              <a:t>Primary Goal:</a:t>
            </a:r>
          </a:p>
          <a:p>
            <a:pPr lvl="1"/>
            <a:r>
              <a:rPr lang="en-US" dirty="0"/>
              <a:t>Demonstrate the use of Sentinel-3 data to ensure continuity for Terra-AM MODIS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30"/>
          <p:cNvSpPr txBox="1">
            <a:spLocks noGrp="1"/>
          </p:cNvSpPr>
          <p:nvPr>
            <p:ph type="title"/>
          </p:nvPr>
        </p:nvSpPr>
        <p:spPr>
          <a:xfrm>
            <a:off x="609600" y="-82460"/>
            <a:ext cx="10972800" cy="11430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Sentinel 3 Pilot Study (part 2)</a:t>
            </a:r>
            <a:endParaRPr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C58E5EE-2DDF-9042-97D1-B131195CA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0208" y="6492875"/>
            <a:ext cx="2743200" cy="365125"/>
          </a:xfrm>
        </p:spPr>
        <p:txBody>
          <a:bodyPr/>
          <a:lstStyle/>
          <a:p>
            <a:fld id="{FAAEF67D-4E36-EA42-871E-8A666F69D0EB}" type="slidenum">
              <a:rPr lang="en-US" smtClean="0"/>
              <a:t>3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34AA2B-00A6-BA9F-CCB1-E4AED8E0B2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2109" y="857442"/>
            <a:ext cx="10972800" cy="4525963"/>
          </a:xfrm>
        </p:spPr>
        <p:txBody>
          <a:bodyPr/>
          <a:lstStyle/>
          <a:p>
            <a:r>
              <a:rPr lang="en-US" dirty="0"/>
              <a:t>Study Approach:</a:t>
            </a:r>
          </a:p>
          <a:p>
            <a:pPr lvl="1"/>
            <a:r>
              <a:rPr lang="en-US" sz="2400" dirty="0"/>
              <a:t>Part 1: Evaluate the application of EUMETSAT S3 Fire products into LANCE FIRMS</a:t>
            </a:r>
          </a:p>
          <a:p>
            <a:pPr lvl="2"/>
            <a:r>
              <a:rPr lang="en-US" sz="2000" dirty="0"/>
              <a:t>Ingest EUMETSAT NRT 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SLSTR Fire Radiative Power (FRP)</a:t>
            </a:r>
            <a:r>
              <a:rPr lang="en-US" sz="2000" dirty="0"/>
              <a:t> product and evaluate </a:t>
            </a:r>
          </a:p>
          <a:p>
            <a:pPr lvl="2"/>
            <a:r>
              <a:rPr lang="en-US" sz="2000" dirty="0"/>
              <a:t>Test and evaluate the product’s application in FIRMS </a:t>
            </a:r>
          </a:p>
          <a:p>
            <a:pPr lvl="2"/>
            <a:r>
              <a:rPr lang="en-US" sz="2000" dirty="0"/>
              <a:t>Provide feedback to EUMETSAT </a:t>
            </a:r>
          </a:p>
          <a:p>
            <a:pPr lvl="1"/>
            <a:r>
              <a:rPr lang="en-US" sz="2400" dirty="0"/>
              <a:t>Part 2&amp;3: Generate Land Surface Reflectance (LSR) and Corrected Reflectance (CR) Products and evaluate their application in Worldview</a:t>
            </a:r>
          </a:p>
          <a:p>
            <a:pPr lvl="2"/>
            <a:r>
              <a:rPr lang="en-US" sz="2000" dirty="0"/>
              <a:t>Obtain the S3 SLSTR and OLCI Top of Atmosphere (TOA)  products from NSG Hub</a:t>
            </a:r>
          </a:p>
          <a:p>
            <a:pPr lvl="3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SLSTR (Sea and Land Surface Temperature Instrument) TOA; NRT available from ESA but only standard product is currently available in NSG</a:t>
            </a:r>
          </a:p>
          <a:p>
            <a:pPr lvl="3"/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OLCI (Ocean and Land Color Instrument) TOA</a:t>
            </a:r>
            <a:r>
              <a:rPr lang="en-US" sz="1800" dirty="0">
                <a:latin typeface="Calibri" panose="020F0502020204030204" pitchFamily="34" charset="0"/>
                <a:ea typeface="Calibri" panose="020F0502020204030204" pitchFamily="34" charset="0"/>
              </a:rPr>
              <a:t>; NRT currently available in NSG; latency 130-150 min</a:t>
            </a:r>
          </a:p>
          <a:p>
            <a:pPr lvl="2"/>
            <a:r>
              <a:rPr lang="en-US" sz="2000" dirty="0">
                <a:latin typeface="Calibri" panose="020F0502020204030204" pitchFamily="34" charset="0"/>
              </a:rPr>
              <a:t>Update existing MODIS algorithms to run with S3 data </a:t>
            </a:r>
            <a:endParaRPr lang="en-US" sz="2000" dirty="0"/>
          </a:p>
          <a:p>
            <a:pPr lvl="2"/>
            <a:r>
              <a:rPr lang="en-US" sz="2000" dirty="0"/>
              <a:t>Ingest imagery into GIBS and evaluate the products application for Worldview </a:t>
            </a:r>
          </a:p>
        </p:txBody>
      </p:sp>
    </p:spTree>
    <p:extLst>
      <p:ext uri="{BB962C8B-B14F-4D97-AF65-F5344CB8AC3E}">
        <p14:creationId xmlns:p14="http://schemas.microsoft.com/office/powerpoint/2010/main" val="2629065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9621" y="1489435"/>
            <a:ext cx="11406433" cy="1489435"/>
          </a:xfrm>
        </p:spPr>
        <p:txBody>
          <a:bodyPr>
            <a:normAutofit fontScale="90000"/>
          </a:bodyPr>
          <a:lstStyle/>
          <a:p>
            <a:br>
              <a:rPr lang="en-US" sz="4800" b="1" dirty="0"/>
            </a:br>
            <a:r>
              <a:rPr lang="en-US" sz="4800" b="1" dirty="0"/>
              <a:t>NASA Terra MODIS Sentinel-3 Continuity Pilot Study</a:t>
            </a:r>
            <a:br>
              <a:rPr lang="en-US" sz="4800" b="1" dirty="0"/>
            </a:br>
            <a:r>
              <a:rPr lang="en-US" sz="4800" b="1" dirty="0"/>
              <a:t>Update on Corrected Reflectance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11506" y="4618947"/>
            <a:ext cx="7934959" cy="1103123"/>
          </a:xfrm>
        </p:spPr>
        <p:txBody>
          <a:bodyPr>
            <a:noAutofit/>
          </a:bodyPr>
          <a:lstStyle/>
          <a:p>
            <a:r>
              <a:rPr lang="en-US" sz="1800" dirty="0"/>
              <a:t>Eric  Vermote and Sadashiva Devadiga</a:t>
            </a:r>
            <a:endParaRPr lang="en-US" sz="1800" baseline="30000" dirty="0"/>
          </a:p>
          <a:p>
            <a:r>
              <a:rPr lang="en-US" sz="1800" dirty="0"/>
              <a:t>NASA/GSFC   619</a:t>
            </a:r>
          </a:p>
          <a:p>
            <a:r>
              <a:rPr lang="en-US" sz="1800" dirty="0">
                <a:hlinkClick r:id="rId3"/>
              </a:rPr>
              <a:t>Eric.f.vermote@nasa.gov</a:t>
            </a:r>
            <a:r>
              <a:rPr lang="en-US" dirty="0"/>
              <a:t>  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30933CA3-E07F-4807-9F75-E5492A73A4B8}"/>
              </a:ext>
            </a:extLst>
          </p:cNvPr>
          <p:cNvSpPr txBox="1">
            <a:spLocks/>
          </p:cNvSpPr>
          <p:nvPr/>
        </p:nvSpPr>
        <p:spPr>
          <a:xfrm>
            <a:off x="1991299" y="3618982"/>
            <a:ext cx="7934959" cy="4331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LANCE UWG – November 2022</a:t>
            </a:r>
          </a:p>
        </p:txBody>
      </p:sp>
    </p:spTree>
    <p:extLst>
      <p:ext uri="{BB962C8B-B14F-4D97-AF65-F5344CB8AC3E}">
        <p14:creationId xmlns:p14="http://schemas.microsoft.com/office/powerpoint/2010/main" val="4265382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43BC2-D530-4F27-9560-6473F229F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1658" y="365125"/>
            <a:ext cx="11052142" cy="1325563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Sentinel-3: Continuity to Terra-AM MODIS Corrected Reflectance and Land Surface Reflectance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E96E62-F03B-4FB0-AE14-8603534B45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>
                <a:solidFill>
                  <a:srgbClr val="201F1E"/>
                </a:solidFill>
                <a:effectLst/>
                <a:ea typeface="Arial" panose="020B0604020202020204" pitchFamily="34" charset="0"/>
              </a:rPr>
              <a:t>Evaluate a Sentinel 3A (S3A) and 3B (S3B) NRT L2 Corrected Reflectance (CR) Product to be ingested in LANCE/GIBS/Worldview</a:t>
            </a:r>
          </a:p>
          <a:p>
            <a:r>
              <a:rPr lang="en-GB" sz="2400" dirty="0">
                <a:solidFill>
                  <a:srgbClr val="222222"/>
                </a:solidFill>
                <a:effectLst/>
                <a:ea typeface="Arial" panose="020B0604020202020204" pitchFamily="34" charset="0"/>
              </a:rPr>
              <a:t>Prototype </a:t>
            </a:r>
            <a:r>
              <a:rPr lang="en-GB" sz="2400" dirty="0">
                <a:solidFill>
                  <a:srgbClr val="201F1E"/>
                </a:solidFill>
                <a:effectLst/>
                <a:ea typeface="Arial" panose="020B0604020202020204" pitchFamily="34" charset="0"/>
              </a:rPr>
              <a:t>Sentinel 3</a:t>
            </a:r>
            <a:r>
              <a:rPr lang="en-GB" sz="2400" dirty="0">
                <a:solidFill>
                  <a:srgbClr val="222222"/>
                </a:solidFill>
                <a:effectLst/>
                <a:ea typeface="Arial" panose="020B0604020202020204" pitchFamily="34" charset="0"/>
              </a:rPr>
              <a:t> standard product for Land Surface Reflectance at SIPS.</a:t>
            </a:r>
          </a:p>
          <a:p>
            <a:r>
              <a:rPr lang="en-GB" sz="2400" dirty="0">
                <a:solidFill>
                  <a:srgbClr val="201F1E"/>
                </a:solidFill>
                <a:effectLst/>
                <a:ea typeface="Arial" panose="020B0604020202020204" pitchFamily="34" charset="0"/>
              </a:rPr>
              <a:t>Support, as appropriate, program-wide engagement with CEOS WGCV on ESA/NASA Bilateral Activities</a:t>
            </a:r>
            <a:endParaRPr lang="en-US" sz="2400" dirty="0">
              <a:effectLst/>
              <a:ea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630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424303-2650-8118-0E8A-8DA4A5AC95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733908" cy="425985"/>
          </a:xfrm>
        </p:spPr>
        <p:txBody>
          <a:bodyPr>
            <a:noAutofit/>
          </a:bodyPr>
          <a:lstStyle/>
          <a:p>
            <a:r>
              <a:rPr lang="en-US" sz="2800" b="1" dirty="0"/>
              <a:t>Sentinel 3  Corrected Reflectance (CREFL) Update (E. </a:t>
            </a:r>
            <a:r>
              <a:rPr lang="en-US" sz="2800" b="1" dirty="0" err="1"/>
              <a:t>Vermote</a:t>
            </a:r>
            <a:r>
              <a:rPr lang="en-US" sz="2800" b="1" dirty="0"/>
              <a:t>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3862DA-E185-AAC1-FC54-F4D3294754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06433"/>
            <a:ext cx="3431569" cy="4780659"/>
          </a:xfrm>
        </p:spPr>
        <p:txBody>
          <a:bodyPr>
            <a:normAutofit fontScale="62500" lnSpcReduction="20000"/>
          </a:bodyPr>
          <a:lstStyle/>
          <a:p>
            <a:r>
              <a:rPr lang="en-US" b="1" dirty="0"/>
              <a:t>Two PGE’s, CREFL-O (OLCI), CREFL-S (SLSTR) (L1 inputs </a:t>
            </a:r>
            <a:r>
              <a:rPr lang="en-US" b="1" dirty="0" err="1"/>
              <a:t>netcdf</a:t>
            </a:r>
            <a:r>
              <a:rPr lang="en-US" b="1" dirty="0"/>
              <a:t>)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CREFL-O (300m bands R,G,B NIR), almost completed (see example) expected delivery in ~2 weeks.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CREFL-S (500m bands, R,G,NIR  SWIR1 (1.6mic), SWIR2 (2.1mic) needs to be developed but Level 1 of SLSTR and OLCI are compatible in terms of format</a:t>
            </a:r>
          </a:p>
        </p:txBody>
      </p:sp>
      <p:pic>
        <p:nvPicPr>
          <p:cNvPr id="5" name="Picture 4" descr="A picture containing text, wave&#10;&#10;Description automatically generated">
            <a:extLst>
              <a:ext uri="{FF2B5EF4-FFF2-40B4-BE49-F238E27FC236}">
                <a16:creationId xmlns:a16="http://schemas.microsoft.com/office/drawing/2014/main" id="{27E6CE84-C017-86F9-E424-0AB36CF07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704" y="1363435"/>
            <a:ext cx="7772400" cy="373557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DB4335-0523-CDA8-6640-36C7A0175F0D}"/>
              </a:ext>
            </a:extLst>
          </p:cNvPr>
          <p:cNvSpPr txBox="1"/>
          <p:nvPr/>
        </p:nvSpPr>
        <p:spPr>
          <a:xfrm>
            <a:off x="4146115" y="5099007"/>
            <a:ext cx="29756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Corrected reflectance’s (OLCI)</a:t>
            </a:r>
          </a:p>
          <a:p>
            <a:r>
              <a:rPr lang="en-US" dirty="0"/>
              <a:t>RGB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1118B88-650E-9C72-6142-411C71679943}"/>
              </a:ext>
            </a:extLst>
          </p:cNvPr>
          <p:cNvSpPr txBox="1"/>
          <p:nvPr/>
        </p:nvSpPr>
        <p:spPr>
          <a:xfrm>
            <a:off x="7716470" y="5099007"/>
            <a:ext cx="4181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of the atmosphere reflectance’s (OLCI)</a:t>
            </a:r>
          </a:p>
          <a:p>
            <a:r>
              <a:rPr lang="en-US" dirty="0"/>
              <a:t>RGB</a:t>
            </a:r>
          </a:p>
        </p:txBody>
      </p:sp>
    </p:spTree>
    <p:extLst>
      <p:ext uri="{BB962C8B-B14F-4D97-AF65-F5344CB8AC3E}">
        <p14:creationId xmlns:p14="http://schemas.microsoft.com/office/powerpoint/2010/main" val="3151765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Metadata/LabelInfo.xml><?xml version="1.0" encoding="utf-8"?>
<clbl:labelList xmlns:clbl="http://schemas.microsoft.com/office/2020/mipLabelMetadata">
  <clbl:label id="{7005d458-45be-48ae-8140-d43da96dd17b}" enabled="0" method="" siteId="{7005d458-45be-48ae-8140-d43da96dd17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16945</TotalTime>
  <Words>571</Words>
  <Application>Microsoft Macintosh PowerPoint</Application>
  <PresentationFormat>Widescreen</PresentationFormat>
  <Paragraphs>51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Arial</vt:lpstr>
      <vt:lpstr>Office Theme</vt:lpstr>
      <vt:lpstr>1_Office Theme</vt:lpstr>
      <vt:lpstr>PowerPoint Presentation</vt:lpstr>
      <vt:lpstr>Sentinel 3 Pilot Study (part 1)</vt:lpstr>
      <vt:lpstr>Sentinel 3 Pilot Study (part 2)</vt:lpstr>
      <vt:lpstr> NASA Terra MODIS Sentinel-3 Continuity Pilot Study Update on Corrected Reflectance </vt:lpstr>
      <vt:lpstr>Sentinel-3: Continuity to Terra-AM MODIS Corrected Reflectance and Land Surface Reflectance </vt:lpstr>
      <vt:lpstr>Sentinel 3  Corrected Reflectance (CREFL) Update (E. Vermote)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Hewson, Jenny (GSFC-423.0)[SCIENCE SYSTEMS AND APPLICATIONS INC]</dc:creator>
  <cp:lastModifiedBy>Davies, Diane K. (GSFC-619.0)[SCIENCE SYSTEMS AND APPLICATIONS INC]</cp:lastModifiedBy>
  <cp:revision>142</cp:revision>
  <cp:lastPrinted>2022-09-22T19:57:18Z</cp:lastPrinted>
  <dcterms:modified xsi:type="dcterms:W3CDTF">2022-11-10T12:38:32Z</dcterms:modified>
</cp:coreProperties>
</file>