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handoutMasterIdLst>
    <p:handoutMasterId r:id="rId34"/>
  </p:handoutMasterIdLst>
  <p:sldIdLst>
    <p:sldId id="256" r:id="rId2"/>
    <p:sldId id="1052" r:id="rId3"/>
    <p:sldId id="1106" r:id="rId4"/>
    <p:sldId id="345" r:id="rId5"/>
    <p:sldId id="346" r:id="rId6"/>
    <p:sldId id="347" r:id="rId7"/>
    <p:sldId id="350" r:id="rId8"/>
    <p:sldId id="349" r:id="rId9"/>
    <p:sldId id="1105" r:id="rId10"/>
    <p:sldId id="1097" r:id="rId11"/>
    <p:sldId id="1082" r:id="rId12"/>
    <p:sldId id="1083" r:id="rId13"/>
    <p:sldId id="1088" r:id="rId14"/>
    <p:sldId id="1085" r:id="rId15"/>
    <p:sldId id="1086" r:id="rId16"/>
    <p:sldId id="1100" r:id="rId17"/>
    <p:sldId id="1080" r:id="rId18"/>
    <p:sldId id="1094" r:id="rId19"/>
    <p:sldId id="1091" r:id="rId20"/>
    <p:sldId id="1104" r:id="rId21"/>
    <p:sldId id="278" r:id="rId22"/>
    <p:sldId id="1098" r:id="rId23"/>
    <p:sldId id="269" r:id="rId24"/>
    <p:sldId id="1102" r:id="rId25"/>
    <p:sldId id="271" r:id="rId26"/>
    <p:sldId id="270" r:id="rId27"/>
    <p:sldId id="1107" r:id="rId28"/>
    <p:sldId id="298" r:id="rId29"/>
    <p:sldId id="265" r:id="rId30"/>
    <p:sldId id="1092" r:id="rId31"/>
    <p:sldId id="1093"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8766"/>
    <p:restoredTop sz="74613"/>
  </p:normalViewPr>
  <p:slideViewPr>
    <p:cSldViewPr snapToGrid="0" snapToObjects="1">
      <p:cViewPr varScale="1">
        <p:scale>
          <a:sx n="81" d="100"/>
          <a:sy n="81" d="100"/>
        </p:scale>
        <p:origin x="1904" y="192"/>
      </p:cViewPr>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file:////Users/dkdavies%201/Downloads/Lance%20MODIS_VIIRS_FY20-fy2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dkdavies%201/Downloads/Lance%20MODIS_VIIRS_FY20-fy2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dkdavies%201/Downloads/Lance%20MODIS_VIIRS_FY20-fy22.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 of Files Distrubuted</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data!$A$5</c:f>
              <c:strCache>
                <c:ptCount val="1"/>
                <c:pt idx="0">
                  <c:v>MODIS - Aqua</c:v>
                </c:pt>
              </c:strCache>
            </c:strRef>
          </c:tx>
          <c:spPr>
            <a:ln w="28575" cap="rnd">
              <a:solidFill>
                <a:schemeClr val="accent1"/>
              </a:solidFill>
              <a:round/>
            </a:ln>
            <a:effectLst/>
          </c:spPr>
          <c:marker>
            <c:symbol val="none"/>
          </c:marker>
          <c:cat>
            <c:strRef>
              <c:f>data!$B$4:$D$4</c:f>
              <c:strCache>
                <c:ptCount val="3"/>
                <c:pt idx="0">
                  <c:v>FY20</c:v>
                </c:pt>
                <c:pt idx="1">
                  <c:v>FY21</c:v>
                </c:pt>
                <c:pt idx="2">
                  <c:v>FY22</c:v>
                </c:pt>
              </c:strCache>
            </c:strRef>
          </c:cat>
          <c:val>
            <c:numRef>
              <c:f>data!$B$5:$D$5</c:f>
              <c:numCache>
                <c:formatCode>_(* #,##0_);_(* \(#,##0\);_(* "-"??_);_(@_)</c:formatCode>
                <c:ptCount val="3"/>
                <c:pt idx="0">
                  <c:v>46368890</c:v>
                </c:pt>
                <c:pt idx="1">
                  <c:v>55746770</c:v>
                </c:pt>
                <c:pt idx="2">
                  <c:v>56020821</c:v>
                </c:pt>
              </c:numCache>
            </c:numRef>
          </c:val>
          <c:smooth val="0"/>
          <c:extLst>
            <c:ext xmlns:c16="http://schemas.microsoft.com/office/drawing/2014/chart" uri="{C3380CC4-5D6E-409C-BE32-E72D297353CC}">
              <c16:uniqueId val="{00000000-CBBB-DE44-93DF-89E65B44EA72}"/>
            </c:ext>
          </c:extLst>
        </c:ser>
        <c:ser>
          <c:idx val="1"/>
          <c:order val="1"/>
          <c:tx>
            <c:strRef>
              <c:f>data!$A$6</c:f>
              <c:strCache>
                <c:ptCount val="1"/>
                <c:pt idx="0">
                  <c:v>MODIS - Terra</c:v>
                </c:pt>
              </c:strCache>
            </c:strRef>
          </c:tx>
          <c:spPr>
            <a:ln w="28575" cap="rnd">
              <a:solidFill>
                <a:schemeClr val="accent2"/>
              </a:solidFill>
              <a:round/>
            </a:ln>
            <a:effectLst/>
          </c:spPr>
          <c:marker>
            <c:symbol val="none"/>
          </c:marker>
          <c:cat>
            <c:strRef>
              <c:f>data!$B$4:$D$4</c:f>
              <c:strCache>
                <c:ptCount val="3"/>
                <c:pt idx="0">
                  <c:v>FY20</c:v>
                </c:pt>
                <c:pt idx="1">
                  <c:v>FY21</c:v>
                </c:pt>
                <c:pt idx="2">
                  <c:v>FY22</c:v>
                </c:pt>
              </c:strCache>
            </c:strRef>
          </c:cat>
          <c:val>
            <c:numRef>
              <c:f>data!$B$6:$D$6</c:f>
              <c:numCache>
                <c:formatCode>_(* #,##0_);_(* \(#,##0\);_(* "-"??_);_(@_)</c:formatCode>
                <c:ptCount val="3"/>
                <c:pt idx="0">
                  <c:v>16866701</c:v>
                </c:pt>
                <c:pt idx="1">
                  <c:v>40840619</c:v>
                </c:pt>
                <c:pt idx="2">
                  <c:v>40315940</c:v>
                </c:pt>
              </c:numCache>
            </c:numRef>
          </c:val>
          <c:smooth val="0"/>
          <c:extLst>
            <c:ext xmlns:c16="http://schemas.microsoft.com/office/drawing/2014/chart" uri="{C3380CC4-5D6E-409C-BE32-E72D297353CC}">
              <c16:uniqueId val="{00000001-CBBB-DE44-93DF-89E65B44EA72}"/>
            </c:ext>
          </c:extLst>
        </c:ser>
        <c:ser>
          <c:idx val="2"/>
          <c:order val="2"/>
          <c:tx>
            <c:strRef>
              <c:f>data!$A$7</c:f>
              <c:strCache>
                <c:ptCount val="1"/>
                <c:pt idx="0">
                  <c:v>VIIRS</c:v>
                </c:pt>
              </c:strCache>
            </c:strRef>
          </c:tx>
          <c:spPr>
            <a:ln w="28575" cap="rnd">
              <a:solidFill>
                <a:schemeClr val="accent3"/>
              </a:solidFill>
              <a:round/>
            </a:ln>
            <a:effectLst/>
          </c:spPr>
          <c:marker>
            <c:symbol val="none"/>
          </c:marker>
          <c:cat>
            <c:strRef>
              <c:f>data!$B$4:$D$4</c:f>
              <c:strCache>
                <c:ptCount val="3"/>
                <c:pt idx="0">
                  <c:v>FY20</c:v>
                </c:pt>
                <c:pt idx="1">
                  <c:v>FY21</c:v>
                </c:pt>
                <c:pt idx="2">
                  <c:v>FY22</c:v>
                </c:pt>
              </c:strCache>
            </c:strRef>
          </c:cat>
          <c:val>
            <c:numRef>
              <c:f>data!$B$7:$D$7</c:f>
              <c:numCache>
                <c:formatCode>_(* #,##0_);_(* \(#,##0\);_(* "-"??_);_(@_)</c:formatCode>
                <c:ptCount val="3"/>
                <c:pt idx="0">
                  <c:v>19069071</c:v>
                </c:pt>
                <c:pt idx="1">
                  <c:v>19199951</c:v>
                </c:pt>
                <c:pt idx="2">
                  <c:v>39812073</c:v>
                </c:pt>
              </c:numCache>
            </c:numRef>
          </c:val>
          <c:smooth val="0"/>
          <c:extLst>
            <c:ext xmlns:c16="http://schemas.microsoft.com/office/drawing/2014/chart" uri="{C3380CC4-5D6E-409C-BE32-E72D297353CC}">
              <c16:uniqueId val="{00000002-CBBB-DE44-93DF-89E65B44EA72}"/>
            </c:ext>
          </c:extLst>
        </c:ser>
        <c:dLbls>
          <c:showLegendKey val="0"/>
          <c:showVal val="0"/>
          <c:showCatName val="0"/>
          <c:showSerName val="0"/>
          <c:showPercent val="0"/>
          <c:showBubbleSize val="0"/>
        </c:dLbls>
        <c:smooth val="0"/>
        <c:axId val="1140565535"/>
        <c:axId val="1115428143"/>
      </c:lineChart>
      <c:catAx>
        <c:axId val="11405655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15428143"/>
        <c:crosses val="autoZero"/>
        <c:auto val="1"/>
        <c:lblAlgn val="ctr"/>
        <c:lblOffset val="100"/>
        <c:noMultiLvlLbl val="0"/>
      </c:catAx>
      <c:valAx>
        <c:axId val="1115428143"/>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056553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Data Volume Distributed</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data!$A$5</c:f>
              <c:strCache>
                <c:ptCount val="1"/>
                <c:pt idx="0">
                  <c:v>MODIS - Aqua</c:v>
                </c:pt>
              </c:strCache>
            </c:strRef>
          </c:tx>
          <c:spPr>
            <a:ln w="28575" cap="rnd">
              <a:solidFill>
                <a:schemeClr val="accent1"/>
              </a:solidFill>
              <a:round/>
            </a:ln>
            <a:effectLst/>
          </c:spPr>
          <c:marker>
            <c:symbol val="none"/>
          </c:marker>
          <c:cat>
            <c:strRef>
              <c:f>data!$E$4:$G$4</c:f>
              <c:strCache>
                <c:ptCount val="3"/>
                <c:pt idx="0">
                  <c:v>FY20</c:v>
                </c:pt>
                <c:pt idx="1">
                  <c:v>FY21</c:v>
                </c:pt>
                <c:pt idx="2">
                  <c:v>FY22</c:v>
                </c:pt>
              </c:strCache>
            </c:strRef>
          </c:cat>
          <c:val>
            <c:numRef>
              <c:f>data!$E$5:$G$5</c:f>
              <c:numCache>
                <c:formatCode>_(* #,##0.00_);_(* \(#,##0.00\);_(* "-"??_);_(@_)</c:formatCode>
                <c:ptCount val="3"/>
                <c:pt idx="0">
                  <c:v>443386.54543741531</c:v>
                </c:pt>
                <c:pt idx="1">
                  <c:v>1000858.531554881</c:v>
                </c:pt>
                <c:pt idx="2">
                  <c:v>816707.52687368565</c:v>
                </c:pt>
              </c:numCache>
            </c:numRef>
          </c:val>
          <c:smooth val="0"/>
          <c:extLst>
            <c:ext xmlns:c16="http://schemas.microsoft.com/office/drawing/2014/chart" uri="{C3380CC4-5D6E-409C-BE32-E72D297353CC}">
              <c16:uniqueId val="{00000000-F201-6942-8492-9457D6439DF3}"/>
            </c:ext>
          </c:extLst>
        </c:ser>
        <c:ser>
          <c:idx val="1"/>
          <c:order val="1"/>
          <c:tx>
            <c:strRef>
              <c:f>data!$A$6</c:f>
              <c:strCache>
                <c:ptCount val="1"/>
                <c:pt idx="0">
                  <c:v>MODIS - Terra</c:v>
                </c:pt>
              </c:strCache>
            </c:strRef>
          </c:tx>
          <c:spPr>
            <a:ln w="28575" cap="rnd">
              <a:solidFill>
                <a:schemeClr val="accent2"/>
              </a:solidFill>
              <a:round/>
            </a:ln>
            <a:effectLst/>
          </c:spPr>
          <c:marker>
            <c:symbol val="none"/>
          </c:marker>
          <c:cat>
            <c:strRef>
              <c:f>data!$E$4:$G$4</c:f>
              <c:strCache>
                <c:ptCount val="3"/>
                <c:pt idx="0">
                  <c:v>FY20</c:v>
                </c:pt>
                <c:pt idx="1">
                  <c:v>FY21</c:v>
                </c:pt>
                <c:pt idx="2">
                  <c:v>FY22</c:v>
                </c:pt>
              </c:strCache>
            </c:strRef>
          </c:cat>
          <c:val>
            <c:numRef>
              <c:f>data!$E$6:$G$6</c:f>
              <c:numCache>
                <c:formatCode>_(* #,##0.00_);_(* \(#,##0.00\);_(* "-"??_);_(@_)</c:formatCode>
                <c:ptCount val="3"/>
                <c:pt idx="0">
                  <c:v>345276.86679006956</c:v>
                </c:pt>
                <c:pt idx="1">
                  <c:v>1008279.8547467811</c:v>
                </c:pt>
                <c:pt idx="2">
                  <c:v>748097.26400181453</c:v>
                </c:pt>
              </c:numCache>
            </c:numRef>
          </c:val>
          <c:smooth val="0"/>
          <c:extLst>
            <c:ext xmlns:c16="http://schemas.microsoft.com/office/drawing/2014/chart" uri="{C3380CC4-5D6E-409C-BE32-E72D297353CC}">
              <c16:uniqueId val="{00000001-F201-6942-8492-9457D6439DF3}"/>
            </c:ext>
          </c:extLst>
        </c:ser>
        <c:ser>
          <c:idx val="2"/>
          <c:order val="2"/>
          <c:tx>
            <c:strRef>
              <c:f>data!$A$7</c:f>
              <c:strCache>
                <c:ptCount val="1"/>
                <c:pt idx="0">
                  <c:v>VIIRS</c:v>
                </c:pt>
              </c:strCache>
            </c:strRef>
          </c:tx>
          <c:spPr>
            <a:ln w="28575" cap="rnd">
              <a:solidFill>
                <a:schemeClr val="accent3"/>
              </a:solidFill>
              <a:round/>
            </a:ln>
            <a:effectLst/>
          </c:spPr>
          <c:marker>
            <c:symbol val="none"/>
          </c:marker>
          <c:cat>
            <c:strRef>
              <c:f>data!$E$4:$G$4</c:f>
              <c:strCache>
                <c:ptCount val="3"/>
                <c:pt idx="0">
                  <c:v>FY20</c:v>
                </c:pt>
                <c:pt idx="1">
                  <c:v>FY21</c:v>
                </c:pt>
                <c:pt idx="2">
                  <c:v>FY22</c:v>
                </c:pt>
              </c:strCache>
            </c:strRef>
          </c:cat>
          <c:val>
            <c:numRef>
              <c:f>data!$E$7:$G$7</c:f>
              <c:numCache>
                <c:formatCode>_(* #,##0.00_);_(* \(#,##0.00\);_(* "-"??_);_(@_)</c:formatCode>
                <c:ptCount val="3"/>
                <c:pt idx="0">
                  <c:v>133999.25573579478</c:v>
                </c:pt>
                <c:pt idx="1">
                  <c:v>275931.85052762309</c:v>
                </c:pt>
                <c:pt idx="2">
                  <c:v>514409.10786868242</c:v>
                </c:pt>
              </c:numCache>
            </c:numRef>
          </c:val>
          <c:smooth val="0"/>
          <c:extLst>
            <c:ext xmlns:c16="http://schemas.microsoft.com/office/drawing/2014/chart" uri="{C3380CC4-5D6E-409C-BE32-E72D297353CC}">
              <c16:uniqueId val="{00000002-F201-6942-8492-9457D6439DF3}"/>
            </c:ext>
          </c:extLst>
        </c:ser>
        <c:dLbls>
          <c:showLegendKey val="0"/>
          <c:showVal val="0"/>
          <c:showCatName val="0"/>
          <c:showSerName val="0"/>
          <c:showPercent val="0"/>
          <c:showBubbleSize val="0"/>
        </c:dLbls>
        <c:smooth val="0"/>
        <c:axId val="1943153743"/>
        <c:axId val="2073708399"/>
      </c:lineChart>
      <c:catAx>
        <c:axId val="19431537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73708399"/>
        <c:crosses val="autoZero"/>
        <c:auto val="1"/>
        <c:lblAlgn val="ctr"/>
        <c:lblOffset val="100"/>
        <c:noMultiLvlLbl val="0"/>
      </c:catAx>
      <c:valAx>
        <c:axId val="2073708399"/>
        <c:scaling>
          <c:orientation val="minMax"/>
        </c:scaling>
        <c:delete val="0"/>
        <c:axPos val="l"/>
        <c:majorGridlines>
          <c:spPr>
            <a:ln w="9525" cap="flat" cmpd="sng" algn="ctr">
              <a:solidFill>
                <a:schemeClr val="tx1">
                  <a:lumMod val="15000"/>
                  <a:lumOff val="85000"/>
                </a:schemeClr>
              </a:solidFill>
              <a:round/>
            </a:ln>
            <a:effectLst/>
          </c:spPr>
        </c:majorGridlines>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4315374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 of Registered Users Downloading Data</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data!$A$5</c:f>
              <c:strCache>
                <c:ptCount val="1"/>
                <c:pt idx="0">
                  <c:v>MODIS - Aqua</c:v>
                </c:pt>
              </c:strCache>
            </c:strRef>
          </c:tx>
          <c:spPr>
            <a:ln w="28575" cap="rnd">
              <a:solidFill>
                <a:schemeClr val="accent1"/>
              </a:solidFill>
              <a:round/>
            </a:ln>
            <a:effectLst/>
          </c:spPr>
          <c:marker>
            <c:symbol val="none"/>
          </c:marker>
          <c:cat>
            <c:strRef>
              <c:f>data!$H$4:$J$4</c:f>
              <c:strCache>
                <c:ptCount val="3"/>
                <c:pt idx="0">
                  <c:v>FY20</c:v>
                </c:pt>
                <c:pt idx="1">
                  <c:v>FY21</c:v>
                </c:pt>
                <c:pt idx="2">
                  <c:v>FY22</c:v>
                </c:pt>
              </c:strCache>
            </c:strRef>
          </c:cat>
          <c:val>
            <c:numRef>
              <c:f>data!$H$5:$J$5</c:f>
              <c:numCache>
                <c:formatCode>_(* #,##0_);_(* \(#,##0\);_(* "-"??_);_(@_)</c:formatCode>
                <c:ptCount val="3"/>
                <c:pt idx="0" formatCode="General">
                  <c:v>941</c:v>
                </c:pt>
                <c:pt idx="1">
                  <c:v>1011</c:v>
                </c:pt>
                <c:pt idx="2">
                  <c:v>990</c:v>
                </c:pt>
              </c:numCache>
            </c:numRef>
          </c:val>
          <c:smooth val="0"/>
          <c:extLst>
            <c:ext xmlns:c16="http://schemas.microsoft.com/office/drawing/2014/chart" uri="{C3380CC4-5D6E-409C-BE32-E72D297353CC}">
              <c16:uniqueId val="{00000000-638C-8442-A35C-51F3E0FDF0BC}"/>
            </c:ext>
          </c:extLst>
        </c:ser>
        <c:ser>
          <c:idx val="1"/>
          <c:order val="1"/>
          <c:tx>
            <c:strRef>
              <c:f>data!$A$6</c:f>
              <c:strCache>
                <c:ptCount val="1"/>
                <c:pt idx="0">
                  <c:v>MODIS - Terra</c:v>
                </c:pt>
              </c:strCache>
            </c:strRef>
          </c:tx>
          <c:spPr>
            <a:ln w="28575" cap="rnd">
              <a:solidFill>
                <a:schemeClr val="accent2"/>
              </a:solidFill>
              <a:round/>
            </a:ln>
            <a:effectLst/>
          </c:spPr>
          <c:marker>
            <c:symbol val="none"/>
          </c:marker>
          <c:cat>
            <c:strRef>
              <c:f>data!$H$4:$J$4</c:f>
              <c:strCache>
                <c:ptCount val="3"/>
                <c:pt idx="0">
                  <c:v>FY20</c:v>
                </c:pt>
                <c:pt idx="1">
                  <c:v>FY21</c:v>
                </c:pt>
                <c:pt idx="2">
                  <c:v>FY22</c:v>
                </c:pt>
              </c:strCache>
            </c:strRef>
          </c:cat>
          <c:val>
            <c:numRef>
              <c:f>data!$H$6:$J$6</c:f>
              <c:numCache>
                <c:formatCode>_(* #,##0_);_(* \(#,##0\);_(* "-"??_);_(@_)</c:formatCode>
                <c:ptCount val="3"/>
                <c:pt idx="0" formatCode="General">
                  <c:v>945</c:v>
                </c:pt>
                <c:pt idx="1">
                  <c:v>884</c:v>
                </c:pt>
                <c:pt idx="2">
                  <c:v>429</c:v>
                </c:pt>
              </c:numCache>
            </c:numRef>
          </c:val>
          <c:smooth val="0"/>
          <c:extLst>
            <c:ext xmlns:c16="http://schemas.microsoft.com/office/drawing/2014/chart" uri="{C3380CC4-5D6E-409C-BE32-E72D297353CC}">
              <c16:uniqueId val="{00000001-638C-8442-A35C-51F3E0FDF0BC}"/>
            </c:ext>
          </c:extLst>
        </c:ser>
        <c:ser>
          <c:idx val="2"/>
          <c:order val="2"/>
          <c:tx>
            <c:strRef>
              <c:f>data!$A$7</c:f>
              <c:strCache>
                <c:ptCount val="1"/>
                <c:pt idx="0">
                  <c:v>VIIRS</c:v>
                </c:pt>
              </c:strCache>
            </c:strRef>
          </c:tx>
          <c:spPr>
            <a:ln w="28575" cap="rnd">
              <a:solidFill>
                <a:schemeClr val="accent3"/>
              </a:solidFill>
              <a:round/>
            </a:ln>
            <a:effectLst/>
          </c:spPr>
          <c:marker>
            <c:symbol val="none"/>
          </c:marker>
          <c:cat>
            <c:strRef>
              <c:f>data!$H$4:$J$4</c:f>
              <c:strCache>
                <c:ptCount val="3"/>
                <c:pt idx="0">
                  <c:v>FY20</c:v>
                </c:pt>
                <c:pt idx="1">
                  <c:v>FY21</c:v>
                </c:pt>
                <c:pt idx="2">
                  <c:v>FY22</c:v>
                </c:pt>
              </c:strCache>
            </c:strRef>
          </c:cat>
          <c:val>
            <c:numRef>
              <c:f>data!$H$7:$J$7</c:f>
              <c:numCache>
                <c:formatCode>_(* #,##0_);_(* \(#,##0\);_(* "-"??_);_(@_)</c:formatCode>
                <c:ptCount val="3"/>
                <c:pt idx="0" formatCode="General">
                  <c:v>876</c:v>
                </c:pt>
                <c:pt idx="1">
                  <c:v>1268</c:v>
                </c:pt>
                <c:pt idx="2">
                  <c:v>1234</c:v>
                </c:pt>
              </c:numCache>
            </c:numRef>
          </c:val>
          <c:smooth val="0"/>
          <c:extLst>
            <c:ext xmlns:c16="http://schemas.microsoft.com/office/drawing/2014/chart" uri="{C3380CC4-5D6E-409C-BE32-E72D297353CC}">
              <c16:uniqueId val="{00000002-638C-8442-A35C-51F3E0FDF0BC}"/>
            </c:ext>
          </c:extLst>
        </c:ser>
        <c:dLbls>
          <c:showLegendKey val="0"/>
          <c:showVal val="0"/>
          <c:showCatName val="0"/>
          <c:showSerName val="0"/>
          <c:showPercent val="0"/>
          <c:showBubbleSize val="0"/>
        </c:dLbls>
        <c:smooth val="0"/>
        <c:axId val="1232311583"/>
        <c:axId val="1232492543"/>
      </c:lineChart>
      <c:catAx>
        <c:axId val="123231158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32492543"/>
        <c:crosses val="autoZero"/>
        <c:auto val="1"/>
        <c:lblAlgn val="ctr"/>
        <c:lblOffset val="100"/>
        <c:noMultiLvlLbl val="0"/>
      </c:catAx>
      <c:valAx>
        <c:axId val="123249254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3231158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hyperlink" Target="https://dx.doi.org/10.5067/AMSRU/AU_SI12_NRT_R04" TargetMode="External"/><Relationship Id="rId2" Type="http://schemas.openxmlformats.org/officeDocument/2006/relationships/hyperlink" Target="https://dx.doi.org/10.5067/AMSRU/AU_SI6_NRT_R04" TargetMode="External"/><Relationship Id="rId1" Type="http://schemas.openxmlformats.org/officeDocument/2006/relationships/hyperlink" Target="https://dx.doi.org/10.5067/AMSRU/AU_OCEAN_NRT_R01" TargetMode="External"/><Relationship Id="rId5" Type="http://schemas.openxmlformats.org/officeDocument/2006/relationships/hyperlink" Target="https://dx.doi.org/10.5067/AMSRU/AU_Land_NRT_R02" TargetMode="External"/><Relationship Id="rId4" Type="http://schemas.openxmlformats.org/officeDocument/2006/relationships/hyperlink" Target="https://dx.doi.org/10.5067/AMSRU/AU_RAIN_NRT_R02" TargetMode="External"/></Relationships>
</file>

<file path=ppt/diagrams/_rels/drawing1.xml.rels><?xml version="1.0" encoding="UTF-8" standalone="yes"?>
<Relationships xmlns="http://schemas.openxmlformats.org/package/2006/relationships"><Relationship Id="rId3" Type="http://schemas.openxmlformats.org/officeDocument/2006/relationships/hyperlink" Target="https://dx.doi.org/10.5067/AMSRU/AU_SI12_NRT_R04" TargetMode="External"/><Relationship Id="rId2" Type="http://schemas.openxmlformats.org/officeDocument/2006/relationships/hyperlink" Target="https://dx.doi.org/10.5067/AMSRU/AU_SI6_NRT_R04" TargetMode="External"/><Relationship Id="rId1" Type="http://schemas.openxmlformats.org/officeDocument/2006/relationships/hyperlink" Target="https://dx.doi.org/10.5067/AMSRU/AU_OCEAN_NRT_R01" TargetMode="External"/><Relationship Id="rId5" Type="http://schemas.openxmlformats.org/officeDocument/2006/relationships/hyperlink" Target="https://dx.doi.org/10.5067/AMSRU/AU_Land_NRT_R02" TargetMode="External"/><Relationship Id="rId4" Type="http://schemas.openxmlformats.org/officeDocument/2006/relationships/hyperlink" Target="https://dx.doi.org/10.5067/AMSRU/AU_RAIN_NRT_R02" TargetMode="Externa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1ABA1D-CEEA-4EA0-8F73-7AE897DBF4B9}"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n-US"/>
        </a:p>
      </dgm:t>
    </dgm:pt>
    <dgm:pt modelId="{DF0A601D-661C-4414-93F5-3DAA3CE4FF06}">
      <dgm:prSet/>
      <dgm:spPr/>
      <dgm:t>
        <a:bodyPr/>
        <a:lstStyle/>
        <a:p>
          <a:r>
            <a:rPr lang="en-US"/>
            <a:t>Volume of Data Downloaded</a:t>
          </a:r>
        </a:p>
      </dgm:t>
    </dgm:pt>
    <dgm:pt modelId="{90D1A2DE-E11E-418E-A020-E620F2500C57}" type="parTrans" cxnId="{FB681692-137E-423D-A6A9-629616D80FCA}">
      <dgm:prSet/>
      <dgm:spPr/>
      <dgm:t>
        <a:bodyPr/>
        <a:lstStyle/>
        <a:p>
          <a:endParaRPr lang="en-US"/>
        </a:p>
      </dgm:t>
    </dgm:pt>
    <dgm:pt modelId="{39548A96-CC92-41CE-9F1E-0EEEB7DB46E0}" type="sibTrans" cxnId="{FB681692-137E-423D-A6A9-629616D80FCA}">
      <dgm:prSet/>
      <dgm:spPr/>
      <dgm:t>
        <a:bodyPr/>
        <a:lstStyle/>
        <a:p>
          <a:endParaRPr lang="en-US"/>
        </a:p>
      </dgm:t>
    </dgm:pt>
    <dgm:pt modelId="{F370E59C-2E96-40CD-8382-25EDD04BFCF0}">
      <dgm:prSet/>
      <dgm:spPr/>
      <dgm:t>
        <a:bodyPr/>
        <a:lstStyle/>
        <a:p>
          <a:r>
            <a:rPr lang="en-US">
              <a:hlinkClick xmlns:r="http://schemas.openxmlformats.org/officeDocument/2006/relationships" r:id="rId1"/>
            </a:rPr>
            <a:t>NRT AMSR2 Unified L2B Global Swath Ocean Products</a:t>
          </a:r>
          <a:endParaRPr lang="en-US"/>
        </a:p>
      </dgm:t>
    </dgm:pt>
    <dgm:pt modelId="{03139CA4-3D92-446C-A70F-C9BEDB0789FF}" type="parTrans" cxnId="{CBA99701-80B4-4488-A008-96DFE6D9129F}">
      <dgm:prSet/>
      <dgm:spPr/>
      <dgm:t>
        <a:bodyPr/>
        <a:lstStyle/>
        <a:p>
          <a:endParaRPr lang="en-US"/>
        </a:p>
      </dgm:t>
    </dgm:pt>
    <dgm:pt modelId="{70BA455F-E8BA-4BE1-AF4C-D75AFC976193}" type="sibTrans" cxnId="{CBA99701-80B4-4488-A008-96DFE6D9129F}">
      <dgm:prSet/>
      <dgm:spPr/>
      <dgm:t>
        <a:bodyPr/>
        <a:lstStyle/>
        <a:p>
          <a:endParaRPr lang="en-US"/>
        </a:p>
      </dgm:t>
    </dgm:pt>
    <dgm:pt modelId="{0FA01016-B331-42D1-946D-4AFBBF1EB74C}">
      <dgm:prSet/>
      <dgm:spPr/>
      <dgm:t>
        <a:bodyPr/>
        <a:lstStyle/>
        <a:p>
          <a:r>
            <a:rPr lang="en-US">
              <a:hlinkClick xmlns:r="http://schemas.openxmlformats.org/officeDocument/2006/relationships" r:id="rId2"/>
            </a:rPr>
            <a:t>NRT AMSR2 Unified L3 Daily 6.25 km Polar Gridded 89 GHz Brightness Temperatures</a:t>
          </a:r>
          <a:endParaRPr lang="en-US"/>
        </a:p>
      </dgm:t>
    </dgm:pt>
    <dgm:pt modelId="{3DF7121F-7F01-4E44-BD33-E4048FA39C16}" type="parTrans" cxnId="{4F049741-823B-4D82-BAD5-CEC72662F7B0}">
      <dgm:prSet/>
      <dgm:spPr/>
      <dgm:t>
        <a:bodyPr/>
        <a:lstStyle/>
        <a:p>
          <a:endParaRPr lang="en-US"/>
        </a:p>
      </dgm:t>
    </dgm:pt>
    <dgm:pt modelId="{B0F12C4D-28FA-4C1C-AF0B-8A87C29443AB}" type="sibTrans" cxnId="{4F049741-823B-4D82-BAD5-CEC72662F7B0}">
      <dgm:prSet/>
      <dgm:spPr/>
      <dgm:t>
        <a:bodyPr/>
        <a:lstStyle/>
        <a:p>
          <a:endParaRPr lang="en-US"/>
        </a:p>
      </dgm:t>
    </dgm:pt>
    <dgm:pt modelId="{9C6A274D-1143-4400-9FD4-7794AA945506}">
      <dgm:prSet/>
      <dgm:spPr/>
      <dgm:t>
        <a:bodyPr/>
        <a:lstStyle/>
        <a:p>
          <a:r>
            <a:rPr lang="en-US">
              <a:hlinkClick xmlns:r="http://schemas.openxmlformats.org/officeDocument/2006/relationships" r:id="rId3"/>
            </a:rPr>
            <a:t>NRT AMSR2 Unified L3 Daily 12.5 km Brightness Temperature &amp; Sea Ice Concentration</a:t>
          </a:r>
          <a:endParaRPr lang="en-US"/>
        </a:p>
      </dgm:t>
    </dgm:pt>
    <dgm:pt modelId="{7B37B4D0-78A7-47EA-A3EA-F86966364A33}" type="parTrans" cxnId="{8F840DE4-235C-4EBA-A2AE-38962AA9A248}">
      <dgm:prSet/>
      <dgm:spPr/>
      <dgm:t>
        <a:bodyPr/>
        <a:lstStyle/>
        <a:p>
          <a:endParaRPr lang="en-US"/>
        </a:p>
      </dgm:t>
    </dgm:pt>
    <dgm:pt modelId="{140ADC62-D047-4307-BD77-7F5B3CB72C7E}" type="sibTrans" cxnId="{8F840DE4-235C-4EBA-A2AE-38962AA9A248}">
      <dgm:prSet/>
      <dgm:spPr/>
      <dgm:t>
        <a:bodyPr/>
        <a:lstStyle/>
        <a:p>
          <a:endParaRPr lang="en-US"/>
        </a:p>
      </dgm:t>
    </dgm:pt>
    <dgm:pt modelId="{2A3F17B5-D33A-4FCD-9F8E-E6A13F8ED47B}">
      <dgm:prSet/>
      <dgm:spPr/>
      <dgm:t>
        <a:bodyPr/>
        <a:lstStyle/>
        <a:p>
          <a:r>
            <a:rPr lang="en-US"/>
            <a:t>Number of Files Downloaded</a:t>
          </a:r>
        </a:p>
      </dgm:t>
    </dgm:pt>
    <dgm:pt modelId="{23BAFD00-7DAC-4CB5-A2DD-74A913D578E0}" type="parTrans" cxnId="{B46F339A-B8F5-485B-A104-7AC538DBB5F5}">
      <dgm:prSet/>
      <dgm:spPr/>
      <dgm:t>
        <a:bodyPr/>
        <a:lstStyle/>
        <a:p>
          <a:endParaRPr lang="en-US"/>
        </a:p>
      </dgm:t>
    </dgm:pt>
    <dgm:pt modelId="{9E61345C-40CF-4295-9AEE-F158F06CB3FA}" type="sibTrans" cxnId="{B46F339A-B8F5-485B-A104-7AC538DBB5F5}">
      <dgm:prSet/>
      <dgm:spPr/>
      <dgm:t>
        <a:bodyPr/>
        <a:lstStyle/>
        <a:p>
          <a:endParaRPr lang="en-US"/>
        </a:p>
      </dgm:t>
    </dgm:pt>
    <dgm:pt modelId="{3B8B1618-7890-49F1-B42D-269F909DC621}">
      <dgm:prSet/>
      <dgm:spPr/>
      <dgm:t>
        <a:bodyPr/>
        <a:lstStyle/>
        <a:p>
          <a:r>
            <a:rPr lang="en-US">
              <a:hlinkClick xmlns:r="http://schemas.openxmlformats.org/officeDocument/2006/relationships" r:id="rId1"/>
            </a:rPr>
            <a:t>NRT AMSR2 Unified L2B Global Swath Ocean Products</a:t>
          </a:r>
          <a:endParaRPr lang="en-US"/>
        </a:p>
      </dgm:t>
    </dgm:pt>
    <dgm:pt modelId="{17BCD2BC-E43E-4996-83DF-138DEF0CEDC0}" type="parTrans" cxnId="{A0CED605-1C3A-4732-B445-91712DEDE8EC}">
      <dgm:prSet/>
      <dgm:spPr/>
      <dgm:t>
        <a:bodyPr/>
        <a:lstStyle/>
        <a:p>
          <a:endParaRPr lang="en-US"/>
        </a:p>
      </dgm:t>
    </dgm:pt>
    <dgm:pt modelId="{79BA5378-3F80-4370-B6B4-2241B4B38C7E}" type="sibTrans" cxnId="{A0CED605-1C3A-4732-B445-91712DEDE8EC}">
      <dgm:prSet/>
      <dgm:spPr/>
      <dgm:t>
        <a:bodyPr/>
        <a:lstStyle/>
        <a:p>
          <a:endParaRPr lang="en-US"/>
        </a:p>
      </dgm:t>
    </dgm:pt>
    <dgm:pt modelId="{F1F20DA8-18E8-4032-B708-377D082E0FBD}">
      <dgm:prSet/>
      <dgm:spPr/>
      <dgm:t>
        <a:bodyPr/>
        <a:lstStyle/>
        <a:p>
          <a:r>
            <a:rPr lang="en-US">
              <a:hlinkClick xmlns:r="http://schemas.openxmlformats.org/officeDocument/2006/relationships" r:id="rId4"/>
            </a:rPr>
            <a:t>NRT AMSR2 Unified Global Swath Surface Precipitation GSFC Profiling Algorithm</a:t>
          </a:r>
          <a:endParaRPr lang="en-US"/>
        </a:p>
      </dgm:t>
    </dgm:pt>
    <dgm:pt modelId="{41ABA1AA-6D59-4AC3-9CD3-2C72FBFD85E4}" type="parTrans" cxnId="{017B9301-1ACB-4018-9600-55870241BFFF}">
      <dgm:prSet/>
      <dgm:spPr/>
      <dgm:t>
        <a:bodyPr/>
        <a:lstStyle/>
        <a:p>
          <a:endParaRPr lang="en-US"/>
        </a:p>
      </dgm:t>
    </dgm:pt>
    <dgm:pt modelId="{34BB677C-D8E8-4716-BA66-43A5042D8684}" type="sibTrans" cxnId="{017B9301-1ACB-4018-9600-55870241BFFF}">
      <dgm:prSet/>
      <dgm:spPr/>
      <dgm:t>
        <a:bodyPr/>
        <a:lstStyle/>
        <a:p>
          <a:endParaRPr lang="en-US"/>
        </a:p>
      </dgm:t>
    </dgm:pt>
    <dgm:pt modelId="{99A8143F-FD20-4A2B-BBF4-25936D4A8545}">
      <dgm:prSet/>
      <dgm:spPr/>
      <dgm:t>
        <a:bodyPr/>
        <a:lstStyle/>
        <a:p>
          <a:r>
            <a:rPr lang="en-US">
              <a:hlinkClick xmlns:r="http://schemas.openxmlformats.org/officeDocument/2006/relationships" r:id="rId5"/>
            </a:rPr>
            <a:t>NRT AMSR2 Unified L2B Half-Orbit 25 km EASE-Grid Surface Soil Moisture Beta</a:t>
          </a:r>
          <a:endParaRPr lang="en-US"/>
        </a:p>
      </dgm:t>
    </dgm:pt>
    <dgm:pt modelId="{BDF4BC93-47E9-455E-A24C-78DB1B8ECC71}" type="parTrans" cxnId="{DB789C68-E632-4D99-96B0-16CAEB20BE6F}">
      <dgm:prSet/>
      <dgm:spPr/>
      <dgm:t>
        <a:bodyPr/>
        <a:lstStyle/>
        <a:p>
          <a:endParaRPr lang="en-US"/>
        </a:p>
      </dgm:t>
    </dgm:pt>
    <dgm:pt modelId="{03EA7F33-E00E-4D4F-8304-96C74C0F1652}" type="sibTrans" cxnId="{DB789C68-E632-4D99-96B0-16CAEB20BE6F}">
      <dgm:prSet/>
      <dgm:spPr/>
      <dgm:t>
        <a:bodyPr/>
        <a:lstStyle/>
        <a:p>
          <a:endParaRPr lang="en-US"/>
        </a:p>
      </dgm:t>
    </dgm:pt>
    <dgm:pt modelId="{C2808482-A582-47A0-89CF-EF9EBE69202D}">
      <dgm:prSet/>
      <dgm:spPr/>
      <dgm:t>
        <a:bodyPr/>
        <a:lstStyle/>
        <a:p>
          <a:r>
            <a:rPr lang="en-US"/>
            <a:t>Unique Number of Users</a:t>
          </a:r>
        </a:p>
      </dgm:t>
    </dgm:pt>
    <dgm:pt modelId="{09E515D7-455A-4EE3-BDFF-5E65BBAC53EF}" type="parTrans" cxnId="{039B8E9D-841D-4DD0-AD4B-9D1B0754084F}">
      <dgm:prSet/>
      <dgm:spPr/>
      <dgm:t>
        <a:bodyPr/>
        <a:lstStyle/>
        <a:p>
          <a:endParaRPr lang="en-US"/>
        </a:p>
      </dgm:t>
    </dgm:pt>
    <dgm:pt modelId="{E18599B3-2B30-48B7-9160-3B15FFA075B0}" type="sibTrans" cxnId="{039B8E9D-841D-4DD0-AD4B-9D1B0754084F}">
      <dgm:prSet/>
      <dgm:spPr/>
      <dgm:t>
        <a:bodyPr/>
        <a:lstStyle/>
        <a:p>
          <a:endParaRPr lang="en-US"/>
        </a:p>
      </dgm:t>
    </dgm:pt>
    <dgm:pt modelId="{2A48E607-6891-442F-8D85-DEC9D31FA214}">
      <dgm:prSet/>
      <dgm:spPr/>
      <dgm:t>
        <a:bodyPr/>
        <a:lstStyle/>
        <a:p>
          <a:r>
            <a:rPr lang="en-US">
              <a:hlinkClick xmlns:r="http://schemas.openxmlformats.org/officeDocument/2006/relationships" r:id="rId5"/>
            </a:rPr>
            <a:t>NRT AMSR2 Unified L2B Half-Orbit 25 km EASE-Grid Surface Soil Moisture Beta</a:t>
          </a:r>
          <a:endParaRPr lang="en-US"/>
        </a:p>
      </dgm:t>
    </dgm:pt>
    <dgm:pt modelId="{21278372-96B3-4843-AE22-61DFAE789283}" type="parTrans" cxnId="{A457BA52-5674-4D8A-9AE5-849E730C5CED}">
      <dgm:prSet/>
      <dgm:spPr/>
      <dgm:t>
        <a:bodyPr/>
        <a:lstStyle/>
        <a:p>
          <a:endParaRPr lang="en-US"/>
        </a:p>
      </dgm:t>
    </dgm:pt>
    <dgm:pt modelId="{73799D6A-F4E7-4098-8A09-6B7E356C9D9C}" type="sibTrans" cxnId="{A457BA52-5674-4D8A-9AE5-849E730C5CED}">
      <dgm:prSet/>
      <dgm:spPr/>
      <dgm:t>
        <a:bodyPr/>
        <a:lstStyle/>
        <a:p>
          <a:endParaRPr lang="en-US"/>
        </a:p>
      </dgm:t>
    </dgm:pt>
    <dgm:pt modelId="{2613A5BC-A879-40D1-BE06-DC106C077AC3}">
      <dgm:prSet/>
      <dgm:spPr/>
      <dgm:t>
        <a:bodyPr/>
        <a:lstStyle/>
        <a:p>
          <a:r>
            <a:rPr lang="en-US">
              <a:hlinkClick xmlns:r="http://schemas.openxmlformats.org/officeDocument/2006/relationships" r:id="rId1"/>
            </a:rPr>
            <a:t>NRT AMSR2 Unified L2B Global Swath Ocean Products</a:t>
          </a:r>
          <a:endParaRPr lang="en-US"/>
        </a:p>
      </dgm:t>
    </dgm:pt>
    <dgm:pt modelId="{22841EB7-3EDD-4075-9FA0-FE61382415A5}" type="parTrans" cxnId="{FBA7EBD3-E9FF-441D-8A22-950AEEC277E4}">
      <dgm:prSet/>
      <dgm:spPr/>
      <dgm:t>
        <a:bodyPr/>
        <a:lstStyle/>
        <a:p>
          <a:endParaRPr lang="en-US"/>
        </a:p>
      </dgm:t>
    </dgm:pt>
    <dgm:pt modelId="{E37B4E35-0AD3-4571-819C-D09C19DA93BE}" type="sibTrans" cxnId="{FBA7EBD3-E9FF-441D-8A22-950AEEC277E4}">
      <dgm:prSet/>
      <dgm:spPr/>
      <dgm:t>
        <a:bodyPr/>
        <a:lstStyle/>
        <a:p>
          <a:endParaRPr lang="en-US"/>
        </a:p>
      </dgm:t>
    </dgm:pt>
    <dgm:pt modelId="{4D01A223-8680-4A8A-B10F-000EF9B70203}">
      <dgm:prSet/>
      <dgm:spPr/>
      <dgm:t>
        <a:bodyPr/>
        <a:lstStyle/>
        <a:p>
          <a:r>
            <a:rPr lang="en-US">
              <a:hlinkClick xmlns:r="http://schemas.openxmlformats.org/officeDocument/2006/relationships" r:id="rId4"/>
            </a:rPr>
            <a:t>NRT AMSR2 Unified Global Swath Surface Precipitation GSFC Profiling Algorithm</a:t>
          </a:r>
          <a:endParaRPr lang="en-US"/>
        </a:p>
      </dgm:t>
    </dgm:pt>
    <dgm:pt modelId="{5A3FBCC1-9BDD-4698-8602-86A782676B7D}" type="parTrans" cxnId="{8850D3C3-6F3B-4557-95EE-CDB66A89AF22}">
      <dgm:prSet/>
      <dgm:spPr/>
      <dgm:t>
        <a:bodyPr/>
        <a:lstStyle/>
        <a:p>
          <a:endParaRPr lang="en-US"/>
        </a:p>
      </dgm:t>
    </dgm:pt>
    <dgm:pt modelId="{DB10D729-A555-4312-AE70-99B24CBBBCDD}" type="sibTrans" cxnId="{8850D3C3-6F3B-4557-95EE-CDB66A89AF22}">
      <dgm:prSet/>
      <dgm:spPr/>
      <dgm:t>
        <a:bodyPr/>
        <a:lstStyle/>
        <a:p>
          <a:endParaRPr lang="en-US"/>
        </a:p>
      </dgm:t>
    </dgm:pt>
    <dgm:pt modelId="{C8ABB046-8D40-C646-B37C-A818E0344D53}" type="pres">
      <dgm:prSet presAssocID="{F11ABA1D-CEEA-4EA0-8F73-7AE897DBF4B9}" presName="linear" presStyleCnt="0">
        <dgm:presLayoutVars>
          <dgm:animLvl val="lvl"/>
          <dgm:resizeHandles val="exact"/>
        </dgm:presLayoutVars>
      </dgm:prSet>
      <dgm:spPr/>
    </dgm:pt>
    <dgm:pt modelId="{1F4428CC-F6A5-E346-9C9D-57A6518A1221}" type="pres">
      <dgm:prSet presAssocID="{DF0A601D-661C-4414-93F5-3DAA3CE4FF06}" presName="parentText" presStyleLbl="node1" presStyleIdx="0" presStyleCnt="3">
        <dgm:presLayoutVars>
          <dgm:chMax val="0"/>
          <dgm:bulletEnabled val="1"/>
        </dgm:presLayoutVars>
      </dgm:prSet>
      <dgm:spPr/>
    </dgm:pt>
    <dgm:pt modelId="{9AC951DB-0EA7-1F47-B983-1B3D6AE776B4}" type="pres">
      <dgm:prSet presAssocID="{DF0A601D-661C-4414-93F5-3DAA3CE4FF06}" presName="childText" presStyleLbl="revTx" presStyleIdx="0" presStyleCnt="3">
        <dgm:presLayoutVars>
          <dgm:bulletEnabled val="1"/>
        </dgm:presLayoutVars>
      </dgm:prSet>
      <dgm:spPr/>
    </dgm:pt>
    <dgm:pt modelId="{1EF20CA5-0113-7142-9F6B-33C1CA6626B8}" type="pres">
      <dgm:prSet presAssocID="{2A3F17B5-D33A-4FCD-9F8E-E6A13F8ED47B}" presName="parentText" presStyleLbl="node1" presStyleIdx="1" presStyleCnt="3">
        <dgm:presLayoutVars>
          <dgm:chMax val="0"/>
          <dgm:bulletEnabled val="1"/>
        </dgm:presLayoutVars>
      </dgm:prSet>
      <dgm:spPr/>
    </dgm:pt>
    <dgm:pt modelId="{63C9595C-E54A-394C-9A85-CB58814CC372}" type="pres">
      <dgm:prSet presAssocID="{2A3F17B5-D33A-4FCD-9F8E-E6A13F8ED47B}" presName="childText" presStyleLbl="revTx" presStyleIdx="1" presStyleCnt="3">
        <dgm:presLayoutVars>
          <dgm:bulletEnabled val="1"/>
        </dgm:presLayoutVars>
      </dgm:prSet>
      <dgm:spPr/>
    </dgm:pt>
    <dgm:pt modelId="{70A9A9D6-7CA4-754B-9D3D-3FED26187B41}" type="pres">
      <dgm:prSet presAssocID="{C2808482-A582-47A0-89CF-EF9EBE69202D}" presName="parentText" presStyleLbl="node1" presStyleIdx="2" presStyleCnt="3">
        <dgm:presLayoutVars>
          <dgm:chMax val="0"/>
          <dgm:bulletEnabled val="1"/>
        </dgm:presLayoutVars>
      </dgm:prSet>
      <dgm:spPr/>
    </dgm:pt>
    <dgm:pt modelId="{280B20B8-F260-AF4D-9E2F-408B84BF5117}" type="pres">
      <dgm:prSet presAssocID="{C2808482-A582-47A0-89CF-EF9EBE69202D}" presName="childText" presStyleLbl="revTx" presStyleIdx="2" presStyleCnt="3">
        <dgm:presLayoutVars>
          <dgm:bulletEnabled val="1"/>
        </dgm:presLayoutVars>
      </dgm:prSet>
      <dgm:spPr/>
    </dgm:pt>
  </dgm:ptLst>
  <dgm:cxnLst>
    <dgm:cxn modelId="{017B9301-1ACB-4018-9600-55870241BFFF}" srcId="{2A3F17B5-D33A-4FCD-9F8E-E6A13F8ED47B}" destId="{F1F20DA8-18E8-4032-B708-377D082E0FBD}" srcOrd="1" destOrd="0" parTransId="{41ABA1AA-6D59-4AC3-9CD3-2C72FBFD85E4}" sibTransId="{34BB677C-D8E8-4716-BA66-43A5042D8684}"/>
    <dgm:cxn modelId="{CBA99701-80B4-4488-A008-96DFE6D9129F}" srcId="{DF0A601D-661C-4414-93F5-3DAA3CE4FF06}" destId="{F370E59C-2E96-40CD-8382-25EDD04BFCF0}" srcOrd="0" destOrd="0" parTransId="{03139CA4-3D92-446C-A70F-C9BEDB0789FF}" sibTransId="{70BA455F-E8BA-4BE1-AF4C-D75AFC976193}"/>
    <dgm:cxn modelId="{A0CED605-1C3A-4732-B445-91712DEDE8EC}" srcId="{2A3F17B5-D33A-4FCD-9F8E-E6A13F8ED47B}" destId="{3B8B1618-7890-49F1-B42D-269F909DC621}" srcOrd="0" destOrd="0" parTransId="{17BCD2BC-E43E-4996-83DF-138DEF0CEDC0}" sibTransId="{79BA5378-3F80-4370-B6B4-2241B4B38C7E}"/>
    <dgm:cxn modelId="{3BDB3612-13C8-1643-A8B3-BCE7C5AD4438}" type="presOf" srcId="{4D01A223-8680-4A8A-B10F-000EF9B70203}" destId="{280B20B8-F260-AF4D-9E2F-408B84BF5117}" srcOrd="0" destOrd="2" presId="urn:microsoft.com/office/officeart/2005/8/layout/vList2"/>
    <dgm:cxn modelId="{E2AB3832-EA45-3F44-A8C6-9206DA4F9C93}" type="presOf" srcId="{DF0A601D-661C-4414-93F5-3DAA3CE4FF06}" destId="{1F4428CC-F6A5-E346-9C9D-57A6518A1221}" srcOrd="0" destOrd="0" presId="urn:microsoft.com/office/officeart/2005/8/layout/vList2"/>
    <dgm:cxn modelId="{AAD0C937-8F39-E34A-9885-2AF4007B8731}" type="presOf" srcId="{2A3F17B5-D33A-4FCD-9F8E-E6A13F8ED47B}" destId="{1EF20CA5-0113-7142-9F6B-33C1CA6626B8}" srcOrd="0" destOrd="0" presId="urn:microsoft.com/office/officeart/2005/8/layout/vList2"/>
    <dgm:cxn modelId="{4F049741-823B-4D82-BAD5-CEC72662F7B0}" srcId="{DF0A601D-661C-4414-93F5-3DAA3CE4FF06}" destId="{0FA01016-B331-42D1-946D-4AFBBF1EB74C}" srcOrd="1" destOrd="0" parTransId="{3DF7121F-7F01-4E44-BD33-E4048FA39C16}" sibTransId="{B0F12C4D-28FA-4C1C-AF0B-8A87C29443AB}"/>
    <dgm:cxn modelId="{77424543-B7CC-1448-9B2F-3A9CBFF86032}" type="presOf" srcId="{2A48E607-6891-442F-8D85-DEC9D31FA214}" destId="{280B20B8-F260-AF4D-9E2F-408B84BF5117}" srcOrd="0" destOrd="0" presId="urn:microsoft.com/office/officeart/2005/8/layout/vList2"/>
    <dgm:cxn modelId="{8B03CE50-9BBC-C540-ADC3-1BA7AB1DB901}" type="presOf" srcId="{0FA01016-B331-42D1-946D-4AFBBF1EB74C}" destId="{9AC951DB-0EA7-1F47-B983-1B3D6AE776B4}" srcOrd="0" destOrd="1" presId="urn:microsoft.com/office/officeart/2005/8/layout/vList2"/>
    <dgm:cxn modelId="{A457BA52-5674-4D8A-9AE5-849E730C5CED}" srcId="{C2808482-A582-47A0-89CF-EF9EBE69202D}" destId="{2A48E607-6891-442F-8D85-DEC9D31FA214}" srcOrd="0" destOrd="0" parTransId="{21278372-96B3-4843-AE22-61DFAE789283}" sibTransId="{73799D6A-F4E7-4098-8A09-6B7E356C9D9C}"/>
    <dgm:cxn modelId="{F2FC0858-1F44-1045-B4F3-9056B131B62B}" type="presOf" srcId="{99A8143F-FD20-4A2B-BBF4-25936D4A8545}" destId="{63C9595C-E54A-394C-9A85-CB58814CC372}" srcOrd="0" destOrd="2" presId="urn:microsoft.com/office/officeart/2005/8/layout/vList2"/>
    <dgm:cxn modelId="{DB789C68-E632-4D99-96B0-16CAEB20BE6F}" srcId="{2A3F17B5-D33A-4FCD-9F8E-E6A13F8ED47B}" destId="{99A8143F-FD20-4A2B-BBF4-25936D4A8545}" srcOrd="2" destOrd="0" parTransId="{BDF4BC93-47E9-455E-A24C-78DB1B8ECC71}" sibTransId="{03EA7F33-E00E-4D4F-8304-96C74C0F1652}"/>
    <dgm:cxn modelId="{E5643C6D-7C34-E84B-A807-DAAE80319230}" type="presOf" srcId="{3B8B1618-7890-49F1-B42D-269F909DC621}" destId="{63C9595C-E54A-394C-9A85-CB58814CC372}" srcOrd="0" destOrd="0" presId="urn:microsoft.com/office/officeart/2005/8/layout/vList2"/>
    <dgm:cxn modelId="{FB681692-137E-423D-A6A9-629616D80FCA}" srcId="{F11ABA1D-CEEA-4EA0-8F73-7AE897DBF4B9}" destId="{DF0A601D-661C-4414-93F5-3DAA3CE4FF06}" srcOrd="0" destOrd="0" parTransId="{90D1A2DE-E11E-418E-A020-E620F2500C57}" sibTransId="{39548A96-CC92-41CE-9F1E-0EEEB7DB46E0}"/>
    <dgm:cxn modelId="{B46F339A-B8F5-485B-A104-7AC538DBB5F5}" srcId="{F11ABA1D-CEEA-4EA0-8F73-7AE897DBF4B9}" destId="{2A3F17B5-D33A-4FCD-9F8E-E6A13F8ED47B}" srcOrd="1" destOrd="0" parTransId="{23BAFD00-7DAC-4CB5-A2DD-74A913D578E0}" sibTransId="{9E61345C-40CF-4295-9AEE-F158F06CB3FA}"/>
    <dgm:cxn modelId="{039B8E9D-841D-4DD0-AD4B-9D1B0754084F}" srcId="{F11ABA1D-CEEA-4EA0-8F73-7AE897DBF4B9}" destId="{C2808482-A582-47A0-89CF-EF9EBE69202D}" srcOrd="2" destOrd="0" parTransId="{09E515D7-455A-4EE3-BDFF-5E65BBAC53EF}" sibTransId="{E18599B3-2B30-48B7-9160-3B15FFA075B0}"/>
    <dgm:cxn modelId="{7E83B9B8-7EB6-9242-ABA3-086C6F244BC2}" type="presOf" srcId="{F11ABA1D-CEEA-4EA0-8F73-7AE897DBF4B9}" destId="{C8ABB046-8D40-C646-B37C-A818E0344D53}" srcOrd="0" destOrd="0" presId="urn:microsoft.com/office/officeart/2005/8/layout/vList2"/>
    <dgm:cxn modelId="{4CD050C0-236E-3F4E-909C-6DF58EE380E2}" type="presOf" srcId="{2613A5BC-A879-40D1-BE06-DC106C077AC3}" destId="{280B20B8-F260-AF4D-9E2F-408B84BF5117}" srcOrd="0" destOrd="1" presId="urn:microsoft.com/office/officeart/2005/8/layout/vList2"/>
    <dgm:cxn modelId="{8850D3C3-6F3B-4557-95EE-CDB66A89AF22}" srcId="{C2808482-A582-47A0-89CF-EF9EBE69202D}" destId="{4D01A223-8680-4A8A-B10F-000EF9B70203}" srcOrd="2" destOrd="0" parTransId="{5A3FBCC1-9BDD-4698-8602-86A782676B7D}" sibTransId="{DB10D729-A555-4312-AE70-99B24CBBBCDD}"/>
    <dgm:cxn modelId="{6C1D67CA-8F45-664F-8EF8-0B933F17AE86}" type="presOf" srcId="{F370E59C-2E96-40CD-8382-25EDD04BFCF0}" destId="{9AC951DB-0EA7-1F47-B983-1B3D6AE776B4}" srcOrd="0" destOrd="0" presId="urn:microsoft.com/office/officeart/2005/8/layout/vList2"/>
    <dgm:cxn modelId="{FD8199D0-7FE4-C04E-8FB8-E6F8091440C7}" type="presOf" srcId="{9C6A274D-1143-4400-9FD4-7794AA945506}" destId="{9AC951DB-0EA7-1F47-B983-1B3D6AE776B4}" srcOrd="0" destOrd="2" presId="urn:microsoft.com/office/officeart/2005/8/layout/vList2"/>
    <dgm:cxn modelId="{FBA7EBD3-E9FF-441D-8A22-950AEEC277E4}" srcId="{C2808482-A582-47A0-89CF-EF9EBE69202D}" destId="{2613A5BC-A879-40D1-BE06-DC106C077AC3}" srcOrd="1" destOrd="0" parTransId="{22841EB7-3EDD-4075-9FA0-FE61382415A5}" sibTransId="{E37B4E35-0AD3-4571-819C-D09C19DA93BE}"/>
    <dgm:cxn modelId="{FB8174E2-BDC7-C548-A415-6D31E2CDC60E}" type="presOf" srcId="{F1F20DA8-18E8-4032-B708-377D082E0FBD}" destId="{63C9595C-E54A-394C-9A85-CB58814CC372}" srcOrd="0" destOrd="1" presId="urn:microsoft.com/office/officeart/2005/8/layout/vList2"/>
    <dgm:cxn modelId="{8F840DE4-235C-4EBA-A2AE-38962AA9A248}" srcId="{DF0A601D-661C-4414-93F5-3DAA3CE4FF06}" destId="{9C6A274D-1143-4400-9FD4-7794AA945506}" srcOrd="2" destOrd="0" parTransId="{7B37B4D0-78A7-47EA-A3EA-F86966364A33}" sibTransId="{140ADC62-D047-4307-BD77-7F5B3CB72C7E}"/>
    <dgm:cxn modelId="{04CA17E5-727B-A147-95A7-3CE0717F8A3F}" type="presOf" srcId="{C2808482-A582-47A0-89CF-EF9EBE69202D}" destId="{70A9A9D6-7CA4-754B-9D3D-3FED26187B41}" srcOrd="0" destOrd="0" presId="urn:microsoft.com/office/officeart/2005/8/layout/vList2"/>
    <dgm:cxn modelId="{D69CEA83-135E-4E40-930A-A423F8CE130C}" type="presParOf" srcId="{C8ABB046-8D40-C646-B37C-A818E0344D53}" destId="{1F4428CC-F6A5-E346-9C9D-57A6518A1221}" srcOrd="0" destOrd="0" presId="urn:microsoft.com/office/officeart/2005/8/layout/vList2"/>
    <dgm:cxn modelId="{B748B076-86C8-3045-ABDA-26D3C5B85614}" type="presParOf" srcId="{C8ABB046-8D40-C646-B37C-A818E0344D53}" destId="{9AC951DB-0EA7-1F47-B983-1B3D6AE776B4}" srcOrd="1" destOrd="0" presId="urn:microsoft.com/office/officeart/2005/8/layout/vList2"/>
    <dgm:cxn modelId="{F1618776-3852-764A-8573-7278F9614985}" type="presParOf" srcId="{C8ABB046-8D40-C646-B37C-A818E0344D53}" destId="{1EF20CA5-0113-7142-9F6B-33C1CA6626B8}" srcOrd="2" destOrd="0" presId="urn:microsoft.com/office/officeart/2005/8/layout/vList2"/>
    <dgm:cxn modelId="{28CDA784-FDAB-724A-9394-7E14ED53039B}" type="presParOf" srcId="{C8ABB046-8D40-C646-B37C-A818E0344D53}" destId="{63C9595C-E54A-394C-9A85-CB58814CC372}" srcOrd="3" destOrd="0" presId="urn:microsoft.com/office/officeart/2005/8/layout/vList2"/>
    <dgm:cxn modelId="{166660D5-CA1C-D640-8962-45DD64C26B0A}" type="presParOf" srcId="{C8ABB046-8D40-C646-B37C-A818E0344D53}" destId="{70A9A9D6-7CA4-754B-9D3D-3FED26187B41}" srcOrd="4" destOrd="0" presId="urn:microsoft.com/office/officeart/2005/8/layout/vList2"/>
    <dgm:cxn modelId="{12ADBFD3-CDE3-ED4D-A616-AFF2BF5F32C9}" type="presParOf" srcId="{C8ABB046-8D40-C646-B37C-A818E0344D53}" destId="{280B20B8-F260-AF4D-9E2F-408B84BF5117}"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4428CC-F6A5-E346-9C9D-57A6518A1221}">
      <dsp:nvSpPr>
        <dsp:cNvPr id="0" name=""/>
        <dsp:cNvSpPr/>
      </dsp:nvSpPr>
      <dsp:spPr>
        <a:xfrm>
          <a:off x="0" y="73269"/>
          <a:ext cx="6263640" cy="50368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Volume of Data Downloaded</a:t>
          </a:r>
        </a:p>
      </dsp:txBody>
      <dsp:txXfrm>
        <a:off x="24588" y="97857"/>
        <a:ext cx="6214464" cy="454509"/>
      </dsp:txXfrm>
    </dsp:sp>
    <dsp:sp modelId="{9AC951DB-0EA7-1F47-B983-1B3D6AE776B4}">
      <dsp:nvSpPr>
        <dsp:cNvPr id="0" name=""/>
        <dsp:cNvSpPr/>
      </dsp:nvSpPr>
      <dsp:spPr>
        <a:xfrm>
          <a:off x="0" y="576954"/>
          <a:ext cx="6263640" cy="12823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871"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1"/>
            </a:rPr>
            <a:t>NRT AMSR2 Unified L2B Global Swath Ocean Products</a:t>
          </a:r>
          <a:endParaRPr lang="en-US" sz="1600" kern="1200"/>
        </a:p>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2"/>
            </a:rPr>
            <a:t>NRT AMSR2 Unified L3 Daily 6.25 km Polar Gridded 89 GHz Brightness Temperatures</a:t>
          </a:r>
          <a:endParaRPr lang="en-US" sz="1600" kern="1200"/>
        </a:p>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3"/>
            </a:rPr>
            <a:t>NRT AMSR2 Unified L3 Daily 12.5 km Brightness Temperature &amp; Sea Ice Concentration</a:t>
          </a:r>
          <a:endParaRPr lang="en-US" sz="1600" kern="1200"/>
        </a:p>
      </dsp:txBody>
      <dsp:txXfrm>
        <a:off x="0" y="576954"/>
        <a:ext cx="6263640" cy="1282364"/>
      </dsp:txXfrm>
    </dsp:sp>
    <dsp:sp modelId="{1EF20CA5-0113-7142-9F6B-33C1CA6626B8}">
      <dsp:nvSpPr>
        <dsp:cNvPr id="0" name=""/>
        <dsp:cNvSpPr/>
      </dsp:nvSpPr>
      <dsp:spPr>
        <a:xfrm>
          <a:off x="0" y="1859319"/>
          <a:ext cx="6263640" cy="503685"/>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Number of Files Downloaded</a:t>
          </a:r>
        </a:p>
      </dsp:txBody>
      <dsp:txXfrm>
        <a:off x="24588" y="1883907"/>
        <a:ext cx="6214464" cy="454509"/>
      </dsp:txXfrm>
    </dsp:sp>
    <dsp:sp modelId="{63C9595C-E54A-394C-9A85-CB58814CC372}">
      <dsp:nvSpPr>
        <dsp:cNvPr id="0" name=""/>
        <dsp:cNvSpPr/>
      </dsp:nvSpPr>
      <dsp:spPr>
        <a:xfrm>
          <a:off x="0" y="2363004"/>
          <a:ext cx="6263640" cy="12823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871"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1"/>
            </a:rPr>
            <a:t>NRT AMSR2 Unified L2B Global Swath Ocean Products</a:t>
          </a:r>
          <a:endParaRPr lang="en-US" sz="1600" kern="1200"/>
        </a:p>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4"/>
            </a:rPr>
            <a:t>NRT AMSR2 Unified Global Swath Surface Precipitation GSFC Profiling Algorithm</a:t>
          </a:r>
          <a:endParaRPr lang="en-US" sz="1600" kern="1200"/>
        </a:p>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5"/>
            </a:rPr>
            <a:t>NRT AMSR2 Unified L2B Half-Orbit 25 km EASE-Grid Surface Soil Moisture Beta</a:t>
          </a:r>
          <a:endParaRPr lang="en-US" sz="1600" kern="1200"/>
        </a:p>
      </dsp:txBody>
      <dsp:txXfrm>
        <a:off x="0" y="2363004"/>
        <a:ext cx="6263640" cy="1282364"/>
      </dsp:txXfrm>
    </dsp:sp>
    <dsp:sp modelId="{70A9A9D6-7CA4-754B-9D3D-3FED26187B41}">
      <dsp:nvSpPr>
        <dsp:cNvPr id="0" name=""/>
        <dsp:cNvSpPr/>
      </dsp:nvSpPr>
      <dsp:spPr>
        <a:xfrm>
          <a:off x="0" y="3645369"/>
          <a:ext cx="6263640" cy="503685"/>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Unique Number of Users</a:t>
          </a:r>
        </a:p>
      </dsp:txBody>
      <dsp:txXfrm>
        <a:off x="24588" y="3669957"/>
        <a:ext cx="6214464" cy="454509"/>
      </dsp:txXfrm>
    </dsp:sp>
    <dsp:sp modelId="{280B20B8-F260-AF4D-9E2F-408B84BF5117}">
      <dsp:nvSpPr>
        <dsp:cNvPr id="0" name=""/>
        <dsp:cNvSpPr/>
      </dsp:nvSpPr>
      <dsp:spPr>
        <a:xfrm>
          <a:off x="0" y="4149054"/>
          <a:ext cx="6263640" cy="12823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871"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5"/>
            </a:rPr>
            <a:t>NRT AMSR2 Unified L2B Half-Orbit 25 km EASE-Grid Surface Soil Moisture Beta</a:t>
          </a:r>
          <a:endParaRPr lang="en-US" sz="1600" kern="1200"/>
        </a:p>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1"/>
            </a:rPr>
            <a:t>NRT AMSR2 Unified L2B Global Swath Ocean Products</a:t>
          </a:r>
          <a:endParaRPr lang="en-US" sz="1600" kern="1200"/>
        </a:p>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4"/>
            </a:rPr>
            <a:t>NRT AMSR2 Unified Global Swath Surface Precipitation GSFC Profiling Algorithm</a:t>
          </a:r>
          <a:endParaRPr lang="en-US" sz="1600" kern="1200"/>
        </a:p>
      </dsp:txBody>
      <dsp:txXfrm>
        <a:off x="0" y="4149054"/>
        <a:ext cx="6263640" cy="128236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6346317-DCEB-8A47-A2DC-478DD8B994E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082D786-363F-C345-A68E-9FCF3BDC9E2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03B7956-4A8B-4547-8E74-FB467602EB6E}" type="datetimeFigureOut">
              <a:rPr lang="en-US" smtClean="0"/>
              <a:t>11/10/22</a:t>
            </a:fld>
            <a:endParaRPr lang="en-US"/>
          </a:p>
        </p:txBody>
      </p:sp>
      <p:sp>
        <p:nvSpPr>
          <p:cNvPr id="4" name="Footer Placeholder 3">
            <a:extLst>
              <a:ext uri="{FF2B5EF4-FFF2-40B4-BE49-F238E27FC236}">
                <a16:creationId xmlns:a16="http://schemas.microsoft.com/office/drawing/2014/main" id="{5B04AD92-125B-A740-941D-0772710F0C7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3262842-5E53-5845-A03D-7CAF9E2320B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1397BA3-FD72-A64B-A391-36EF8BD4AC56}" type="slidenum">
              <a:rPr lang="en-US" smtClean="0"/>
              <a:t>‹#›</a:t>
            </a:fld>
            <a:endParaRPr lang="en-US"/>
          </a:p>
        </p:txBody>
      </p:sp>
    </p:spTree>
    <p:extLst>
      <p:ext uri="{BB962C8B-B14F-4D97-AF65-F5344CB8AC3E}">
        <p14:creationId xmlns:p14="http://schemas.microsoft.com/office/powerpoint/2010/main" val="801131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8E45AB-DC76-9542-8FCC-E02755ED7E36}" type="datetimeFigureOut">
              <a:rPr lang="en-US" smtClean="0"/>
              <a:t>11/10/22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A46976-8E7A-6E4A-AA6A-FC89EF2EF9A2}" type="slidenum">
              <a:rPr lang="en-US" smtClean="0"/>
              <a:t>‹#›</a:t>
            </a:fld>
            <a:endParaRPr lang="en-US"/>
          </a:p>
        </p:txBody>
      </p:sp>
    </p:spTree>
    <p:extLst>
      <p:ext uri="{BB962C8B-B14F-4D97-AF65-F5344CB8AC3E}">
        <p14:creationId xmlns:p14="http://schemas.microsoft.com/office/powerpoint/2010/main" val="17391547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next.gazeta.pl/next/7,172392,27431132,plonaca-planeta-rekordowy-sezon-pozarow-krwawe-niebo-nad-europa.html"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A46976-8E7A-6E4A-AA6A-FC89EF2EF9A2}" type="slidenum">
              <a:rPr lang="en-US" smtClean="0"/>
              <a:t>2</a:t>
            </a:fld>
            <a:endParaRPr lang="en-US"/>
          </a:p>
        </p:txBody>
      </p:sp>
    </p:spTree>
    <p:extLst>
      <p:ext uri="{BB962C8B-B14F-4D97-AF65-F5344CB8AC3E}">
        <p14:creationId xmlns:p14="http://schemas.microsoft.com/office/powerpoint/2010/main" val="1807062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sports.yahoo.com</a:t>
            </a:r>
            <a:r>
              <a:rPr lang="en-US" dirty="0"/>
              <a:t>/toxic-smog-turns-indias-capital-103300104.html</a:t>
            </a:r>
          </a:p>
          <a:p>
            <a:r>
              <a:rPr lang="en-US" dirty="0"/>
              <a:t>https://</a:t>
            </a:r>
            <a:r>
              <a:rPr lang="en-US" dirty="0" err="1"/>
              <a:t>www.bellingcat.com</a:t>
            </a:r>
            <a:r>
              <a:rPr lang="en-US" dirty="0"/>
              <a:t>/resources/2022/10/04/scorched-earth-using-</a:t>
            </a:r>
            <a:r>
              <a:rPr lang="en-US" dirty="0" err="1"/>
              <a:t>nasa</a:t>
            </a:r>
            <a:r>
              <a:rPr lang="en-US" dirty="0"/>
              <a:t>-fire-data-to-monitor-war-zones/</a:t>
            </a:r>
          </a:p>
          <a:p>
            <a:r>
              <a:rPr lang="en-US" dirty="0"/>
              <a:t>https://</a:t>
            </a:r>
            <a:r>
              <a:rPr lang="en-US" dirty="0" err="1"/>
              <a:t>www.francetvinfo.fr</a:t>
            </a:r>
            <a:r>
              <a:rPr lang="en-US" dirty="0"/>
              <a:t>/monde/</a:t>
            </a:r>
            <a:r>
              <a:rPr lang="en-US" dirty="0" err="1"/>
              <a:t>ameriques</a:t>
            </a:r>
            <a:r>
              <a:rPr lang="en-US" dirty="0"/>
              <a:t>/</a:t>
            </a:r>
            <a:r>
              <a:rPr lang="en-US" dirty="0" err="1"/>
              <a:t>amazonie</a:t>
            </a:r>
            <a:r>
              <a:rPr lang="en-US" dirty="0"/>
              <a:t>/bresil-le-groupe-carrefour-accuse-de-participer-a-la-deforestation-de-l-amazonie-par-une-ong_5343472.html</a:t>
            </a:r>
          </a:p>
          <a:p>
            <a:r>
              <a:rPr lang="en-US" dirty="0"/>
              <a:t>https://</a:t>
            </a:r>
            <a:r>
              <a:rPr lang="en-US" dirty="0" err="1"/>
              <a:t>www.theguardian.com</a:t>
            </a:r>
            <a:r>
              <a:rPr lang="en-US" dirty="0"/>
              <a:t>/world/2022/</a:t>
            </a:r>
            <a:r>
              <a:rPr lang="en-US" dirty="0" err="1"/>
              <a:t>jul</a:t>
            </a:r>
            <a:r>
              <a:rPr lang="en-US" dirty="0"/>
              <a:t>/17/forest-fires-rage-across-europe-as-heatwave-sends-temperatures-soaring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a:t>
            </a:r>
            <a:r>
              <a:rPr lang="en-US" dirty="0" err="1"/>
              <a:t>www.sudouest.fr</a:t>
            </a:r>
            <a:r>
              <a:rPr lang="en-US" dirty="0"/>
              <a:t>/</a:t>
            </a:r>
            <a:r>
              <a:rPr lang="en-US" dirty="0" err="1"/>
              <a:t>gironde</a:t>
            </a:r>
            <a:r>
              <a:rPr lang="en-US" dirty="0"/>
              <a:t>/incendies-en-gironde-comment-suivre-en-temps-quasi-reel-la-progression-du-feu-grace-aux-satellites-11647237.php</a:t>
            </a:r>
          </a:p>
          <a:p>
            <a:endParaRPr lang="en-US" dirty="0"/>
          </a:p>
        </p:txBody>
      </p:sp>
      <p:sp>
        <p:nvSpPr>
          <p:cNvPr id="4" name="Slide Number Placeholder 3"/>
          <p:cNvSpPr>
            <a:spLocks noGrp="1"/>
          </p:cNvSpPr>
          <p:nvPr>
            <p:ph type="sldNum" sz="quarter" idx="5"/>
          </p:nvPr>
        </p:nvSpPr>
        <p:spPr/>
        <p:txBody>
          <a:bodyPr/>
          <a:lstStyle/>
          <a:p>
            <a:fld id="{BFA46976-8E7A-6E4A-AA6A-FC89EF2EF9A2}" type="slidenum">
              <a:rPr lang="en-US" smtClean="0"/>
              <a:t>15</a:t>
            </a:fld>
            <a:endParaRPr lang="en-US"/>
          </a:p>
        </p:txBody>
      </p:sp>
    </p:spTree>
    <p:extLst>
      <p:ext uri="{BB962C8B-B14F-4D97-AF65-F5344CB8AC3E}">
        <p14:creationId xmlns:p14="http://schemas.microsoft.com/office/powerpoint/2010/main" val="30957854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MLS science team updated algorithms to provide improved NRT versions of the O3, CO, and SO2 (</a:t>
            </a:r>
            <a:r>
              <a:rPr lang="en-US" b="0" i="0" u="none" strike="noStrike" dirty="0">
                <a:solidFill>
                  <a:srgbClr val="201F1E"/>
                </a:solidFill>
                <a:effectLst/>
                <a:latin typeface="Calibri" panose="020F0502020204030204" pitchFamily="34" charset="0"/>
              </a:rPr>
              <a:t>for near-real-time volcano detection)</a:t>
            </a:r>
            <a:endParaRPr lang="en-US" dirty="0"/>
          </a:p>
          <a:p>
            <a:r>
              <a:rPr lang="en-US" dirty="0"/>
              <a:t>T</a:t>
            </a:r>
            <a:r>
              <a:rPr lang="en-US" sz="1200" b="0" i="0" kern="1200" dirty="0">
                <a:solidFill>
                  <a:schemeClr val="tx1"/>
                </a:solidFill>
                <a:effectLst/>
                <a:latin typeface="+mn-lt"/>
                <a:ea typeface="+mn-ea"/>
                <a:cs typeface="+mn-cs"/>
              </a:rPr>
              <a:t>he Aura Microwave Limb Sounder (MLS) team is finalizing an upgrade to the MLS Near-Real-Time (NRT) data processing system that will give improved versions of the O3, CO, and SO2 products (the latter intended for near-real-time volcano detection). Initially the ST said that new NRT version would lead to the discontinuation of NITRIC ACID HNO3 and NITROUS OXIDE N2O products (which were previously included mainly to aid retrievals of other species) but they have decided these products will continue to be produced. So if you heard they were going away and were concerned – this has now changed and our understanding is they will continue.</a:t>
            </a:r>
            <a:endParaRPr lang="en-US" dirty="0"/>
          </a:p>
        </p:txBody>
      </p:sp>
      <p:sp>
        <p:nvSpPr>
          <p:cNvPr id="4" name="Slide Number Placeholder 3"/>
          <p:cNvSpPr>
            <a:spLocks noGrp="1"/>
          </p:cNvSpPr>
          <p:nvPr>
            <p:ph type="sldNum" sz="quarter" idx="5"/>
          </p:nvPr>
        </p:nvSpPr>
        <p:spPr/>
        <p:txBody>
          <a:bodyPr/>
          <a:lstStyle/>
          <a:p>
            <a:fld id="{BFA46976-8E7A-6E4A-AA6A-FC89EF2EF9A2}" type="slidenum">
              <a:rPr lang="en-US" smtClean="0"/>
              <a:t>17</a:t>
            </a:fld>
            <a:endParaRPr lang="en-US"/>
          </a:p>
        </p:txBody>
      </p:sp>
    </p:spTree>
    <p:extLst>
      <p:ext uri="{BB962C8B-B14F-4D97-AF65-F5344CB8AC3E}">
        <p14:creationId xmlns:p14="http://schemas.microsoft.com/office/powerpoint/2010/main" val="34537907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1" name="Google Shape;11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2B8EA81-1F28-484D-BD30-27EA0B419420}" type="slidenum">
              <a:rPr lang="en-US" smtClean="0"/>
              <a:t>19</a:t>
            </a:fld>
            <a:endParaRPr lang="en-US"/>
          </a:p>
        </p:txBody>
      </p:sp>
    </p:spTree>
    <p:extLst>
      <p:ext uri="{BB962C8B-B14F-4D97-AF65-F5344CB8AC3E}">
        <p14:creationId xmlns:p14="http://schemas.microsoft.com/office/powerpoint/2010/main" val="32198207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A46976-8E7A-6E4A-AA6A-FC89EF2EF9A2}" type="slidenum">
              <a:rPr lang="en-US" smtClean="0"/>
              <a:t>21</a:t>
            </a:fld>
            <a:endParaRPr lang="en-US"/>
          </a:p>
        </p:txBody>
      </p:sp>
    </p:spTree>
    <p:extLst>
      <p:ext uri="{BB962C8B-B14F-4D97-AF65-F5344CB8AC3E}">
        <p14:creationId xmlns:p14="http://schemas.microsoft.com/office/powerpoint/2010/main" val="2708692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A46976-8E7A-6E4A-AA6A-FC89EF2EF9A2}" type="slidenum">
              <a:rPr lang="en-US" smtClean="0"/>
              <a:t>26</a:t>
            </a:fld>
            <a:endParaRPr lang="en-US"/>
          </a:p>
        </p:txBody>
      </p:sp>
    </p:spTree>
    <p:extLst>
      <p:ext uri="{BB962C8B-B14F-4D97-AF65-F5344CB8AC3E}">
        <p14:creationId xmlns:p14="http://schemas.microsoft.com/office/powerpoint/2010/main" val="38605627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We think the decrease in # of users may be due to discontinue of MODIS (TERRA/AQUA) collection 5. </a:t>
            </a:r>
            <a:endParaRPr lang="en-US" dirty="0"/>
          </a:p>
        </p:txBody>
      </p:sp>
      <p:sp>
        <p:nvSpPr>
          <p:cNvPr id="4" name="Slide Number Placeholder 3"/>
          <p:cNvSpPr>
            <a:spLocks noGrp="1"/>
          </p:cNvSpPr>
          <p:nvPr>
            <p:ph type="sldNum" sz="quarter" idx="10"/>
          </p:nvPr>
        </p:nvSpPr>
        <p:spPr/>
        <p:txBody>
          <a:bodyPr/>
          <a:lstStyle/>
          <a:p>
            <a:fld id="{947264C5-2059-1040-A290-BDBDC17B8D25}" type="slidenum">
              <a:rPr lang="en-US" smtClean="0"/>
              <a:t>28</a:t>
            </a:fld>
            <a:endParaRPr lang="en-US"/>
          </a:p>
        </p:txBody>
      </p:sp>
    </p:spTree>
    <p:extLst>
      <p:ext uri="{BB962C8B-B14F-4D97-AF65-F5344CB8AC3E}">
        <p14:creationId xmlns:p14="http://schemas.microsoft.com/office/powerpoint/2010/main" val="33245047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 name="Google Shape;8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9" name="Google Shape;89;p1: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US"/>
              <a:t>9/20/2016</a:t>
            </a:r>
            <a:endParaRPr/>
          </a:p>
        </p:txBody>
      </p:sp>
      <p:sp>
        <p:nvSpPr>
          <p:cNvPr id="90" name="Google Shape;90;p1:notes"/>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r>
              <a:rPr lang="en-US"/>
              <a:t>9/20/2016</a:t>
            </a:r>
            <a:endParaRPr/>
          </a:p>
        </p:txBody>
      </p:sp>
      <p:sp>
        <p:nvSpPr>
          <p:cNvPr id="91" name="Google Shape;91;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30</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A46976-8E7A-6E4A-AA6A-FC89EF2EF9A2}" type="slidenum">
              <a:rPr lang="en-US" smtClean="0"/>
              <a:t>31</a:t>
            </a:fld>
            <a:endParaRPr lang="en-US"/>
          </a:p>
        </p:txBody>
      </p:sp>
    </p:spTree>
    <p:extLst>
      <p:ext uri="{BB962C8B-B14F-4D97-AF65-F5344CB8AC3E}">
        <p14:creationId xmlns:p14="http://schemas.microsoft.com/office/powerpoint/2010/main" val="2478049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Does not include ICESat-2 or SMAP</a:t>
            </a:r>
          </a:p>
        </p:txBody>
      </p:sp>
      <p:sp>
        <p:nvSpPr>
          <p:cNvPr id="4" name="Slide Number Placeholder 3"/>
          <p:cNvSpPr>
            <a:spLocks noGrp="1"/>
          </p:cNvSpPr>
          <p:nvPr>
            <p:ph type="sldNum" sz="quarter" idx="5"/>
          </p:nvPr>
        </p:nvSpPr>
        <p:spPr/>
        <p:txBody>
          <a:bodyPr/>
          <a:lstStyle/>
          <a:p>
            <a:fld id="{BFA46976-8E7A-6E4A-AA6A-FC89EF2EF9A2}" type="slidenum">
              <a:rPr lang="en-US" smtClean="0"/>
              <a:t>4</a:t>
            </a:fld>
            <a:endParaRPr lang="en-US"/>
          </a:p>
        </p:txBody>
      </p:sp>
    </p:spTree>
    <p:extLst>
      <p:ext uri="{BB962C8B-B14F-4D97-AF65-F5344CB8AC3E}">
        <p14:creationId xmlns:p14="http://schemas.microsoft.com/office/powerpoint/2010/main" val="561891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p:txBody>
      </p:sp>
      <p:sp>
        <p:nvSpPr>
          <p:cNvPr id="4" name="Slide Number Placeholder 3"/>
          <p:cNvSpPr>
            <a:spLocks noGrp="1"/>
          </p:cNvSpPr>
          <p:nvPr>
            <p:ph type="sldNum" sz="quarter" idx="10"/>
          </p:nvPr>
        </p:nvSpPr>
        <p:spPr/>
        <p:txBody>
          <a:bodyPr/>
          <a:lstStyle/>
          <a:p>
            <a:fld id="{947264C5-2059-1040-A290-BDBDC17B8D25}" type="slidenum">
              <a:rPr lang="en-US" smtClean="0"/>
              <a:t>5</a:t>
            </a:fld>
            <a:endParaRPr lang="en-US"/>
          </a:p>
        </p:txBody>
      </p:sp>
    </p:spTree>
    <p:extLst>
      <p:ext uri="{BB962C8B-B14F-4D97-AF65-F5344CB8AC3E}">
        <p14:creationId xmlns:p14="http://schemas.microsoft.com/office/powerpoint/2010/main" val="23415341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47264C5-2059-1040-A290-BDBDC17B8D25}" type="slidenum">
              <a:rPr lang="en-US" smtClean="0"/>
              <a:t>7</a:t>
            </a:fld>
            <a:endParaRPr lang="en-US"/>
          </a:p>
        </p:txBody>
      </p:sp>
    </p:spTree>
    <p:extLst>
      <p:ext uri="{BB962C8B-B14F-4D97-AF65-F5344CB8AC3E}">
        <p14:creationId xmlns:p14="http://schemas.microsoft.com/office/powerpoint/2010/main" val="27906223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47264C5-2059-1040-A290-BDBDC17B8D25}" type="slidenum">
              <a:rPr lang="en-US" smtClean="0"/>
              <a:t>8</a:t>
            </a:fld>
            <a:endParaRPr lang="en-US"/>
          </a:p>
        </p:txBody>
      </p:sp>
    </p:spTree>
    <p:extLst>
      <p:ext uri="{BB962C8B-B14F-4D97-AF65-F5344CB8AC3E}">
        <p14:creationId xmlns:p14="http://schemas.microsoft.com/office/powerpoint/2010/main" val="39224446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A46976-8E7A-6E4A-AA6A-FC89EF2EF9A2}" type="slidenum">
              <a:rPr lang="en-US" smtClean="0"/>
              <a:t>10</a:t>
            </a:fld>
            <a:endParaRPr lang="en-US"/>
          </a:p>
        </p:txBody>
      </p:sp>
    </p:spTree>
    <p:extLst>
      <p:ext uri="{BB962C8B-B14F-4D97-AF65-F5344CB8AC3E}">
        <p14:creationId xmlns:p14="http://schemas.microsoft.com/office/powerpoint/2010/main" val="34553951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More users access LANCE web pages via mobile and tablet </a:t>
            </a:r>
          </a:p>
        </p:txBody>
      </p:sp>
      <p:sp>
        <p:nvSpPr>
          <p:cNvPr id="4" name="Slide Number Placeholder 3"/>
          <p:cNvSpPr>
            <a:spLocks noGrp="1"/>
          </p:cNvSpPr>
          <p:nvPr>
            <p:ph type="sldNum" sz="quarter" idx="5"/>
          </p:nvPr>
        </p:nvSpPr>
        <p:spPr/>
        <p:txBody>
          <a:bodyPr/>
          <a:lstStyle/>
          <a:p>
            <a:fld id="{BFA46976-8E7A-6E4A-AA6A-FC89EF2EF9A2}" type="slidenum">
              <a:rPr lang="en-US" smtClean="0"/>
              <a:t>11</a:t>
            </a:fld>
            <a:endParaRPr lang="en-US"/>
          </a:p>
        </p:txBody>
      </p:sp>
    </p:spTree>
    <p:extLst>
      <p:ext uri="{BB962C8B-B14F-4D97-AF65-F5344CB8AC3E}">
        <p14:creationId xmlns:p14="http://schemas.microsoft.com/office/powerpoint/2010/main" val="467072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26% email referral</a:t>
            </a:r>
          </a:p>
          <a:p>
            <a:r>
              <a:rPr lang="en-US" dirty="0"/>
              <a:t>23% referral</a:t>
            </a:r>
          </a:p>
          <a:p>
            <a:r>
              <a:rPr lang="en-US" dirty="0"/>
              <a:t>13 % social media</a:t>
            </a:r>
          </a:p>
        </p:txBody>
      </p:sp>
      <p:sp>
        <p:nvSpPr>
          <p:cNvPr id="4" name="Slide Number Placeholder 3"/>
          <p:cNvSpPr>
            <a:spLocks noGrp="1"/>
          </p:cNvSpPr>
          <p:nvPr>
            <p:ph type="sldNum" sz="quarter" idx="5"/>
          </p:nvPr>
        </p:nvSpPr>
        <p:spPr/>
        <p:txBody>
          <a:bodyPr/>
          <a:lstStyle/>
          <a:p>
            <a:fld id="{BFA46976-8E7A-6E4A-AA6A-FC89EF2EF9A2}" type="slidenum">
              <a:rPr lang="en-US" smtClean="0"/>
              <a:t>12</a:t>
            </a:fld>
            <a:endParaRPr lang="en-US"/>
          </a:p>
        </p:txBody>
      </p:sp>
    </p:spTree>
    <p:extLst>
      <p:ext uri="{BB962C8B-B14F-4D97-AF65-F5344CB8AC3E}">
        <p14:creationId xmlns:p14="http://schemas.microsoft.com/office/powerpoint/2010/main" val="25927044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www.reisereporter.de</a:t>
            </a:r>
            <a:r>
              <a:rPr lang="en-US" dirty="0"/>
              <a:t>/</a:t>
            </a:r>
            <a:r>
              <a:rPr lang="en-US" dirty="0" err="1"/>
              <a:t>artikel</a:t>
            </a:r>
            <a:r>
              <a:rPr lang="en-US" dirty="0"/>
              <a:t>/15479-waldbraende-in-kroatien-wo-brennt-es-sind-urlaubsorte-betroffen</a:t>
            </a:r>
          </a:p>
          <a:p>
            <a:r>
              <a:rPr lang="en-US" sz="1200" b="0" i="0" kern="1200" dirty="0">
                <a:solidFill>
                  <a:schemeClr val="tx1"/>
                </a:solidFill>
                <a:effectLst/>
                <a:latin typeface="+mn-lt"/>
                <a:ea typeface="+mn-ea"/>
                <a:cs typeface="+mn-cs"/>
                <a:hlinkClick r:id="rId3"/>
              </a:rPr>
              <a:t>https://next.gazeta.pl/next/7,172392,27431132,plonaca-planeta-rekordowy-sezon-pozarow-krwawe-niebo-nad-europa.html</a:t>
            </a:r>
            <a:endParaRPr lang="en-US" dirty="0"/>
          </a:p>
        </p:txBody>
      </p:sp>
      <p:sp>
        <p:nvSpPr>
          <p:cNvPr id="4" name="Slide Number Placeholder 3"/>
          <p:cNvSpPr>
            <a:spLocks noGrp="1"/>
          </p:cNvSpPr>
          <p:nvPr>
            <p:ph type="sldNum" sz="quarter" idx="5"/>
          </p:nvPr>
        </p:nvSpPr>
        <p:spPr/>
        <p:txBody>
          <a:bodyPr/>
          <a:lstStyle/>
          <a:p>
            <a:fld id="{BFA46976-8E7A-6E4A-AA6A-FC89EF2EF9A2}" type="slidenum">
              <a:rPr lang="en-US" smtClean="0"/>
              <a:t>14</a:t>
            </a:fld>
            <a:endParaRPr lang="en-US"/>
          </a:p>
        </p:txBody>
      </p:sp>
    </p:spTree>
    <p:extLst>
      <p:ext uri="{BB962C8B-B14F-4D97-AF65-F5344CB8AC3E}">
        <p14:creationId xmlns:p14="http://schemas.microsoft.com/office/powerpoint/2010/main" val="3828030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C46A2-375B-FB49-B4FF-5AE5F16764D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A44570F-C647-514F-9424-DA04724C87F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5EE20ED-A302-1B48-8E27-8C2436B6420D}"/>
              </a:ext>
            </a:extLst>
          </p:cNvPr>
          <p:cNvSpPr>
            <a:spLocks noGrp="1"/>
          </p:cNvSpPr>
          <p:nvPr>
            <p:ph type="dt" sz="half" idx="10"/>
          </p:nvPr>
        </p:nvSpPr>
        <p:spPr/>
        <p:txBody>
          <a:bodyPr/>
          <a:lstStyle/>
          <a:p>
            <a:fld id="{83437DFA-5642-2F49-A7A3-F6CB7676F8D3}" type="datetimeFigureOut">
              <a:rPr lang="en-US" smtClean="0"/>
              <a:t>11/10/22</a:t>
            </a:fld>
            <a:endParaRPr lang="en-US"/>
          </a:p>
        </p:txBody>
      </p:sp>
      <p:sp>
        <p:nvSpPr>
          <p:cNvPr id="5" name="Footer Placeholder 4">
            <a:extLst>
              <a:ext uri="{FF2B5EF4-FFF2-40B4-BE49-F238E27FC236}">
                <a16:creationId xmlns:a16="http://schemas.microsoft.com/office/drawing/2014/main" id="{228B50AF-6333-1D4C-AC14-22654A668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107F64-6095-A949-9B23-D64E7865E55D}"/>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14706880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8582F-789F-D44D-AF36-C6E60ECCBF5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7D5C573-58B1-604B-BB48-FA19B485E15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11E153A-DA7F-164D-B349-9EBD6C2BCA0C}"/>
              </a:ext>
            </a:extLst>
          </p:cNvPr>
          <p:cNvSpPr>
            <a:spLocks noGrp="1"/>
          </p:cNvSpPr>
          <p:nvPr>
            <p:ph type="dt" sz="half" idx="10"/>
          </p:nvPr>
        </p:nvSpPr>
        <p:spPr/>
        <p:txBody>
          <a:bodyPr/>
          <a:lstStyle/>
          <a:p>
            <a:fld id="{83437DFA-5642-2F49-A7A3-F6CB7676F8D3}" type="datetimeFigureOut">
              <a:rPr lang="en-US" smtClean="0"/>
              <a:t>11/10/22</a:t>
            </a:fld>
            <a:endParaRPr lang="en-US"/>
          </a:p>
        </p:txBody>
      </p:sp>
      <p:sp>
        <p:nvSpPr>
          <p:cNvPr id="5" name="Footer Placeholder 4">
            <a:extLst>
              <a:ext uri="{FF2B5EF4-FFF2-40B4-BE49-F238E27FC236}">
                <a16:creationId xmlns:a16="http://schemas.microsoft.com/office/drawing/2014/main" id="{01CC311C-A084-4047-9C4F-FE66C78997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F2EFC5-4302-DF43-86A4-2EF02604F5EF}"/>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26439168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D8A4B49-49DB-FC48-B452-C58210E4FAA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8D9166F-10E0-7147-8DAC-4AF103A70AD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67C81B-E533-7844-9211-D5CB00532F6B}"/>
              </a:ext>
            </a:extLst>
          </p:cNvPr>
          <p:cNvSpPr>
            <a:spLocks noGrp="1"/>
          </p:cNvSpPr>
          <p:nvPr>
            <p:ph type="dt" sz="half" idx="10"/>
          </p:nvPr>
        </p:nvSpPr>
        <p:spPr/>
        <p:txBody>
          <a:bodyPr/>
          <a:lstStyle/>
          <a:p>
            <a:fld id="{83437DFA-5642-2F49-A7A3-F6CB7676F8D3}" type="datetimeFigureOut">
              <a:rPr lang="en-US" smtClean="0"/>
              <a:t>11/10/22</a:t>
            </a:fld>
            <a:endParaRPr lang="en-US"/>
          </a:p>
        </p:txBody>
      </p:sp>
      <p:sp>
        <p:nvSpPr>
          <p:cNvPr id="5" name="Footer Placeholder 4">
            <a:extLst>
              <a:ext uri="{FF2B5EF4-FFF2-40B4-BE49-F238E27FC236}">
                <a16:creationId xmlns:a16="http://schemas.microsoft.com/office/drawing/2014/main" id="{577A7B7B-414C-C44A-B70A-0401E79131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667745-2C88-124C-987C-B72D2E0C5D53}"/>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3444249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622E7-A720-DD46-BD87-A0B379C096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87D9FFE-6ABC-1B42-B41E-63270AB54A7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6B2EF5-D147-0742-9BF6-A10DDF12F797}"/>
              </a:ext>
            </a:extLst>
          </p:cNvPr>
          <p:cNvSpPr>
            <a:spLocks noGrp="1"/>
          </p:cNvSpPr>
          <p:nvPr>
            <p:ph type="dt" sz="half" idx="10"/>
          </p:nvPr>
        </p:nvSpPr>
        <p:spPr/>
        <p:txBody>
          <a:bodyPr/>
          <a:lstStyle/>
          <a:p>
            <a:fld id="{83437DFA-5642-2F49-A7A3-F6CB7676F8D3}" type="datetimeFigureOut">
              <a:rPr lang="en-US" smtClean="0"/>
              <a:t>11/10/22</a:t>
            </a:fld>
            <a:endParaRPr lang="en-US"/>
          </a:p>
        </p:txBody>
      </p:sp>
      <p:sp>
        <p:nvSpPr>
          <p:cNvPr id="5" name="Footer Placeholder 4">
            <a:extLst>
              <a:ext uri="{FF2B5EF4-FFF2-40B4-BE49-F238E27FC236}">
                <a16:creationId xmlns:a16="http://schemas.microsoft.com/office/drawing/2014/main" id="{11D6270E-B1F3-8840-BD96-AE675E1DD2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632B67-B896-4242-87BC-63CF9D248187}"/>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87107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20F08B-D6AB-E143-BB4A-F85E6665E13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8B56AA8-C887-6E46-BAC2-35DEC4E682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C490A52-223B-1143-940E-B3ABA822093B}"/>
              </a:ext>
            </a:extLst>
          </p:cNvPr>
          <p:cNvSpPr>
            <a:spLocks noGrp="1"/>
          </p:cNvSpPr>
          <p:nvPr>
            <p:ph type="dt" sz="half" idx="10"/>
          </p:nvPr>
        </p:nvSpPr>
        <p:spPr/>
        <p:txBody>
          <a:bodyPr/>
          <a:lstStyle/>
          <a:p>
            <a:fld id="{83437DFA-5642-2F49-A7A3-F6CB7676F8D3}" type="datetimeFigureOut">
              <a:rPr lang="en-US" smtClean="0"/>
              <a:t>11/10/22</a:t>
            </a:fld>
            <a:endParaRPr lang="en-US"/>
          </a:p>
        </p:txBody>
      </p:sp>
      <p:sp>
        <p:nvSpPr>
          <p:cNvPr id="5" name="Footer Placeholder 4">
            <a:extLst>
              <a:ext uri="{FF2B5EF4-FFF2-40B4-BE49-F238E27FC236}">
                <a16:creationId xmlns:a16="http://schemas.microsoft.com/office/drawing/2014/main" id="{B2129FD3-680A-1648-AFB4-FF7080028C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13B3B6-D88A-7144-AEA1-023035E3F5E0}"/>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3885354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1F10C-3A05-5340-B6CD-190DD1BF7B5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DB0FF89-A730-CB44-8675-3C34BE77930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0630224-7AB5-2348-B1A9-8F018E0A685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9A3734B-2D3E-0E41-9CD0-6FFF8C7166F1}"/>
              </a:ext>
            </a:extLst>
          </p:cNvPr>
          <p:cNvSpPr>
            <a:spLocks noGrp="1"/>
          </p:cNvSpPr>
          <p:nvPr>
            <p:ph type="dt" sz="half" idx="10"/>
          </p:nvPr>
        </p:nvSpPr>
        <p:spPr/>
        <p:txBody>
          <a:bodyPr/>
          <a:lstStyle/>
          <a:p>
            <a:fld id="{83437DFA-5642-2F49-A7A3-F6CB7676F8D3}" type="datetimeFigureOut">
              <a:rPr lang="en-US" smtClean="0"/>
              <a:t>11/10/22</a:t>
            </a:fld>
            <a:endParaRPr lang="en-US"/>
          </a:p>
        </p:txBody>
      </p:sp>
      <p:sp>
        <p:nvSpPr>
          <p:cNvPr id="6" name="Footer Placeholder 5">
            <a:extLst>
              <a:ext uri="{FF2B5EF4-FFF2-40B4-BE49-F238E27FC236}">
                <a16:creationId xmlns:a16="http://schemas.microsoft.com/office/drawing/2014/main" id="{59083F78-C7DC-5242-99F7-01BF2B85D7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AE79405-4089-754C-AD4C-2658852D0747}"/>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4186575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967B7-0313-9942-9EAA-F103985B672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29C2449-D205-E84D-BF9F-BDD11547DC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1D61FC-4A33-ED45-B38E-6959D68194E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8F39CD7-323D-BB44-88A1-0AAA2B8826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7960857-8579-394B-9B3C-B4D65345FE8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D379106-3B63-0C4B-851D-39682E836A1F}"/>
              </a:ext>
            </a:extLst>
          </p:cNvPr>
          <p:cNvSpPr>
            <a:spLocks noGrp="1"/>
          </p:cNvSpPr>
          <p:nvPr>
            <p:ph type="dt" sz="half" idx="10"/>
          </p:nvPr>
        </p:nvSpPr>
        <p:spPr/>
        <p:txBody>
          <a:bodyPr/>
          <a:lstStyle/>
          <a:p>
            <a:fld id="{83437DFA-5642-2F49-A7A3-F6CB7676F8D3}" type="datetimeFigureOut">
              <a:rPr lang="en-US" smtClean="0"/>
              <a:t>11/10/22</a:t>
            </a:fld>
            <a:endParaRPr lang="en-US"/>
          </a:p>
        </p:txBody>
      </p:sp>
      <p:sp>
        <p:nvSpPr>
          <p:cNvPr id="8" name="Footer Placeholder 7">
            <a:extLst>
              <a:ext uri="{FF2B5EF4-FFF2-40B4-BE49-F238E27FC236}">
                <a16:creationId xmlns:a16="http://schemas.microsoft.com/office/drawing/2014/main" id="{A0CE982F-56C2-6243-8C88-EED086179E0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EEF999-6D59-254A-97B1-4335126C95EE}"/>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711611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421A6-D974-804B-8DB1-8637D6D0AF1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CDBC8B2-7267-C645-9D7C-D366FC1A2CD4}"/>
              </a:ext>
            </a:extLst>
          </p:cNvPr>
          <p:cNvSpPr>
            <a:spLocks noGrp="1"/>
          </p:cNvSpPr>
          <p:nvPr>
            <p:ph type="dt" sz="half" idx="10"/>
          </p:nvPr>
        </p:nvSpPr>
        <p:spPr/>
        <p:txBody>
          <a:bodyPr/>
          <a:lstStyle/>
          <a:p>
            <a:fld id="{83437DFA-5642-2F49-A7A3-F6CB7676F8D3}" type="datetimeFigureOut">
              <a:rPr lang="en-US" smtClean="0"/>
              <a:t>11/10/22</a:t>
            </a:fld>
            <a:endParaRPr lang="en-US"/>
          </a:p>
        </p:txBody>
      </p:sp>
      <p:sp>
        <p:nvSpPr>
          <p:cNvPr id="4" name="Footer Placeholder 3">
            <a:extLst>
              <a:ext uri="{FF2B5EF4-FFF2-40B4-BE49-F238E27FC236}">
                <a16:creationId xmlns:a16="http://schemas.microsoft.com/office/drawing/2014/main" id="{206B6E1F-3250-7F47-A73F-1B9CFA893A1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DAEFE43-2D8E-A240-AA94-5B234789C05F}"/>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4129989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07EC473-0D60-4448-868D-DE48C51ACD6F}"/>
              </a:ext>
            </a:extLst>
          </p:cNvPr>
          <p:cNvSpPr>
            <a:spLocks noGrp="1"/>
          </p:cNvSpPr>
          <p:nvPr>
            <p:ph type="dt" sz="half" idx="10"/>
          </p:nvPr>
        </p:nvSpPr>
        <p:spPr/>
        <p:txBody>
          <a:bodyPr/>
          <a:lstStyle/>
          <a:p>
            <a:fld id="{83437DFA-5642-2F49-A7A3-F6CB7676F8D3}" type="datetimeFigureOut">
              <a:rPr lang="en-US" smtClean="0"/>
              <a:t>11/10/22</a:t>
            </a:fld>
            <a:endParaRPr lang="en-US"/>
          </a:p>
        </p:txBody>
      </p:sp>
      <p:sp>
        <p:nvSpPr>
          <p:cNvPr id="3" name="Footer Placeholder 2">
            <a:extLst>
              <a:ext uri="{FF2B5EF4-FFF2-40B4-BE49-F238E27FC236}">
                <a16:creationId xmlns:a16="http://schemas.microsoft.com/office/drawing/2014/main" id="{ED7F282C-44B4-AF44-9EB7-1E0376270AE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CD86EC9-D2FB-E544-AABE-196AF4DDCCE9}"/>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1922937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2D3B0-59E0-9B47-B9BE-CB1CB6B335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AEF2E73-178B-AF47-89FB-C36B32C42C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217B5D8-BDB1-EA47-AB60-C613F58FFD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E2D1A8-85DC-2546-A6E7-340239AC578B}"/>
              </a:ext>
            </a:extLst>
          </p:cNvPr>
          <p:cNvSpPr>
            <a:spLocks noGrp="1"/>
          </p:cNvSpPr>
          <p:nvPr>
            <p:ph type="dt" sz="half" idx="10"/>
          </p:nvPr>
        </p:nvSpPr>
        <p:spPr/>
        <p:txBody>
          <a:bodyPr/>
          <a:lstStyle/>
          <a:p>
            <a:fld id="{83437DFA-5642-2F49-A7A3-F6CB7676F8D3}" type="datetimeFigureOut">
              <a:rPr lang="en-US" smtClean="0"/>
              <a:t>11/10/22</a:t>
            </a:fld>
            <a:endParaRPr lang="en-US"/>
          </a:p>
        </p:txBody>
      </p:sp>
      <p:sp>
        <p:nvSpPr>
          <p:cNvPr id="6" name="Footer Placeholder 5">
            <a:extLst>
              <a:ext uri="{FF2B5EF4-FFF2-40B4-BE49-F238E27FC236}">
                <a16:creationId xmlns:a16="http://schemas.microsoft.com/office/drawing/2014/main" id="{4685140B-1FB6-7640-8212-ABE14C4E10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DF3F625-B746-FA43-ABEF-0339FA89E053}"/>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41970999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D7B9E-A58D-B34C-B112-7147D71317C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1D6D6C6-B355-BA4F-987D-ECA0D0ADDBE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72D28CD-03D8-5B4F-A8EF-90B39ABB61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B532634-6DAB-A640-97C5-83591A8B8B80}"/>
              </a:ext>
            </a:extLst>
          </p:cNvPr>
          <p:cNvSpPr>
            <a:spLocks noGrp="1"/>
          </p:cNvSpPr>
          <p:nvPr>
            <p:ph type="dt" sz="half" idx="10"/>
          </p:nvPr>
        </p:nvSpPr>
        <p:spPr/>
        <p:txBody>
          <a:bodyPr/>
          <a:lstStyle/>
          <a:p>
            <a:fld id="{83437DFA-5642-2F49-A7A3-F6CB7676F8D3}" type="datetimeFigureOut">
              <a:rPr lang="en-US" smtClean="0"/>
              <a:t>11/10/22</a:t>
            </a:fld>
            <a:endParaRPr lang="en-US"/>
          </a:p>
        </p:txBody>
      </p:sp>
      <p:sp>
        <p:nvSpPr>
          <p:cNvPr id="6" name="Footer Placeholder 5">
            <a:extLst>
              <a:ext uri="{FF2B5EF4-FFF2-40B4-BE49-F238E27FC236}">
                <a16:creationId xmlns:a16="http://schemas.microsoft.com/office/drawing/2014/main" id="{3C46C68D-229F-954F-B2B6-CB84CE1A1A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6EC1E6-47E4-C748-B4FA-302204C57652}"/>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955615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651EAF3-55A2-4A47-9A0E-0D3D9D96D9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C6D9B8-DEDE-3241-A4F8-8A587E208C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994696-8F74-C347-9C5F-AE6219969AC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437DFA-5642-2F49-A7A3-F6CB7676F8D3}" type="datetimeFigureOut">
              <a:rPr lang="en-US" smtClean="0"/>
              <a:t>11/10/22</a:t>
            </a:fld>
            <a:endParaRPr lang="en-US"/>
          </a:p>
        </p:txBody>
      </p:sp>
      <p:sp>
        <p:nvSpPr>
          <p:cNvPr id="5" name="Footer Placeholder 4">
            <a:extLst>
              <a:ext uri="{FF2B5EF4-FFF2-40B4-BE49-F238E27FC236}">
                <a16:creationId xmlns:a16="http://schemas.microsoft.com/office/drawing/2014/main" id="{1C033376-6639-D440-A796-AA0E5DC8165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445D6D6-52B2-5342-8BDA-CFB031D718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135DB-ABCC-C849-9101-EE801AC6DCC6}" type="slidenum">
              <a:rPr lang="en-US" smtClean="0"/>
              <a:t>‹#›</a:t>
            </a:fld>
            <a:endParaRPr lang="en-US"/>
          </a:p>
        </p:txBody>
      </p:sp>
    </p:spTree>
    <p:extLst>
      <p:ext uri="{BB962C8B-B14F-4D97-AF65-F5344CB8AC3E}">
        <p14:creationId xmlns:p14="http://schemas.microsoft.com/office/powerpoint/2010/main" val="12256416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2.png"/><Relationship Id="rId11" Type="http://schemas.openxmlformats.org/officeDocument/2006/relationships/image" Target="../media/image27.tiff"/><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s://lance.nsstc.nasa.gov/"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30.jpg"/><Relationship Id="rId5" Type="http://schemas.openxmlformats.org/officeDocument/2006/relationships/image" Target="../media/image29.png"/><Relationship Id="rId4" Type="http://schemas.openxmlformats.org/officeDocument/2006/relationships/image" Target="../media/image28.jpe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s://earthdata.nasa.gov/earth-observation-data/near-real-time/download-nrt-data/viirs-a-nrt" TargetMode="Externa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mailto:patrick.t.duran@nasa.gov"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tropics.ll.mit.edu/CMS/tropics/latest-news-and-updates"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hyperlink" Target="https://go.nasa.gov/3fMMSz9" TargetMode="External"/><Relationship Id="rId7" Type="http://schemas.openxmlformats.org/officeDocument/2006/relationships/hyperlink" Target="https://go.nasa.gov/3tehGvV" TargetMode="External"/><Relationship Id="rId2" Type="http://schemas.openxmlformats.org/officeDocument/2006/relationships/hyperlink" Target="https://go.nasa.gov/3Ujbwqk" TargetMode="Externa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hyperlink" Target="https://twitter.com/NASAEarthData/status/1550108873952051200" TargetMode="External"/><Relationship Id="rId2" Type="http://schemas.openxmlformats.org/officeDocument/2006/relationships/hyperlink" Target="http://www.facebook.com/NASAEarthdata" TargetMode="External"/><Relationship Id="rId1" Type="http://schemas.openxmlformats.org/officeDocument/2006/relationships/slideLayout" Target="../slideLayouts/slideLayout1.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hyperlink" Target="https://twitter.com/NASAEarthData/status/1549122395050475528"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hyperlink" Target="http://www.youtube.com/c/NASAEarthdata" TargetMode="Externa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6.xml.rels><?xml version="1.0" encoding="UTF-8" standalone="yes"?>
<Relationships xmlns="http://schemas.openxmlformats.org/package/2006/relationships"><Relationship Id="rId3" Type="http://schemas.openxmlformats.org/officeDocument/2006/relationships/hyperlink" Target="https://earthdata.nasa.gov/learn/user-resources/eosdis-newsletter" TargetMode="External"/><Relationship Id="rId7" Type="http://schemas.openxmlformats.org/officeDocument/2006/relationships/image" Target="../media/image44.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hyperlink" Target="https://www.earthdata.nasa.gov/subscribe"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hyperlink" Target="http://www.facebook.com/NASAEarthdat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hyperlink" Target="mailto:leigh.Sinclair@uah.edu" TargetMode="External"/><Relationship Id="rId7" Type="http://schemas.openxmlformats.org/officeDocument/2006/relationships/image" Target="../media/image30.jp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48.jpg"/><Relationship Id="rId4" Type="http://schemas.openxmlformats.org/officeDocument/2006/relationships/image" Target="../media/image47.jpg"/></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 name="Rectangle 91">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Freeform: Shape 101">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39544A0E-2B56-EA4C-BBCD-F72638076A12}"/>
              </a:ext>
            </a:extLst>
          </p:cNvPr>
          <p:cNvSpPr>
            <a:spLocks noGrp="1"/>
          </p:cNvSpPr>
          <p:nvPr>
            <p:ph type="ctrTitle"/>
          </p:nvPr>
        </p:nvSpPr>
        <p:spPr>
          <a:xfrm>
            <a:off x="1314824" y="735106"/>
            <a:ext cx="10053763" cy="2928470"/>
          </a:xfrm>
        </p:spPr>
        <p:txBody>
          <a:bodyPr anchor="b">
            <a:normAutofit/>
          </a:bodyPr>
          <a:lstStyle/>
          <a:p>
            <a:pPr algn="l"/>
            <a:r>
              <a:rPr lang="en-US" sz="4800" dirty="0">
                <a:solidFill>
                  <a:srgbClr val="FFFFFF"/>
                </a:solidFill>
              </a:rPr>
              <a:t>NASA LANCE Metrics and Updates</a:t>
            </a:r>
          </a:p>
        </p:txBody>
      </p:sp>
      <p:sp>
        <p:nvSpPr>
          <p:cNvPr id="3" name="Subtitle 2">
            <a:extLst>
              <a:ext uri="{FF2B5EF4-FFF2-40B4-BE49-F238E27FC236}">
                <a16:creationId xmlns:a16="http://schemas.microsoft.com/office/drawing/2014/main" id="{6E21B6CF-EDD0-BD40-8F03-06AD1426883E}"/>
              </a:ext>
            </a:extLst>
          </p:cNvPr>
          <p:cNvSpPr>
            <a:spLocks noGrp="1"/>
          </p:cNvSpPr>
          <p:nvPr>
            <p:ph type="subTitle" idx="1"/>
          </p:nvPr>
        </p:nvSpPr>
        <p:spPr>
          <a:xfrm>
            <a:off x="1362636" y="4622023"/>
            <a:ext cx="10005951" cy="1859522"/>
          </a:xfrm>
        </p:spPr>
        <p:txBody>
          <a:bodyPr anchor="ctr">
            <a:normAutofit lnSpcReduction="10000"/>
          </a:bodyPr>
          <a:lstStyle/>
          <a:p>
            <a:pPr algn="l">
              <a:lnSpc>
                <a:spcPct val="100000"/>
              </a:lnSpc>
            </a:pPr>
            <a:r>
              <a:rPr lang="en-US" sz="2000" dirty="0"/>
              <a:t>Diane Davies, LANCE Operations Manager</a:t>
            </a:r>
          </a:p>
          <a:p>
            <a:pPr algn="l">
              <a:lnSpc>
                <a:spcPct val="100000"/>
              </a:lnSpc>
            </a:pPr>
            <a:r>
              <a:rPr lang="en-US" sz="2000" dirty="0"/>
              <a:t>Karen Michael, LANCE Manager</a:t>
            </a:r>
          </a:p>
          <a:p>
            <a:pPr algn="l">
              <a:lnSpc>
                <a:spcPct val="100000"/>
              </a:lnSpc>
            </a:pPr>
            <a:r>
              <a:rPr lang="en-US" sz="2000" dirty="0"/>
              <a:t>Jenny Hewson, LANCE Outreach &amp; Implementation Manager </a:t>
            </a:r>
          </a:p>
          <a:p>
            <a:pPr algn="l"/>
            <a:endParaRPr lang="en-US" sz="1600" dirty="0"/>
          </a:p>
          <a:p>
            <a:pPr algn="l"/>
            <a:r>
              <a:rPr lang="en-US" sz="1600" dirty="0"/>
              <a:t>LANCE UWG - November 9-10</a:t>
            </a:r>
            <a:r>
              <a:rPr lang="en-US" sz="1600" baseline="30000" dirty="0"/>
              <a:t>th</a:t>
            </a:r>
            <a:r>
              <a:rPr lang="en-US" sz="1600" dirty="0"/>
              <a:t> 2022</a:t>
            </a:r>
          </a:p>
        </p:txBody>
      </p:sp>
      <p:pic>
        <p:nvPicPr>
          <p:cNvPr id="6" name="Picture 5" descr="Shape&#10;&#10;Description automatically generated with medium confidence">
            <a:extLst>
              <a:ext uri="{FF2B5EF4-FFF2-40B4-BE49-F238E27FC236}">
                <a16:creationId xmlns:a16="http://schemas.microsoft.com/office/drawing/2014/main" id="{0560B790-A2D9-F842-ABD2-A156D0D2D15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06164" y="4870824"/>
            <a:ext cx="1585912" cy="1585912"/>
          </a:xfrm>
          <a:prstGeom prst="rect">
            <a:avLst/>
          </a:prstGeom>
        </p:spPr>
      </p:pic>
    </p:spTree>
    <p:extLst>
      <p:ext uri="{BB962C8B-B14F-4D97-AF65-F5344CB8AC3E}">
        <p14:creationId xmlns:p14="http://schemas.microsoft.com/office/powerpoint/2010/main" val="3106529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84DF55BE-B4AB-4BA1-BDE1-E9F7FB3F11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B9732A11-5FD2-4712-A354-87B378CB8A50}"/>
              </a:ext>
            </a:extLst>
          </p:cNvPr>
          <p:cNvSpPr txBox="1">
            <a:spLocks/>
          </p:cNvSpPr>
          <p:nvPr/>
        </p:nvSpPr>
        <p:spPr>
          <a:xfrm>
            <a:off x="774911" y="136041"/>
            <a:ext cx="5981278" cy="16846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4000" b="1" dirty="0"/>
              <a:t>ICESat-2 Metrics</a:t>
            </a:r>
          </a:p>
        </p:txBody>
      </p:sp>
      <p:sp>
        <p:nvSpPr>
          <p:cNvPr id="4" name="Text Placeholder 4">
            <a:extLst>
              <a:ext uri="{FF2B5EF4-FFF2-40B4-BE49-F238E27FC236}">
                <a16:creationId xmlns:a16="http://schemas.microsoft.com/office/drawing/2014/main" id="{8936DE93-8EE5-0825-3210-1519371AF3BB}"/>
              </a:ext>
            </a:extLst>
          </p:cNvPr>
          <p:cNvSpPr txBox="1">
            <a:spLocks/>
          </p:cNvSpPr>
          <p:nvPr/>
        </p:nvSpPr>
        <p:spPr>
          <a:xfrm>
            <a:off x="774911" y="1598611"/>
            <a:ext cx="5981278" cy="369055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2000" u="sng" dirty="0"/>
              <a:t>Near Real Time/Quick Look Products</a:t>
            </a:r>
          </a:p>
          <a:p>
            <a:r>
              <a:rPr lang="en-US" altLang="en-US" sz="2000" dirty="0"/>
              <a:t>22 March 2022 – 31 October 2022</a:t>
            </a:r>
          </a:p>
          <a:p>
            <a:r>
              <a:rPr lang="en-US" altLang="en-US" sz="2000" dirty="0"/>
              <a:t>86 registered usernames of 5 available products </a:t>
            </a:r>
          </a:p>
          <a:p>
            <a:r>
              <a:rPr lang="en-US" altLang="en-US" sz="2000" dirty="0"/>
              <a:t>2,279 science file downloads</a:t>
            </a:r>
          </a:p>
          <a:p>
            <a:r>
              <a:rPr lang="en-US" altLang="en-US" sz="2000" dirty="0"/>
              <a:t>Users from 20 countries</a:t>
            </a:r>
          </a:p>
        </p:txBody>
      </p:sp>
      <p:pic>
        <p:nvPicPr>
          <p:cNvPr id="7" name="Picture 6" descr="Logo, company name&#10;&#10;Description automatically generated">
            <a:extLst>
              <a:ext uri="{FF2B5EF4-FFF2-40B4-BE49-F238E27FC236}">
                <a16:creationId xmlns:a16="http://schemas.microsoft.com/office/drawing/2014/main" id="{7EF998F0-49C2-95B7-9899-E3FA54AA8FBD}"/>
              </a:ext>
            </a:extLst>
          </p:cNvPr>
          <p:cNvPicPr>
            <a:picLocks noChangeAspect="1"/>
          </p:cNvPicPr>
          <p:nvPr/>
        </p:nvPicPr>
        <p:blipFill>
          <a:blip r:embed="rId3"/>
          <a:stretch>
            <a:fillRect/>
          </a:stretch>
        </p:blipFill>
        <p:spPr>
          <a:xfrm>
            <a:off x="9534102" y="5473700"/>
            <a:ext cx="2425932" cy="1233471"/>
          </a:xfrm>
          <a:prstGeom prst="rect">
            <a:avLst/>
          </a:prstGeom>
        </p:spPr>
      </p:pic>
      <p:graphicFrame>
        <p:nvGraphicFramePr>
          <p:cNvPr id="5" name="Table 4">
            <a:extLst>
              <a:ext uri="{FF2B5EF4-FFF2-40B4-BE49-F238E27FC236}">
                <a16:creationId xmlns:a16="http://schemas.microsoft.com/office/drawing/2014/main" id="{2BF87F3C-5C8A-0134-CB37-1DE6AB1D5C8A}"/>
              </a:ext>
            </a:extLst>
          </p:cNvPr>
          <p:cNvGraphicFramePr>
            <a:graphicFrameLocks noGrp="1"/>
          </p:cNvGraphicFramePr>
          <p:nvPr>
            <p:extLst>
              <p:ext uri="{D42A27DB-BD31-4B8C-83A1-F6EECF244321}">
                <p14:modId xmlns:p14="http://schemas.microsoft.com/office/powerpoint/2010/main" val="313048997"/>
              </p:ext>
            </p:extLst>
          </p:nvPr>
        </p:nvGraphicFramePr>
        <p:xfrm>
          <a:off x="7531101" y="1450454"/>
          <a:ext cx="2774434" cy="1579466"/>
        </p:xfrm>
        <a:graphic>
          <a:graphicData uri="http://schemas.openxmlformats.org/drawingml/2006/table">
            <a:tbl>
              <a:tblPr firstRow="1" bandRow="1">
                <a:tableStyleId>{5C22544A-7EE6-4342-B048-85BDC9FD1C3A}</a:tableStyleId>
              </a:tblPr>
              <a:tblGrid>
                <a:gridCol w="1629915">
                  <a:extLst>
                    <a:ext uri="{9D8B030D-6E8A-4147-A177-3AD203B41FA5}">
                      <a16:colId xmlns:a16="http://schemas.microsoft.com/office/drawing/2014/main" val="434292448"/>
                    </a:ext>
                  </a:extLst>
                </a:gridCol>
                <a:gridCol w="1144519">
                  <a:extLst>
                    <a:ext uri="{9D8B030D-6E8A-4147-A177-3AD203B41FA5}">
                      <a16:colId xmlns:a16="http://schemas.microsoft.com/office/drawing/2014/main" val="628112052"/>
                    </a:ext>
                  </a:extLst>
                </a:gridCol>
              </a:tblGrid>
              <a:tr h="415751">
                <a:tc>
                  <a:txBody>
                    <a:bodyPr/>
                    <a:lstStyle/>
                    <a:p>
                      <a:pPr algn="l" fontAlgn="b"/>
                      <a:r>
                        <a:rPr lang="en-US" sz="1400" b="1" i="0" u="none" strike="noStrike" dirty="0">
                          <a:solidFill>
                            <a:schemeClr val="bg1"/>
                          </a:solidFill>
                          <a:effectLst/>
                          <a:latin typeface="Arial" panose="020B0604020202020204" pitchFamily="34" charset="0"/>
                          <a:cs typeface="Arial" panose="020B0604020202020204" pitchFamily="34" charset="0"/>
                        </a:rPr>
                        <a:t>Country</a:t>
                      </a:r>
                    </a:p>
                  </a:txBody>
                  <a:tcPr marL="19383" marR="19383" marT="19383" marB="0" anchor="ctr"/>
                </a:tc>
                <a:tc>
                  <a:txBody>
                    <a:bodyPr/>
                    <a:lstStyle/>
                    <a:p>
                      <a:pPr algn="ctr" fontAlgn="b"/>
                      <a:r>
                        <a:rPr lang="en-US" sz="1400" b="0" u="none" strike="noStrike" dirty="0">
                          <a:effectLst/>
                          <a:latin typeface="Arial" panose="020B0604020202020204" pitchFamily="34" charset="0"/>
                          <a:cs typeface="Arial" panose="020B0604020202020204" pitchFamily="34" charset="0"/>
                        </a:rPr>
                        <a:t>Distinct Users</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19383" marR="19383" marT="19383" marB="0" anchor="ctr"/>
                </a:tc>
                <a:extLst>
                  <a:ext uri="{0D108BD9-81ED-4DB2-BD59-A6C34878D82A}">
                    <a16:rowId xmlns:a16="http://schemas.microsoft.com/office/drawing/2014/main" val="3201907911"/>
                  </a:ext>
                </a:extLst>
              </a:tr>
              <a:tr h="222942">
                <a:tc>
                  <a:txBody>
                    <a:bodyPr/>
                    <a:lstStyle/>
                    <a:p>
                      <a:pPr algn="l" fontAlgn="b"/>
                      <a:r>
                        <a:rPr lang="en-US" sz="1400" u="none" strike="noStrike" dirty="0">
                          <a:effectLst/>
                          <a:latin typeface="Arial" panose="020B0604020202020204" pitchFamily="34" charset="0"/>
                          <a:cs typeface="Arial" panose="020B0604020202020204" pitchFamily="34" charset="0"/>
                        </a:rPr>
                        <a:t>United States</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19383" marR="19383" marT="19383" marB="0" anchor="b"/>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38</a:t>
                      </a:r>
                    </a:p>
                  </a:txBody>
                  <a:tcPr marL="19383" marR="19383" marT="19383" marB="0" anchor="b"/>
                </a:tc>
                <a:extLst>
                  <a:ext uri="{0D108BD9-81ED-4DB2-BD59-A6C34878D82A}">
                    <a16:rowId xmlns:a16="http://schemas.microsoft.com/office/drawing/2014/main" val="190435270"/>
                  </a:ext>
                </a:extLst>
              </a:tr>
              <a:tr h="222942">
                <a:tc>
                  <a:txBody>
                    <a:bodyPr/>
                    <a:lstStyle/>
                    <a:p>
                      <a:pPr algn="l" fontAlgn="b"/>
                      <a:r>
                        <a:rPr lang="en-US" sz="1400" u="none" strike="noStrike">
                          <a:effectLst/>
                          <a:latin typeface="Arial" panose="020B0604020202020204" pitchFamily="34" charset="0"/>
                          <a:cs typeface="Arial" panose="020B0604020202020204" pitchFamily="34" charset="0"/>
                        </a:rPr>
                        <a:t>China</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19383" marR="19383" marT="19383" marB="0" anchor="b"/>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28</a:t>
                      </a:r>
                    </a:p>
                  </a:txBody>
                  <a:tcPr marL="19383" marR="19383" marT="19383" marB="0" anchor="b"/>
                </a:tc>
                <a:extLst>
                  <a:ext uri="{0D108BD9-81ED-4DB2-BD59-A6C34878D82A}">
                    <a16:rowId xmlns:a16="http://schemas.microsoft.com/office/drawing/2014/main" val="92238465"/>
                  </a:ext>
                </a:extLst>
              </a:tr>
              <a:tr h="222942">
                <a:tc>
                  <a:txBody>
                    <a:bodyPr/>
                    <a:lstStyle/>
                    <a:p>
                      <a:pPr algn="l" fontAlgn="b"/>
                      <a:r>
                        <a:rPr lang="en-US" sz="1400" u="none" strike="noStrike">
                          <a:effectLst/>
                          <a:latin typeface="Arial" panose="020B0604020202020204" pitchFamily="34" charset="0"/>
                          <a:cs typeface="Arial" panose="020B0604020202020204" pitchFamily="34" charset="0"/>
                        </a:rPr>
                        <a:t>India</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19383" marR="19383" marT="19383" marB="0" anchor="b"/>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11</a:t>
                      </a:r>
                    </a:p>
                  </a:txBody>
                  <a:tcPr marL="19383" marR="19383" marT="19383" marB="0" anchor="b"/>
                </a:tc>
                <a:extLst>
                  <a:ext uri="{0D108BD9-81ED-4DB2-BD59-A6C34878D82A}">
                    <a16:rowId xmlns:a16="http://schemas.microsoft.com/office/drawing/2014/main" val="3516871947"/>
                  </a:ext>
                </a:extLst>
              </a:tr>
              <a:tr h="222942">
                <a:tc>
                  <a:txBody>
                    <a:bodyPr/>
                    <a:lstStyle/>
                    <a:p>
                      <a:pPr algn="l" fontAlgn="b"/>
                      <a:r>
                        <a:rPr lang="en-US" sz="1400" u="none" strike="noStrike">
                          <a:effectLst/>
                          <a:latin typeface="Arial" panose="020B0604020202020204" pitchFamily="34" charset="0"/>
                          <a:cs typeface="Arial" panose="020B0604020202020204" pitchFamily="34" charset="0"/>
                        </a:rPr>
                        <a:t>United Kingdom</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19383" marR="19383" marT="19383" marB="0" anchor="b"/>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4</a:t>
                      </a:r>
                    </a:p>
                  </a:txBody>
                  <a:tcPr marL="19383" marR="19383" marT="19383" marB="0" anchor="b"/>
                </a:tc>
                <a:extLst>
                  <a:ext uri="{0D108BD9-81ED-4DB2-BD59-A6C34878D82A}">
                    <a16:rowId xmlns:a16="http://schemas.microsoft.com/office/drawing/2014/main" val="9078373"/>
                  </a:ext>
                </a:extLst>
              </a:tr>
              <a:tr h="222942">
                <a:tc>
                  <a:txBody>
                    <a:bodyPr/>
                    <a:lstStyle/>
                    <a:p>
                      <a:pPr algn="l" fontAlgn="b"/>
                      <a:r>
                        <a:rPr lang="en-US" sz="1400" u="none" strike="noStrike">
                          <a:effectLst/>
                          <a:latin typeface="Arial" panose="020B0604020202020204" pitchFamily="34" charset="0"/>
                          <a:cs typeface="Arial" panose="020B0604020202020204" pitchFamily="34" charset="0"/>
                        </a:rPr>
                        <a:t>Canada</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19383" marR="19383" marT="19383" marB="0" anchor="b"/>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4</a:t>
                      </a:r>
                    </a:p>
                  </a:txBody>
                  <a:tcPr marL="19383" marR="19383" marT="19383" marB="0" anchor="b"/>
                </a:tc>
                <a:extLst>
                  <a:ext uri="{0D108BD9-81ED-4DB2-BD59-A6C34878D82A}">
                    <a16:rowId xmlns:a16="http://schemas.microsoft.com/office/drawing/2014/main" val="1954223182"/>
                  </a:ext>
                </a:extLst>
              </a:tr>
            </a:tbl>
          </a:graphicData>
        </a:graphic>
      </p:graphicFrame>
      <p:pic>
        <p:nvPicPr>
          <p:cNvPr id="8" name="table">
            <a:extLst>
              <a:ext uri="{FF2B5EF4-FFF2-40B4-BE49-F238E27FC236}">
                <a16:creationId xmlns:a16="http://schemas.microsoft.com/office/drawing/2014/main" id="{A16836BE-0B61-60BF-CB6F-4DE8B18C9E51}"/>
              </a:ext>
            </a:extLst>
          </p:cNvPr>
          <p:cNvPicPr>
            <a:picLocks noChangeAspect="1"/>
          </p:cNvPicPr>
          <p:nvPr/>
        </p:nvPicPr>
        <p:blipFill>
          <a:blip r:embed="rId4"/>
          <a:stretch>
            <a:fillRect/>
          </a:stretch>
        </p:blipFill>
        <p:spPr>
          <a:xfrm>
            <a:off x="827071" y="3243811"/>
            <a:ext cx="9564961" cy="2459736"/>
          </a:xfrm>
          <a:prstGeom prst="rect">
            <a:avLst/>
          </a:prstGeom>
        </p:spPr>
      </p:pic>
    </p:spTree>
    <p:extLst>
      <p:ext uri="{BB962C8B-B14F-4D97-AF65-F5344CB8AC3E}">
        <p14:creationId xmlns:p14="http://schemas.microsoft.com/office/powerpoint/2010/main" val="26266719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C07915C-810F-A196-EED9-CAD3F75388CD}"/>
              </a:ext>
            </a:extLst>
          </p:cNvPr>
          <p:cNvPicPr>
            <a:picLocks noChangeAspect="1"/>
          </p:cNvPicPr>
          <p:nvPr/>
        </p:nvPicPr>
        <p:blipFill>
          <a:blip r:embed="rId3"/>
          <a:stretch>
            <a:fillRect/>
          </a:stretch>
        </p:blipFill>
        <p:spPr>
          <a:xfrm>
            <a:off x="0" y="467802"/>
            <a:ext cx="12170304" cy="5043998"/>
          </a:xfrm>
          <a:prstGeom prst="rect">
            <a:avLst/>
          </a:prstGeom>
        </p:spPr>
      </p:pic>
      <p:sp>
        <p:nvSpPr>
          <p:cNvPr id="4" name="TextBox 3">
            <a:extLst>
              <a:ext uri="{FF2B5EF4-FFF2-40B4-BE49-F238E27FC236}">
                <a16:creationId xmlns:a16="http://schemas.microsoft.com/office/drawing/2014/main" id="{AF47F4F7-C737-2C63-C26A-035828FCF72E}"/>
              </a:ext>
            </a:extLst>
          </p:cNvPr>
          <p:cNvSpPr txBox="1"/>
          <p:nvPr/>
        </p:nvSpPr>
        <p:spPr>
          <a:xfrm>
            <a:off x="1" y="5580"/>
            <a:ext cx="12192000" cy="523220"/>
          </a:xfrm>
          <a:prstGeom prst="rect">
            <a:avLst/>
          </a:prstGeom>
          <a:solidFill>
            <a:schemeClr val="accent1">
              <a:lumMod val="50000"/>
            </a:schemeClr>
          </a:solidFill>
        </p:spPr>
        <p:txBody>
          <a:bodyPr wrap="square" rtlCol="0">
            <a:spAutoFit/>
          </a:bodyPr>
          <a:lstStyle/>
          <a:p>
            <a:r>
              <a:rPr lang="en-US" sz="2800" dirty="0">
                <a:solidFill>
                  <a:schemeClr val="bg1"/>
                </a:solidFill>
              </a:rPr>
              <a:t>Google Analytics for all LANCE Web Pages including FIRMS: 1 May – 31 Oct 2022</a:t>
            </a:r>
          </a:p>
        </p:txBody>
      </p:sp>
      <p:sp>
        <p:nvSpPr>
          <p:cNvPr id="12" name="TextBox 11">
            <a:extLst>
              <a:ext uri="{FF2B5EF4-FFF2-40B4-BE49-F238E27FC236}">
                <a16:creationId xmlns:a16="http://schemas.microsoft.com/office/drawing/2014/main" id="{56574780-B782-85A8-1CBF-535DCC8B227E}"/>
              </a:ext>
            </a:extLst>
          </p:cNvPr>
          <p:cNvSpPr txBox="1"/>
          <p:nvPr/>
        </p:nvSpPr>
        <p:spPr>
          <a:xfrm>
            <a:off x="9653814" y="5613230"/>
            <a:ext cx="1676400" cy="1200329"/>
          </a:xfrm>
          <a:prstGeom prst="rect">
            <a:avLst/>
          </a:prstGeom>
          <a:noFill/>
        </p:spPr>
        <p:txBody>
          <a:bodyPr wrap="square" rtlCol="0">
            <a:spAutoFit/>
          </a:bodyPr>
          <a:lstStyle/>
          <a:p>
            <a:r>
              <a:rPr lang="en-US" dirty="0"/>
              <a:t>By Device:</a:t>
            </a:r>
          </a:p>
          <a:p>
            <a:r>
              <a:rPr lang="en-US" dirty="0"/>
              <a:t>57.6% mobile</a:t>
            </a:r>
          </a:p>
          <a:p>
            <a:r>
              <a:rPr lang="en-US" dirty="0"/>
              <a:t>39.94% desktop</a:t>
            </a:r>
          </a:p>
          <a:p>
            <a:r>
              <a:rPr lang="en-US" dirty="0"/>
              <a:t>2.46% tablet</a:t>
            </a:r>
          </a:p>
        </p:txBody>
      </p:sp>
      <p:sp>
        <p:nvSpPr>
          <p:cNvPr id="2" name="TextBox 1">
            <a:extLst>
              <a:ext uri="{FF2B5EF4-FFF2-40B4-BE49-F238E27FC236}">
                <a16:creationId xmlns:a16="http://schemas.microsoft.com/office/drawing/2014/main" id="{545E3993-DF8D-6043-B5E1-9EDEF3B82A2C}"/>
              </a:ext>
            </a:extLst>
          </p:cNvPr>
          <p:cNvSpPr txBox="1"/>
          <p:nvPr/>
        </p:nvSpPr>
        <p:spPr>
          <a:xfrm>
            <a:off x="5296015" y="1881089"/>
            <a:ext cx="1035861" cy="261610"/>
          </a:xfrm>
          <a:prstGeom prst="rect">
            <a:avLst/>
          </a:prstGeom>
          <a:noFill/>
        </p:spPr>
        <p:txBody>
          <a:bodyPr wrap="none" rtlCol="0">
            <a:spAutoFit/>
          </a:bodyPr>
          <a:lstStyle/>
          <a:p>
            <a:r>
              <a:rPr lang="en-US" sz="1100" dirty="0"/>
              <a:t>Fires in Europe</a:t>
            </a:r>
          </a:p>
        </p:txBody>
      </p:sp>
      <p:cxnSp>
        <p:nvCxnSpPr>
          <p:cNvPr id="6" name="Straight Connector 5">
            <a:extLst>
              <a:ext uri="{FF2B5EF4-FFF2-40B4-BE49-F238E27FC236}">
                <a16:creationId xmlns:a16="http://schemas.microsoft.com/office/drawing/2014/main" id="{08B711F5-1DD2-C343-83A3-20F456E3C31A}"/>
              </a:ext>
            </a:extLst>
          </p:cNvPr>
          <p:cNvCxnSpPr/>
          <p:nvPr/>
        </p:nvCxnSpPr>
        <p:spPr>
          <a:xfrm>
            <a:off x="4967785" y="2142699"/>
            <a:ext cx="1692322"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28FAAAEC-EDA6-404C-AE7D-96794DF934C9}"/>
              </a:ext>
            </a:extLst>
          </p:cNvPr>
          <p:cNvSpPr txBox="1"/>
          <p:nvPr/>
        </p:nvSpPr>
        <p:spPr>
          <a:xfrm>
            <a:off x="7741239" y="2265501"/>
            <a:ext cx="1266283" cy="261610"/>
          </a:xfrm>
          <a:prstGeom prst="rect">
            <a:avLst/>
          </a:prstGeom>
          <a:noFill/>
        </p:spPr>
        <p:txBody>
          <a:bodyPr wrap="square" rtlCol="0">
            <a:spAutoFit/>
          </a:bodyPr>
          <a:lstStyle/>
          <a:p>
            <a:r>
              <a:rPr lang="en-US" sz="1100" dirty="0"/>
              <a:t>Fires in Pacific NW</a:t>
            </a:r>
          </a:p>
        </p:txBody>
      </p:sp>
      <p:cxnSp>
        <p:nvCxnSpPr>
          <p:cNvPr id="10" name="Straight Connector 9">
            <a:extLst>
              <a:ext uri="{FF2B5EF4-FFF2-40B4-BE49-F238E27FC236}">
                <a16:creationId xmlns:a16="http://schemas.microsoft.com/office/drawing/2014/main" id="{8D62E756-47A7-D14B-A638-26D84B321491}"/>
              </a:ext>
            </a:extLst>
          </p:cNvPr>
          <p:cNvCxnSpPr>
            <a:cxnSpLocks/>
          </p:cNvCxnSpPr>
          <p:nvPr/>
        </p:nvCxnSpPr>
        <p:spPr>
          <a:xfrm>
            <a:off x="7874759" y="2527111"/>
            <a:ext cx="928048"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7A81998-E9FF-4D43-8A07-84747409A09A}"/>
              </a:ext>
            </a:extLst>
          </p:cNvPr>
          <p:cNvSpPr txBox="1"/>
          <p:nvPr/>
        </p:nvSpPr>
        <p:spPr>
          <a:xfrm>
            <a:off x="483846" y="2527111"/>
            <a:ext cx="1266283" cy="261610"/>
          </a:xfrm>
          <a:prstGeom prst="rect">
            <a:avLst/>
          </a:prstGeom>
          <a:noFill/>
        </p:spPr>
        <p:txBody>
          <a:bodyPr wrap="square" rtlCol="0">
            <a:spAutoFit/>
          </a:bodyPr>
          <a:lstStyle/>
          <a:p>
            <a:r>
              <a:rPr lang="en-US" sz="1100" dirty="0"/>
              <a:t>War in Ukraine</a:t>
            </a:r>
          </a:p>
        </p:txBody>
      </p:sp>
      <p:cxnSp>
        <p:nvCxnSpPr>
          <p:cNvPr id="15" name="Straight Connector 14">
            <a:extLst>
              <a:ext uri="{FF2B5EF4-FFF2-40B4-BE49-F238E27FC236}">
                <a16:creationId xmlns:a16="http://schemas.microsoft.com/office/drawing/2014/main" id="{C728CE82-25D7-1D4E-BCE0-5718C0F76D5D}"/>
              </a:ext>
            </a:extLst>
          </p:cNvPr>
          <p:cNvCxnSpPr>
            <a:cxnSpLocks/>
          </p:cNvCxnSpPr>
          <p:nvPr/>
        </p:nvCxnSpPr>
        <p:spPr>
          <a:xfrm>
            <a:off x="617366" y="2788721"/>
            <a:ext cx="92804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54852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E949DEA-74E4-493E-C36F-3BCF0BD6D90D}"/>
              </a:ext>
            </a:extLst>
          </p:cNvPr>
          <p:cNvPicPr>
            <a:picLocks noChangeAspect="1"/>
          </p:cNvPicPr>
          <p:nvPr/>
        </p:nvPicPr>
        <p:blipFill>
          <a:blip r:embed="rId3"/>
          <a:stretch>
            <a:fillRect/>
          </a:stretch>
        </p:blipFill>
        <p:spPr>
          <a:xfrm>
            <a:off x="191193" y="1156732"/>
            <a:ext cx="7027817" cy="4243054"/>
          </a:xfrm>
          <a:prstGeom prst="rect">
            <a:avLst/>
          </a:prstGeom>
        </p:spPr>
      </p:pic>
      <p:pic>
        <p:nvPicPr>
          <p:cNvPr id="4" name="Picture 3">
            <a:extLst>
              <a:ext uri="{FF2B5EF4-FFF2-40B4-BE49-F238E27FC236}">
                <a16:creationId xmlns:a16="http://schemas.microsoft.com/office/drawing/2014/main" id="{1740A118-FE80-9884-9943-6E6ED81D3A4C}"/>
              </a:ext>
            </a:extLst>
          </p:cNvPr>
          <p:cNvPicPr>
            <a:picLocks noChangeAspect="1"/>
          </p:cNvPicPr>
          <p:nvPr/>
        </p:nvPicPr>
        <p:blipFill>
          <a:blip r:embed="rId4"/>
          <a:stretch>
            <a:fillRect/>
          </a:stretch>
        </p:blipFill>
        <p:spPr>
          <a:xfrm>
            <a:off x="7066499" y="1061203"/>
            <a:ext cx="5020997" cy="5050246"/>
          </a:xfrm>
          <a:prstGeom prst="rect">
            <a:avLst/>
          </a:prstGeom>
        </p:spPr>
      </p:pic>
      <p:sp>
        <p:nvSpPr>
          <p:cNvPr id="3" name="TextBox 2">
            <a:extLst>
              <a:ext uri="{FF2B5EF4-FFF2-40B4-BE49-F238E27FC236}">
                <a16:creationId xmlns:a16="http://schemas.microsoft.com/office/drawing/2014/main" id="{2F19251B-4EA4-BF56-45E6-67E0E2169862}"/>
              </a:ext>
            </a:extLst>
          </p:cNvPr>
          <p:cNvSpPr txBox="1"/>
          <p:nvPr/>
        </p:nvSpPr>
        <p:spPr>
          <a:xfrm>
            <a:off x="1" y="5580"/>
            <a:ext cx="12192000" cy="523220"/>
          </a:xfrm>
          <a:prstGeom prst="rect">
            <a:avLst/>
          </a:prstGeom>
          <a:solidFill>
            <a:schemeClr val="accent1">
              <a:lumMod val="50000"/>
            </a:schemeClr>
          </a:solidFill>
        </p:spPr>
        <p:txBody>
          <a:bodyPr wrap="square" rtlCol="0">
            <a:spAutoFit/>
          </a:bodyPr>
          <a:lstStyle/>
          <a:p>
            <a:r>
              <a:rPr lang="en-US" sz="2800" dirty="0">
                <a:solidFill>
                  <a:schemeClr val="bg1"/>
                </a:solidFill>
              </a:rPr>
              <a:t>Google Analytics for all LANCE Web Pages including FIRMS: 1 May – 31 Oct 2022</a:t>
            </a:r>
          </a:p>
        </p:txBody>
      </p:sp>
      <p:sp>
        <p:nvSpPr>
          <p:cNvPr id="5" name="TextBox 4">
            <a:extLst>
              <a:ext uri="{FF2B5EF4-FFF2-40B4-BE49-F238E27FC236}">
                <a16:creationId xmlns:a16="http://schemas.microsoft.com/office/drawing/2014/main" id="{9E8596D1-99BF-FDAF-01EF-8BFABE772796}"/>
              </a:ext>
            </a:extLst>
          </p:cNvPr>
          <p:cNvSpPr txBox="1"/>
          <p:nvPr/>
        </p:nvSpPr>
        <p:spPr>
          <a:xfrm>
            <a:off x="254000" y="787400"/>
            <a:ext cx="4978400" cy="369332"/>
          </a:xfrm>
          <a:prstGeom prst="rect">
            <a:avLst/>
          </a:prstGeom>
          <a:noFill/>
        </p:spPr>
        <p:txBody>
          <a:bodyPr wrap="square" rtlCol="0">
            <a:spAutoFit/>
          </a:bodyPr>
          <a:lstStyle/>
          <a:p>
            <a:r>
              <a:rPr lang="en-US" dirty="0"/>
              <a:t>Distribution of Users by Country</a:t>
            </a:r>
          </a:p>
        </p:txBody>
      </p:sp>
      <p:pic>
        <p:nvPicPr>
          <p:cNvPr id="6" name="Picture 5">
            <a:extLst>
              <a:ext uri="{FF2B5EF4-FFF2-40B4-BE49-F238E27FC236}">
                <a16:creationId xmlns:a16="http://schemas.microsoft.com/office/drawing/2014/main" id="{1EB7E808-DE90-9A41-AF56-2D21E052B214}"/>
              </a:ext>
            </a:extLst>
          </p:cNvPr>
          <p:cNvPicPr>
            <a:picLocks noChangeAspect="1"/>
          </p:cNvPicPr>
          <p:nvPr/>
        </p:nvPicPr>
        <p:blipFill>
          <a:blip r:embed="rId5"/>
          <a:stretch>
            <a:fillRect/>
          </a:stretch>
        </p:blipFill>
        <p:spPr>
          <a:xfrm>
            <a:off x="2942569" y="4207425"/>
            <a:ext cx="3966891" cy="2384721"/>
          </a:xfrm>
          <a:prstGeom prst="rect">
            <a:avLst/>
          </a:prstGeom>
        </p:spPr>
      </p:pic>
    </p:spTree>
    <p:extLst>
      <p:ext uri="{BB962C8B-B14F-4D97-AF65-F5344CB8AC3E}">
        <p14:creationId xmlns:p14="http://schemas.microsoft.com/office/powerpoint/2010/main" val="662085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 name="Rectangle 21">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05A61E5-9ECE-EF84-D67E-6D1142DB99E7}"/>
              </a:ext>
            </a:extLst>
          </p:cNvPr>
          <p:cNvSpPr txBox="1"/>
          <p:nvPr/>
        </p:nvSpPr>
        <p:spPr>
          <a:xfrm>
            <a:off x="586478" y="1683756"/>
            <a:ext cx="3115265" cy="2396359"/>
          </a:xfrm>
          <a:prstGeom prst="rect">
            <a:avLst/>
          </a:prstGeom>
        </p:spPr>
        <p:txBody>
          <a:bodyPr vert="horz" lIns="91440" tIns="45720" rIns="91440" bIns="45720" rtlCol="0" anchor="b">
            <a:normAutofit/>
          </a:bodyPr>
          <a:lstStyle/>
          <a:p>
            <a:pPr algn="r">
              <a:lnSpc>
                <a:spcPct val="90000"/>
              </a:lnSpc>
              <a:spcBef>
                <a:spcPct val="0"/>
              </a:spcBef>
              <a:spcAft>
                <a:spcPts val="600"/>
              </a:spcAft>
            </a:pPr>
            <a:r>
              <a:rPr lang="en-US" sz="4000" dirty="0">
                <a:solidFill>
                  <a:srgbClr val="FFFFFF"/>
                </a:solidFill>
                <a:latin typeface="+mj-lt"/>
                <a:ea typeface="+mj-ea"/>
                <a:cs typeface="+mj-cs"/>
              </a:rPr>
              <a:t>TRAFFIC SOURCES</a:t>
            </a:r>
            <a:endParaRPr lang="en-US" sz="4000" kern="1200" dirty="0">
              <a:solidFill>
                <a:srgbClr val="FFFFFF"/>
              </a:solidFill>
              <a:latin typeface="+mj-lt"/>
              <a:ea typeface="+mj-ea"/>
              <a:cs typeface="+mj-cs"/>
            </a:endParaRPr>
          </a:p>
        </p:txBody>
      </p:sp>
      <p:grpSp>
        <p:nvGrpSpPr>
          <p:cNvPr id="4" name="Group 3">
            <a:extLst>
              <a:ext uri="{FF2B5EF4-FFF2-40B4-BE49-F238E27FC236}">
                <a16:creationId xmlns:a16="http://schemas.microsoft.com/office/drawing/2014/main" id="{6053B138-A742-1018-6697-5ABE35F52713}"/>
              </a:ext>
            </a:extLst>
          </p:cNvPr>
          <p:cNvGrpSpPr/>
          <p:nvPr/>
        </p:nvGrpSpPr>
        <p:grpSpPr>
          <a:xfrm>
            <a:off x="4624302" y="368300"/>
            <a:ext cx="6100801" cy="5836060"/>
            <a:chOff x="450585" y="166357"/>
            <a:chExt cx="5950215" cy="6525285"/>
          </a:xfrm>
        </p:grpSpPr>
        <p:pic>
          <p:nvPicPr>
            <p:cNvPr id="2" name="Picture 1">
              <a:extLst>
                <a:ext uri="{FF2B5EF4-FFF2-40B4-BE49-F238E27FC236}">
                  <a16:creationId xmlns:a16="http://schemas.microsoft.com/office/drawing/2014/main" id="{4FAFE47F-3CC9-F023-7BF0-091BD0D3EF95}"/>
                </a:ext>
              </a:extLst>
            </p:cNvPr>
            <p:cNvPicPr>
              <a:picLocks noChangeAspect="1"/>
            </p:cNvPicPr>
            <p:nvPr/>
          </p:nvPicPr>
          <p:blipFill>
            <a:blip r:embed="rId2"/>
            <a:stretch>
              <a:fillRect/>
            </a:stretch>
          </p:blipFill>
          <p:spPr>
            <a:xfrm>
              <a:off x="450585" y="166357"/>
              <a:ext cx="5950215" cy="6525285"/>
            </a:xfrm>
            <a:prstGeom prst="rect">
              <a:avLst/>
            </a:prstGeom>
          </p:spPr>
        </p:pic>
        <p:sp>
          <p:nvSpPr>
            <p:cNvPr id="3" name="TextBox 2">
              <a:extLst>
                <a:ext uri="{FF2B5EF4-FFF2-40B4-BE49-F238E27FC236}">
                  <a16:creationId xmlns:a16="http://schemas.microsoft.com/office/drawing/2014/main" id="{CDF9EA54-3149-ECFD-C188-E0EC2D01DF76}"/>
                </a:ext>
              </a:extLst>
            </p:cNvPr>
            <p:cNvSpPr txBox="1"/>
            <p:nvPr/>
          </p:nvSpPr>
          <p:spPr>
            <a:xfrm>
              <a:off x="450585" y="166357"/>
              <a:ext cx="3415562" cy="379075"/>
            </a:xfrm>
            <a:prstGeom prst="rect">
              <a:avLst/>
            </a:prstGeom>
            <a:noFill/>
          </p:spPr>
          <p:txBody>
            <a:bodyPr wrap="square" rtlCol="0">
              <a:normAutofit/>
            </a:bodyPr>
            <a:lstStyle/>
            <a:p>
              <a:pPr>
                <a:lnSpc>
                  <a:spcPct val="90000"/>
                </a:lnSpc>
                <a:spcAft>
                  <a:spcPts val="600"/>
                </a:spcAft>
              </a:pPr>
              <a:r>
                <a:rPr lang="en-US" sz="1600"/>
                <a:t>TRAFFIC SOURCES</a:t>
              </a:r>
            </a:p>
          </p:txBody>
        </p:sp>
      </p:grpSp>
      <p:sp>
        <p:nvSpPr>
          <p:cNvPr id="13" name="TextBox 12">
            <a:extLst>
              <a:ext uri="{FF2B5EF4-FFF2-40B4-BE49-F238E27FC236}">
                <a16:creationId xmlns:a16="http://schemas.microsoft.com/office/drawing/2014/main" id="{2B261AEB-E8E9-5F41-9C49-1F32BFB68359}"/>
              </a:ext>
            </a:extLst>
          </p:cNvPr>
          <p:cNvSpPr txBox="1"/>
          <p:nvPr/>
        </p:nvSpPr>
        <p:spPr>
          <a:xfrm>
            <a:off x="4677189" y="6403580"/>
            <a:ext cx="5995025" cy="369332"/>
          </a:xfrm>
          <a:prstGeom prst="rect">
            <a:avLst/>
          </a:prstGeom>
          <a:noFill/>
        </p:spPr>
        <p:txBody>
          <a:bodyPr wrap="square" rtlCol="0">
            <a:spAutoFit/>
          </a:bodyPr>
          <a:lstStyle/>
          <a:p>
            <a:r>
              <a:rPr lang="en-US" dirty="0"/>
              <a:t>Accounts for 23% of users visiting LANCE</a:t>
            </a:r>
          </a:p>
        </p:txBody>
      </p:sp>
      <p:sp>
        <p:nvSpPr>
          <p:cNvPr id="5" name="Oval 4">
            <a:extLst>
              <a:ext uri="{FF2B5EF4-FFF2-40B4-BE49-F238E27FC236}">
                <a16:creationId xmlns:a16="http://schemas.microsoft.com/office/drawing/2014/main" id="{28D66DE0-A1AA-7743-984A-106023DD0E76}"/>
              </a:ext>
            </a:extLst>
          </p:cNvPr>
          <p:cNvSpPr/>
          <p:nvPr/>
        </p:nvSpPr>
        <p:spPr>
          <a:xfrm>
            <a:off x="4918841" y="3168869"/>
            <a:ext cx="2159876" cy="5360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7295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xit" presetSubtype="10" fill="hold" grpId="1" nodeType="clickEffect">
                                  <p:stCondLst>
                                    <p:cond delay="0"/>
                                  </p:stCondLst>
                                  <p:childTnLst>
                                    <p:animEffect transition="out" filter="blinds(horizontal)">
                                      <p:cBhvr>
                                        <p:cTn id="10" dur="500"/>
                                        <p:tgtEl>
                                          <p:spTgt spid="5"/>
                                        </p:tgtEl>
                                      </p:cBhvr>
                                    </p:animEffect>
                                    <p:set>
                                      <p:cBhvr>
                                        <p:cTn id="11"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C725BC4-F442-A967-31E8-2506F1C8B804}"/>
              </a:ext>
            </a:extLst>
          </p:cNvPr>
          <p:cNvPicPr>
            <a:picLocks noChangeAspect="1"/>
          </p:cNvPicPr>
          <p:nvPr/>
        </p:nvPicPr>
        <p:blipFill rotWithShape="1">
          <a:blip r:embed="rId3"/>
          <a:srcRect b="16533"/>
          <a:stretch/>
        </p:blipFill>
        <p:spPr>
          <a:xfrm>
            <a:off x="191464" y="240631"/>
            <a:ext cx="5472357" cy="4904575"/>
          </a:xfrm>
          <a:prstGeom prst="rect">
            <a:avLst/>
          </a:prstGeom>
        </p:spPr>
      </p:pic>
      <p:pic>
        <p:nvPicPr>
          <p:cNvPr id="5" name="Picture 4">
            <a:extLst>
              <a:ext uri="{FF2B5EF4-FFF2-40B4-BE49-F238E27FC236}">
                <a16:creationId xmlns:a16="http://schemas.microsoft.com/office/drawing/2014/main" id="{D724B720-A927-1C2F-6CAD-E18ED7FC482E}"/>
              </a:ext>
            </a:extLst>
          </p:cNvPr>
          <p:cNvPicPr>
            <a:picLocks noChangeAspect="1"/>
          </p:cNvPicPr>
          <p:nvPr/>
        </p:nvPicPr>
        <p:blipFill rotWithShape="1">
          <a:blip r:embed="rId4"/>
          <a:srcRect t="31244"/>
          <a:stretch/>
        </p:blipFill>
        <p:spPr>
          <a:xfrm>
            <a:off x="3595948" y="3330054"/>
            <a:ext cx="3628194" cy="3309581"/>
          </a:xfrm>
          <a:prstGeom prst="rect">
            <a:avLst/>
          </a:prstGeom>
        </p:spPr>
      </p:pic>
      <p:pic>
        <p:nvPicPr>
          <p:cNvPr id="6" name="Picture 5">
            <a:extLst>
              <a:ext uri="{FF2B5EF4-FFF2-40B4-BE49-F238E27FC236}">
                <a16:creationId xmlns:a16="http://schemas.microsoft.com/office/drawing/2014/main" id="{EC38B83E-E22C-A448-9439-07F2C6D8D117}"/>
              </a:ext>
            </a:extLst>
          </p:cNvPr>
          <p:cNvPicPr>
            <a:picLocks noChangeAspect="1"/>
          </p:cNvPicPr>
          <p:nvPr/>
        </p:nvPicPr>
        <p:blipFill>
          <a:blip r:embed="rId5"/>
          <a:stretch>
            <a:fillRect/>
          </a:stretch>
        </p:blipFill>
        <p:spPr>
          <a:xfrm>
            <a:off x="6636255" y="573206"/>
            <a:ext cx="4864100" cy="4572000"/>
          </a:xfrm>
          <a:prstGeom prst="rect">
            <a:avLst/>
          </a:prstGeom>
        </p:spPr>
      </p:pic>
      <p:pic>
        <p:nvPicPr>
          <p:cNvPr id="3" name="Picture 2">
            <a:extLst>
              <a:ext uri="{FF2B5EF4-FFF2-40B4-BE49-F238E27FC236}">
                <a16:creationId xmlns:a16="http://schemas.microsoft.com/office/drawing/2014/main" id="{7B02DF60-A3A2-F84A-BA87-F7C99EF13F3A}"/>
              </a:ext>
            </a:extLst>
          </p:cNvPr>
          <p:cNvPicPr>
            <a:picLocks noChangeAspect="1"/>
          </p:cNvPicPr>
          <p:nvPr/>
        </p:nvPicPr>
        <p:blipFill>
          <a:blip r:embed="rId6"/>
          <a:stretch>
            <a:fillRect/>
          </a:stretch>
        </p:blipFill>
        <p:spPr>
          <a:xfrm>
            <a:off x="6636255" y="96157"/>
            <a:ext cx="1409700" cy="419100"/>
          </a:xfrm>
          <a:prstGeom prst="rect">
            <a:avLst/>
          </a:prstGeom>
        </p:spPr>
      </p:pic>
    </p:spTree>
    <p:extLst>
      <p:ext uri="{BB962C8B-B14F-4D97-AF65-F5344CB8AC3E}">
        <p14:creationId xmlns:p14="http://schemas.microsoft.com/office/powerpoint/2010/main" val="17218227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map&#10;&#10;Description automatically generated">
            <a:extLst>
              <a:ext uri="{FF2B5EF4-FFF2-40B4-BE49-F238E27FC236}">
                <a16:creationId xmlns:a16="http://schemas.microsoft.com/office/drawing/2014/main" id="{B55B1C5D-796C-4281-9EA2-0374D0E4CC67}"/>
              </a:ext>
            </a:extLst>
          </p:cNvPr>
          <p:cNvPicPr>
            <a:picLocks noChangeAspect="1"/>
          </p:cNvPicPr>
          <p:nvPr/>
        </p:nvPicPr>
        <p:blipFill>
          <a:blip r:embed="rId3"/>
          <a:stretch>
            <a:fillRect/>
          </a:stretch>
        </p:blipFill>
        <p:spPr>
          <a:xfrm>
            <a:off x="8372640" y="1967869"/>
            <a:ext cx="3485415" cy="3679539"/>
          </a:xfrm>
          <a:prstGeom prst="rect">
            <a:avLst/>
          </a:prstGeom>
        </p:spPr>
      </p:pic>
      <p:pic>
        <p:nvPicPr>
          <p:cNvPr id="4" name="Picture 3" descr="Graphical user interface, text, application, email&#10;&#10;Description automatically generated">
            <a:extLst>
              <a:ext uri="{FF2B5EF4-FFF2-40B4-BE49-F238E27FC236}">
                <a16:creationId xmlns:a16="http://schemas.microsoft.com/office/drawing/2014/main" id="{A5C364EF-A06C-4E76-A1F0-68373B2559EF}"/>
              </a:ext>
            </a:extLst>
          </p:cNvPr>
          <p:cNvPicPr>
            <a:picLocks noChangeAspect="1"/>
          </p:cNvPicPr>
          <p:nvPr/>
        </p:nvPicPr>
        <p:blipFill>
          <a:blip r:embed="rId4"/>
          <a:stretch>
            <a:fillRect/>
          </a:stretch>
        </p:blipFill>
        <p:spPr>
          <a:xfrm>
            <a:off x="8315286" y="94841"/>
            <a:ext cx="3600125" cy="1764767"/>
          </a:xfrm>
          <a:prstGeom prst="rect">
            <a:avLst/>
          </a:prstGeom>
        </p:spPr>
      </p:pic>
      <p:pic>
        <p:nvPicPr>
          <p:cNvPr id="6" name="Picture 5">
            <a:extLst>
              <a:ext uri="{FF2B5EF4-FFF2-40B4-BE49-F238E27FC236}">
                <a16:creationId xmlns:a16="http://schemas.microsoft.com/office/drawing/2014/main" id="{3BCB3A08-C0BA-FA48-A61F-E4F6864A8BB4}"/>
              </a:ext>
            </a:extLst>
          </p:cNvPr>
          <p:cNvPicPr>
            <a:picLocks noChangeAspect="1"/>
          </p:cNvPicPr>
          <p:nvPr/>
        </p:nvPicPr>
        <p:blipFill>
          <a:blip r:embed="rId5"/>
          <a:stretch>
            <a:fillRect/>
          </a:stretch>
        </p:blipFill>
        <p:spPr>
          <a:xfrm>
            <a:off x="222401" y="222423"/>
            <a:ext cx="3011495" cy="4581590"/>
          </a:xfrm>
          <a:prstGeom prst="rect">
            <a:avLst/>
          </a:prstGeom>
        </p:spPr>
      </p:pic>
      <p:pic>
        <p:nvPicPr>
          <p:cNvPr id="13" name="Picture 12">
            <a:extLst>
              <a:ext uri="{FF2B5EF4-FFF2-40B4-BE49-F238E27FC236}">
                <a16:creationId xmlns:a16="http://schemas.microsoft.com/office/drawing/2014/main" id="{3DEEC328-1413-1F46-BAF7-C2D6B5964369}"/>
              </a:ext>
            </a:extLst>
          </p:cNvPr>
          <p:cNvPicPr>
            <a:picLocks noChangeAspect="1"/>
          </p:cNvPicPr>
          <p:nvPr/>
        </p:nvPicPr>
        <p:blipFill>
          <a:blip r:embed="rId6"/>
          <a:stretch>
            <a:fillRect/>
          </a:stretch>
        </p:blipFill>
        <p:spPr>
          <a:xfrm>
            <a:off x="3411715" y="699318"/>
            <a:ext cx="3276600" cy="3022600"/>
          </a:xfrm>
          <a:prstGeom prst="rect">
            <a:avLst/>
          </a:prstGeom>
        </p:spPr>
      </p:pic>
      <p:pic>
        <p:nvPicPr>
          <p:cNvPr id="15" name="Picture 14">
            <a:extLst>
              <a:ext uri="{FF2B5EF4-FFF2-40B4-BE49-F238E27FC236}">
                <a16:creationId xmlns:a16="http://schemas.microsoft.com/office/drawing/2014/main" id="{8B8B51A2-7A7F-CA44-A858-33FD4B85BBF8}"/>
              </a:ext>
            </a:extLst>
          </p:cNvPr>
          <p:cNvPicPr>
            <a:picLocks noChangeAspect="1"/>
          </p:cNvPicPr>
          <p:nvPr/>
        </p:nvPicPr>
        <p:blipFill>
          <a:blip r:embed="rId7"/>
          <a:stretch>
            <a:fillRect/>
          </a:stretch>
        </p:blipFill>
        <p:spPr>
          <a:xfrm>
            <a:off x="3371492" y="93572"/>
            <a:ext cx="3802497" cy="752970"/>
          </a:xfrm>
          <a:prstGeom prst="rect">
            <a:avLst/>
          </a:prstGeom>
        </p:spPr>
      </p:pic>
      <p:pic>
        <p:nvPicPr>
          <p:cNvPr id="11" name="Picture 10">
            <a:extLst>
              <a:ext uri="{FF2B5EF4-FFF2-40B4-BE49-F238E27FC236}">
                <a16:creationId xmlns:a16="http://schemas.microsoft.com/office/drawing/2014/main" id="{6F684F6D-C382-A348-8B21-645C54B397C8}"/>
              </a:ext>
            </a:extLst>
          </p:cNvPr>
          <p:cNvPicPr>
            <a:picLocks noChangeAspect="1"/>
          </p:cNvPicPr>
          <p:nvPr/>
        </p:nvPicPr>
        <p:blipFill>
          <a:blip r:embed="rId8"/>
          <a:stretch>
            <a:fillRect/>
          </a:stretch>
        </p:blipFill>
        <p:spPr>
          <a:xfrm>
            <a:off x="6021528" y="2648109"/>
            <a:ext cx="2304922" cy="2617605"/>
          </a:xfrm>
          <a:prstGeom prst="rect">
            <a:avLst/>
          </a:prstGeom>
        </p:spPr>
      </p:pic>
      <p:pic>
        <p:nvPicPr>
          <p:cNvPr id="8" name="Picture 7">
            <a:extLst>
              <a:ext uri="{FF2B5EF4-FFF2-40B4-BE49-F238E27FC236}">
                <a16:creationId xmlns:a16="http://schemas.microsoft.com/office/drawing/2014/main" id="{55194C1C-38B9-314B-8C1D-08ED279BA877}"/>
              </a:ext>
            </a:extLst>
          </p:cNvPr>
          <p:cNvPicPr>
            <a:picLocks noChangeAspect="1"/>
          </p:cNvPicPr>
          <p:nvPr/>
        </p:nvPicPr>
        <p:blipFill>
          <a:blip r:embed="rId9"/>
          <a:stretch>
            <a:fillRect/>
          </a:stretch>
        </p:blipFill>
        <p:spPr>
          <a:xfrm>
            <a:off x="3100187" y="4510419"/>
            <a:ext cx="3158958" cy="2347581"/>
          </a:xfrm>
          <a:prstGeom prst="rect">
            <a:avLst/>
          </a:prstGeom>
        </p:spPr>
      </p:pic>
      <p:pic>
        <p:nvPicPr>
          <p:cNvPr id="9" name="Picture 8" descr="Text&#10;&#10;Description automatically generated">
            <a:extLst>
              <a:ext uri="{FF2B5EF4-FFF2-40B4-BE49-F238E27FC236}">
                <a16:creationId xmlns:a16="http://schemas.microsoft.com/office/drawing/2014/main" id="{EAB5C6B0-547B-694D-9767-09CDB451F426}"/>
              </a:ext>
            </a:extLst>
          </p:cNvPr>
          <p:cNvPicPr>
            <a:picLocks noChangeAspect="1"/>
          </p:cNvPicPr>
          <p:nvPr/>
        </p:nvPicPr>
        <p:blipFill>
          <a:blip r:embed="rId10"/>
          <a:stretch>
            <a:fillRect/>
          </a:stretch>
        </p:blipFill>
        <p:spPr>
          <a:xfrm>
            <a:off x="222401" y="5509245"/>
            <a:ext cx="3059947" cy="703788"/>
          </a:xfrm>
          <a:prstGeom prst="rect">
            <a:avLst/>
          </a:prstGeom>
        </p:spPr>
      </p:pic>
      <p:pic>
        <p:nvPicPr>
          <p:cNvPr id="10" name="Picture 9">
            <a:extLst>
              <a:ext uri="{FF2B5EF4-FFF2-40B4-BE49-F238E27FC236}">
                <a16:creationId xmlns:a16="http://schemas.microsoft.com/office/drawing/2014/main" id="{A8DDDB63-7CC1-604B-A38E-AA4E887BC043}"/>
              </a:ext>
            </a:extLst>
          </p:cNvPr>
          <p:cNvPicPr>
            <a:picLocks noChangeAspect="1"/>
          </p:cNvPicPr>
          <p:nvPr/>
        </p:nvPicPr>
        <p:blipFill>
          <a:blip r:embed="rId11"/>
          <a:stretch>
            <a:fillRect/>
          </a:stretch>
        </p:blipFill>
        <p:spPr>
          <a:xfrm>
            <a:off x="303013" y="5096211"/>
            <a:ext cx="798670" cy="319764"/>
          </a:xfrm>
          <a:prstGeom prst="rect">
            <a:avLst/>
          </a:prstGeom>
        </p:spPr>
      </p:pic>
    </p:spTree>
    <p:extLst>
      <p:ext uri="{BB962C8B-B14F-4D97-AF65-F5344CB8AC3E}">
        <p14:creationId xmlns:p14="http://schemas.microsoft.com/office/powerpoint/2010/main" val="3717234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Shape 36">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TextBox 6">
            <a:extLst>
              <a:ext uri="{FF2B5EF4-FFF2-40B4-BE49-F238E27FC236}">
                <a16:creationId xmlns:a16="http://schemas.microsoft.com/office/drawing/2014/main" id="{705A61E5-9ECE-EF84-D67E-6D1142DB99E7}"/>
              </a:ext>
            </a:extLst>
          </p:cNvPr>
          <p:cNvSpPr txBox="1"/>
          <p:nvPr/>
        </p:nvSpPr>
        <p:spPr>
          <a:xfrm>
            <a:off x="1314824" y="735106"/>
            <a:ext cx="10053763" cy="2928470"/>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800" kern="1200" dirty="0">
                <a:solidFill>
                  <a:srgbClr val="FFFFFF"/>
                </a:solidFill>
                <a:latin typeface="+mj-lt"/>
                <a:ea typeface="+mj-ea"/>
                <a:cs typeface="+mj-cs"/>
              </a:rPr>
              <a:t>UPDATES FROM LANCE ELEMENTS</a:t>
            </a:r>
          </a:p>
        </p:txBody>
      </p:sp>
    </p:spTree>
    <p:extLst>
      <p:ext uri="{BB962C8B-B14F-4D97-AF65-F5344CB8AC3E}">
        <p14:creationId xmlns:p14="http://schemas.microsoft.com/office/powerpoint/2010/main" val="16203940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6DC13CF-B3E8-4924-B775-FC167B483AD6}"/>
              </a:ext>
            </a:extLst>
          </p:cNvPr>
          <p:cNvSpPr>
            <a:spLocks noGrp="1"/>
          </p:cNvSpPr>
          <p:nvPr>
            <p:ph type="ctrTitle"/>
          </p:nvPr>
        </p:nvSpPr>
        <p:spPr>
          <a:xfrm>
            <a:off x="686834" y="1153572"/>
            <a:ext cx="3200400" cy="4461163"/>
          </a:xfrm>
        </p:spPr>
        <p:txBody>
          <a:bodyPr vert="horz" lIns="91440" tIns="45720" rIns="91440" bIns="45720" rtlCol="0" anchor="ctr">
            <a:normAutofit/>
          </a:bodyPr>
          <a:lstStyle/>
          <a:p>
            <a:pPr algn="l"/>
            <a:r>
              <a:rPr lang="en-US" sz="4400" kern="1200">
                <a:solidFill>
                  <a:srgbClr val="FFFFFF"/>
                </a:solidFill>
                <a:latin typeface="+mj-lt"/>
                <a:ea typeface="+mj-ea"/>
                <a:cs typeface="+mj-cs"/>
              </a:rPr>
              <a:t>Plan for LANCE MLS Algorithm Update</a:t>
            </a:r>
          </a:p>
        </p:txBody>
      </p:sp>
      <p:sp>
        <p:nvSpPr>
          <p:cNvPr id="31" name="Arc 30">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Subtitle 2">
            <a:extLst>
              <a:ext uri="{FF2B5EF4-FFF2-40B4-BE49-F238E27FC236}">
                <a16:creationId xmlns:a16="http://schemas.microsoft.com/office/drawing/2014/main" id="{D4D2A5E7-DDA7-47D9-9AEE-173127385004}"/>
              </a:ext>
            </a:extLst>
          </p:cNvPr>
          <p:cNvSpPr>
            <a:spLocks noGrp="1"/>
          </p:cNvSpPr>
          <p:nvPr>
            <p:ph type="subTitle" idx="1"/>
          </p:nvPr>
        </p:nvSpPr>
        <p:spPr>
          <a:xfrm>
            <a:off x="4447308" y="591344"/>
            <a:ext cx="6906491" cy="5585619"/>
          </a:xfrm>
        </p:spPr>
        <p:txBody>
          <a:bodyPr vert="horz" lIns="91440" tIns="45720" rIns="91440" bIns="45720" rtlCol="0" anchor="ctr">
            <a:normAutofit/>
          </a:bodyPr>
          <a:lstStyle/>
          <a:p>
            <a:pPr algn="l"/>
            <a:r>
              <a:rPr lang="en-US" sz="1800" dirty="0"/>
              <a:t>The Aura Microwave Limb Sounder (MLS) team is finalizing an upgrade to the MLS Near-Real-Time (NRT) data processing system that will give improved versions of the O3, CO, and SO2 products. SO2 is intended for near-real-time volcano detection. </a:t>
            </a:r>
          </a:p>
          <a:p>
            <a:pPr algn="l"/>
            <a:endParaRPr lang="en-US" sz="1800" dirty="0"/>
          </a:p>
          <a:p>
            <a:pPr marL="342900" indent="-228600" algn="l">
              <a:buFont typeface="Arial" panose="020B0604020202020204" pitchFamily="34" charset="0"/>
              <a:buChar char="•"/>
            </a:pPr>
            <a:r>
              <a:rPr lang="en-US" sz="1800" dirty="0"/>
              <a:t>based on a neural network trained on 17 years of MLS v5 production level 2 processing calculation </a:t>
            </a:r>
          </a:p>
          <a:p>
            <a:pPr marL="342900" indent="-228600" algn="l">
              <a:buFont typeface="Arial" panose="020B0604020202020204" pitchFamily="34" charset="0"/>
              <a:buChar char="•"/>
            </a:pPr>
            <a:r>
              <a:rPr lang="en-US" sz="1800" dirty="0"/>
              <a:t>more accurate than prior NRT algorithms, which relied on radiative transfer calculations that included significant approximations necessitated by meeting the NRT latency requirement</a:t>
            </a:r>
          </a:p>
          <a:p>
            <a:pPr marL="342900" indent="-228600" algn="l">
              <a:buFont typeface="Arial" panose="020B0604020202020204" pitchFamily="34" charset="0"/>
              <a:buChar char="•"/>
            </a:pPr>
            <a:r>
              <a:rPr lang="en-US" sz="1800" dirty="0"/>
              <a:t>better captures features such as strong horizontal gradients, and significantly reduces data latency</a:t>
            </a:r>
          </a:p>
          <a:p>
            <a:pPr marL="114300" algn="l"/>
            <a:endParaRPr lang="en-US" sz="1800" dirty="0"/>
          </a:p>
          <a:p>
            <a:pPr indent="-228600" algn="l">
              <a:buFont typeface="Arial" panose="020B0604020202020204" pitchFamily="34" charset="0"/>
              <a:buChar char="•"/>
            </a:pPr>
            <a:r>
              <a:rPr lang="en-US" sz="1800" dirty="0"/>
              <a:t>Timeline:</a:t>
            </a:r>
          </a:p>
          <a:p>
            <a:pPr marL="342900" indent="-228600" algn="l">
              <a:buFont typeface="Arial" panose="020B0604020202020204" pitchFamily="34" charset="0"/>
              <a:buChar char="•"/>
            </a:pPr>
            <a:r>
              <a:rPr lang="en-US" sz="1800" dirty="0"/>
              <a:t>New algorithm ready and updating documentation work on-going</a:t>
            </a:r>
          </a:p>
          <a:p>
            <a:pPr marL="342900" indent="-228600" algn="l">
              <a:buFont typeface="Arial" panose="020B0604020202020204" pitchFamily="34" charset="0"/>
              <a:buChar char="•"/>
            </a:pPr>
            <a:r>
              <a:rPr lang="en-US" sz="1800" dirty="0"/>
              <a:t>Release date TBD</a:t>
            </a:r>
          </a:p>
        </p:txBody>
      </p:sp>
      <p:sp>
        <p:nvSpPr>
          <p:cNvPr id="7" name="TextBox 6">
            <a:extLst>
              <a:ext uri="{FF2B5EF4-FFF2-40B4-BE49-F238E27FC236}">
                <a16:creationId xmlns:a16="http://schemas.microsoft.com/office/drawing/2014/main" id="{A8233421-EADE-E84E-86EC-965D6F15244B}"/>
              </a:ext>
            </a:extLst>
          </p:cNvPr>
          <p:cNvSpPr txBox="1"/>
          <p:nvPr/>
        </p:nvSpPr>
        <p:spPr>
          <a:xfrm>
            <a:off x="3025489" y="6490818"/>
            <a:ext cx="5666697" cy="307777"/>
          </a:xfrm>
          <a:prstGeom prst="rect">
            <a:avLst/>
          </a:prstGeom>
          <a:noFill/>
        </p:spPr>
        <p:txBody>
          <a:bodyPr wrap="square" rtlCol="0">
            <a:spAutoFit/>
          </a:bodyPr>
          <a:lstStyle/>
          <a:p>
            <a:r>
              <a:rPr lang="en-US" sz="1400" dirty="0"/>
              <a:t>Slide courtesy of Feng Ding (NASA GES-DISC)</a:t>
            </a:r>
          </a:p>
        </p:txBody>
      </p:sp>
    </p:spTree>
    <p:extLst>
      <p:ext uri="{BB962C8B-B14F-4D97-AF65-F5344CB8AC3E}">
        <p14:creationId xmlns:p14="http://schemas.microsoft.com/office/powerpoint/2010/main" val="34393675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12"/>
        <p:cNvGrpSpPr/>
        <p:nvPr/>
      </p:nvGrpSpPr>
      <p:grpSpPr>
        <a:xfrm>
          <a:off x="0" y="0"/>
          <a:ext cx="0" cy="0"/>
          <a:chOff x="0" y="0"/>
          <a:chExt cx="0" cy="0"/>
        </a:xfrm>
      </p:grpSpPr>
      <p:sp useBgFill="1">
        <p:nvSpPr>
          <p:cNvPr id="121" name="Rectangle 120">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Google Shape;113;p3"/>
          <p:cNvSpPr txBox="1">
            <a:spLocks noGrp="1"/>
          </p:cNvSpPr>
          <p:nvPr>
            <p:ph type="title"/>
          </p:nvPr>
        </p:nvSpPr>
        <p:spPr>
          <a:xfrm>
            <a:off x="589560" y="856180"/>
            <a:ext cx="4560584" cy="1128068"/>
          </a:xfrm>
          <a:prstGeom prst="rect">
            <a:avLst/>
          </a:prstGeom>
        </p:spPr>
        <p:txBody>
          <a:bodyPr spcFirstLastPara="1" vert="horz" lIns="91440" tIns="45720" rIns="91440" bIns="45720" rtlCol="0" anchor="ctr" anchorCtr="0">
            <a:normAutofit/>
          </a:bodyPr>
          <a:lstStyle/>
          <a:p>
            <a:pPr>
              <a:buClr>
                <a:schemeClr val="lt1"/>
              </a:buClr>
              <a:buSzPts val="3300"/>
            </a:pPr>
            <a:r>
              <a:rPr lang="en-US" sz="4000"/>
              <a:t>NRT ISS LIS Status </a:t>
            </a:r>
          </a:p>
        </p:txBody>
      </p:sp>
      <p:grpSp>
        <p:nvGrpSpPr>
          <p:cNvPr id="123" name="Group 12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24" name="Rectangle 12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Rectangle 12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7" name="Rectangle 12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Google Shape;115;p3"/>
          <p:cNvSpPr txBox="1">
            <a:spLocks noGrp="1"/>
          </p:cNvSpPr>
          <p:nvPr>
            <p:ph type="body" idx="2"/>
          </p:nvPr>
        </p:nvSpPr>
        <p:spPr>
          <a:xfrm>
            <a:off x="590719" y="2330505"/>
            <a:ext cx="4559425" cy="3979585"/>
          </a:xfrm>
          <a:prstGeom prst="rect">
            <a:avLst/>
          </a:prstGeom>
        </p:spPr>
        <p:txBody>
          <a:bodyPr spcFirstLastPara="1" vert="horz" lIns="91440" tIns="45720" rIns="91440" bIns="45720" rtlCol="0" anchor="ctr" anchorCtr="0">
            <a:normAutofit/>
          </a:bodyPr>
          <a:lstStyle/>
          <a:p>
            <a:pPr marL="171450">
              <a:spcBef>
                <a:spcPts val="0"/>
              </a:spcBef>
              <a:buClr>
                <a:schemeClr val="dk1"/>
              </a:buClr>
              <a:buSzPct val="100000"/>
            </a:pPr>
            <a:endParaRPr lang="en-US" sz="1700" dirty="0"/>
          </a:p>
          <a:p>
            <a:pPr marL="171450">
              <a:spcBef>
                <a:spcPts val="300"/>
              </a:spcBef>
              <a:buClr>
                <a:schemeClr val="dk1"/>
              </a:buClr>
              <a:buSzPct val="100000"/>
            </a:pPr>
            <a:r>
              <a:rPr lang="en-US" sz="1700" dirty="0"/>
              <a:t>ISS LIS was relocated on the ISS in June 2022</a:t>
            </a:r>
          </a:p>
          <a:p>
            <a:pPr marL="171450">
              <a:spcBef>
                <a:spcPts val="300"/>
              </a:spcBef>
              <a:buClr>
                <a:schemeClr val="dk1"/>
              </a:buClr>
              <a:buSzPct val="100000"/>
            </a:pPr>
            <a:r>
              <a:rPr lang="en-US" sz="1700" dirty="0"/>
              <a:t>Version 2.2 NRT ISS LIS data available since October 18, 2022 at: </a:t>
            </a:r>
            <a:r>
              <a:rPr lang="en-US" sz="1700" u="sng" dirty="0">
                <a:hlinkClick r:id="rId3"/>
              </a:rPr>
              <a:t>https://lance.nsstc.nasa.gov/</a:t>
            </a:r>
            <a:endParaRPr lang="en-US" sz="1700" dirty="0"/>
          </a:p>
          <a:p>
            <a:pPr marL="514350" lvl="1">
              <a:buClr>
                <a:schemeClr val="dk1"/>
              </a:buClr>
              <a:buSzPct val="100000"/>
            </a:pPr>
            <a:r>
              <a:rPr lang="en-US" sz="1700" dirty="0"/>
              <a:t>Improvements included in version 2.2 data:</a:t>
            </a:r>
          </a:p>
          <a:p>
            <a:pPr marL="857250" lvl="2">
              <a:spcBef>
                <a:spcPts val="200"/>
              </a:spcBef>
              <a:buClr>
                <a:schemeClr val="dk1"/>
              </a:buClr>
              <a:buSzPct val="100000"/>
            </a:pPr>
            <a:r>
              <a:rPr lang="en-US" sz="1700" dirty="0"/>
              <a:t>Refined the pointing code to &gt;2 km for the new ISS location</a:t>
            </a:r>
          </a:p>
          <a:p>
            <a:pPr marL="857250" lvl="2">
              <a:spcBef>
                <a:spcPts val="200"/>
              </a:spcBef>
              <a:buClr>
                <a:schemeClr val="dk1"/>
              </a:buClr>
              <a:buSzPct val="100000"/>
            </a:pPr>
            <a:r>
              <a:rPr lang="en-US" sz="1700" dirty="0"/>
              <a:t>Updated various LIS pointing parameters</a:t>
            </a:r>
          </a:p>
          <a:p>
            <a:pPr marL="857250" lvl="2">
              <a:spcBef>
                <a:spcPts val="200"/>
              </a:spcBef>
              <a:buClr>
                <a:schemeClr val="dk1"/>
              </a:buClr>
              <a:buSzPct val="100000"/>
            </a:pPr>
            <a:r>
              <a:rPr lang="en-US" sz="1700" dirty="0"/>
              <a:t>Can handle R24 changes to the BAD file</a:t>
            </a:r>
          </a:p>
          <a:p>
            <a:pPr marL="171450">
              <a:spcBef>
                <a:spcPts val="0"/>
              </a:spcBef>
              <a:buClr>
                <a:schemeClr val="dk1"/>
              </a:buClr>
              <a:buSzPct val="100000"/>
            </a:pPr>
            <a:r>
              <a:rPr lang="en-US" sz="1700" dirty="0"/>
              <a:t>ISS LIS will continue operations until at least late 2023</a:t>
            </a:r>
          </a:p>
          <a:p>
            <a:pPr marL="685800" lvl="2">
              <a:spcBef>
                <a:spcPts val="300"/>
              </a:spcBef>
              <a:buClr>
                <a:schemeClr val="dk1"/>
              </a:buClr>
              <a:buSzPct val="100000"/>
            </a:pPr>
            <a:endParaRPr lang="en-US" sz="1700" dirty="0"/>
          </a:p>
          <a:p>
            <a:pPr marL="0">
              <a:spcBef>
                <a:spcPts val="950"/>
              </a:spcBef>
              <a:buClr>
                <a:schemeClr val="dk1"/>
              </a:buClr>
              <a:buSzPct val="100000"/>
            </a:pPr>
            <a:endParaRPr lang="en-US" sz="1700" b="1" dirty="0"/>
          </a:p>
          <a:p>
            <a:pPr marL="0">
              <a:spcBef>
                <a:spcPts val="750"/>
              </a:spcBef>
              <a:buClr>
                <a:schemeClr val="dk1"/>
              </a:buClr>
              <a:buSzPct val="100000"/>
            </a:pPr>
            <a:endParaRPr lang="en-US" sz="1700" dirty="0"/>
          </a:p>
        </p:txBody>
      </p:sp>
      <p:sp>
        <p:nvSpPr>
          <p:cNvPr id="129" name="Rectangle 12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Rectangle 13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4" name="Google Shape;114;p3" descr="A picture containing satellite, transport, equipment, night sky&#10;&#10;Description automatically generated"/>
          <p:cNvPicPr preferRelativeResize="0"/>
          <p:nvPr/>
        </p:nvPicPr>
        <p:blipFill rotWithShape="1">
          <a:blip r:embed="rId4"/>
          <a:srcRect r="31143" b="1"/>
          <a:stretch/>
        </p:blipFill>
        <p:spPr>
          <a:xfrm>
            <a:off x="5977788" y="799352"/>
            <a:ext cx="5425410" cy="5259296"/>
          </a:xfrm>
          <a:prstGeom prst="rect">
            <a:avLst/>
          </a:prstGeom>
          <a:noFill/>
        </p:spPr>
      </p:pic>
      <p:sp>
        <p:nvSpPr>
          <p:cNvPr id="116" name="Google Shape;116;p3"/>
          <p:cNvSpPr txBox="1">
            <a:spLocks noGrp="1"/>
          </p:cNvSpPr>
          <p:nvPr>
            <p:ph type="sldNum" idx="12"/>
          </p:nvPr>
        </p:nvSpPr>
        <p:spPr>
          <a:xfrm>
            <a:off x="9385070" y="6492240"/>
            <a:ext cx="1055716" cy="365125"/>
          </a:xfrm>
          <a:prstGeom prst="rect">
            <a:avLst/>
          </a:prstGeom>
        </p:spPr>
        <p:txBody>
          <a:bodyPr spcFirstLastPara="1" vert="horz" lIns="91440" tIns="45720" rIns="91440" bIns="45720" rtlCol="0" anchor="ctr" anchorCtr="0">
            <a:normAutofit/>
          </a:bodyPr>
          <a:lstStyle/>
          <a:p>
            <a:pPr>
              <a:spcAft>
                <a:spcPts val="600"/>
              </a:spcAft>
              <a:defRPr/>
            </a:pPr>
            <a:fld id="{00000000-1234-1234-1234-123412341234}" type="slidenum">
              <a:rPr lang="en-US">
                <a:solidFill>
                  <a:prstClr val="black">
                    <a:tint val="75000"/>
                  </a:prstClr>
                </a:solidFill>
                <a:latin typeface="Calibri" panose="020F0502020204030204"/>
              </a:rPr>
              <a:pPr>
                <a:spcAft>
                  <a:spcPts val="600"/>
                </a:spcAft>
                <a:defRPr/>
              </a:pPr>
              <a:t>18</a:t>
            </a:fld>
            <a:endParaRPr lang="en-US">
              <a:solidFill>
                <a:prstClr val="black">
                  <a:tint val="75000"/>
                </a:prstClr>
              </a:solidFill>
              <a:latin typeface="Calibri" panose="020F0502020204030204"/>
            </a:endParaRPr>
          </a:p>
        </p:txBody>
      </p:sp>
      <p:sp>
        <p:nvSpPr>
          <p:cNvPr id="13" name="TextBox 12">
            <a:extLst>
              <a:ext uri="{FF2B5EF4-FFF2-40B4-BE49-F238E27FC236}">
                <a16:creationId xmlns:a16="http://schemas.microsoft.com/office/drawing/2014/main" id="{9B3FCB31-A616-E744-9342-3F3BFB748DA8}"/>
              </a:ext>
            </a:extLst>
          </p:cNvPr>
          <p:cNvSpPr txBox="1"/>
          <p:nvPr/>
        </p:nvSpPr>
        <p:spPr>
          <a:xfrm>
            <a:off x="87363" y="6434193"/>
            <a:ext cx="5666697" cy="307777"/>
          </a:xfrm>
          <a:prstGeom prst="rect">
            <a:avLst/>
          </a:prstGeom>
          <a:noFill/>
        </p:spPr>
        <p:txBody>
          <a:bodyPr wrap="square" rtlCol="0">
            <a:spAutoFit/>
          </a:bodyPr>
          <a:lstStyle/>
          <a:p>
            <a:r>
              <a:rPr lang="en-US" sz="1400" dirty="0"/>
              <a:t>Slide courtesy of Leigh Sinclair (UHA)</a:t>
            </a:r>
          </a:p>
        </p:txBody>
      </p:sp>
      <p:pic>
        <p:nvPicPr>
          <p:cNvPr id="14" name="Google Shape;98;p1">
            <a:extLst>
              <a:ext uri="{FF2B5EF4-FFF2-40B4-BE49-F238E27FC236}">
                <a16:creationId xmlns:a16="http://schemas.microsoft.com/office/drawing/2014/main" id="{89009FFE-957B-0044-BBAF-F1A27988745B}"/>
              </a:ext>
            </a:extLst>
          </p:cNvPr>
          <p:cNvPicPr preferRelativeResize="0"/>
          <p:nvPr/>
        </p:nvPicPr>
        <p:blipFill rotWithShape="1">
          <a:blip r:embed="rId5">
            <a:alphaModFix/>
          </a:blip>
          <a:srcRect/>
          <a:stretch/>
        </p:blipFill>
        <p:spPr>
          <a:xfrm>
            <a:off x="2981503" y="5564714"/>
            <a:ext cx="1295773" cy="1122969"/>
          </a:xfrm>
          <a:prstGeom prst="rect">
            <a:avLst/>
          </a:prstGeom>
          <a:noFill/>
          <a:ln>
            <a:noFill/>
          </a:ln>
        </p:spPr>
      </p:pic>
      <p:pic>
        <p:nvPicPr>
          <p:cNvPr id="15" name="Google Shape;99;p1">
            <a:extLst>
              <a:ext uri="{FF2B5EF4-FFF2-40B4-BE49-F238E27FC236}">
                <a16:creationId xmlns:a16="http://schemas.microsoft.com/office/drawing/2014/main" id="{4559B4C5-3E5E-A44B-AF12-037F365CB089}"/>
              </a:ext>
            </a:extLst>
          </p:cNvPr>
          <p:cNvPicPr preferRelativeResize="0"/>
          <p:nvPr/>
        </p:nvPicPr>
        <p:blipFill rotWithShape="1">
          <a:blip r:embed="rId6">
            <a:alphaModFix/>
          </a:blip>
          <a:srcRect/>
          <a:stretch/>
        </p:blipFill>
        <p:spPr>
          <a:xfrm>
            <a:off x="4314863" y="5543062"/>
            <a:ext cx="1376595" cy="1187849"/>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16878" y="629266"/>
            <a:ext cx="6422849" cy="1676603"/>
          </a:xfrm>
        </p:spPr>
        <p:txBody>
          <a:bodyPr>
            <a:normAutofit/>
          </a:bodyPr>
          <a:lstStyle/>
          <a:p>
            <a:r>
              <a:rPr lang="en-US"/>
              <a:t>VIIRS Atmosphere Updates</a:t>
            </a:r>
          </a:p>
        </p:txBody>
      </p:sp>
      <p:sp>
        <p:nvSpPr>
          <p:cNvPr id="25" name="Rectangle 16">
            <a:extLst>
              <a:ext uri="{FF2B5EF4-FFF2-40B4-BE49-F238E27FC236}">
                <a16:creationId xmlns:a16="http://schemas.microsoft.com/office/drawing/2014/main" id="{C95B82D5-A8BB-45BF-BED8-C7B206892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solidFill>
            <a:srgbClr val="1D59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9">
            <a:extLst>
              <a:ext uri="{FF2B5EF4-FFF2-40B4-BE49-F238E27FC236}">
                <a16:creationId xmlns:a16="http://schemas.microsoft.com/office/drawing/2014/main" id="{296C61EC-FBF4-4216-BE67-6C864D30A0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632" y="484632"/>
            <a:ext cx="3666744"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Meatball_color.png">
            <a:extLst>
              <a:ext uri="{FF2B5EF4-FFF2-40B4-BE49-F238E27FC236}">
                <a16:creationId xmlns:a16="http://schemas.microsoft.com/office/drawing/2014/main" id="{A96C3C10-40B2-7752-B465-FE10306578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0584" y="803049"/>
            <a:ext cx="2994839" cy="2470743"/>
          </a:xfrm>
          <a:prstGeom prst="rect">
            <a:avLst/>
          </a:prstGeom>
        </p:spPr>
      </p:pic>
      <p:pic>
        <p:nvPicPr>
          <p:cNvPr id="3" name="Picture 2">
            <a:extLst>
              <a:ext uri="{FF2B5EF4-FFF2-40B4-BE49-F238E27FC236}">
                <a16:creationId xmlns:a16="http://schemas.microsoft.com/office/drawing/2014/main" id="{BE0C5A99-FDB1-FF7F-328C-C79132FCB44C}"/>
              </a:ext>
            </a:extLst>
          </p:cNvPr>
          <p:cNvPicPr>
            <a:picLocks noChangeAspect="1"/>
          </p:cNvPicPr>
          <p:nvPr/>
        </p:nvPicPr>
        <p:blipFill>
          <a:blip r:embed="rId4"/>
          <a:stretch>
            <a:fillRect/>
          </a:stretch>
        </p:blipFill>
        <p:spPr>
          <a:xfrm>
            <a:off x="804672" y="3567165"/>
            <a:ext cx="3026663" cy="2226758"/>
          </a:xfrm>
          <a:prstGeom prst="rect">
            <a:avLst/>
          </a:prstGeom>
          <a:effectLst/>
        </p:spPr>
      </p:pic>
      <p:sp>
        <p:nvSpPr>
          <p:cNvPr id="5" name="Content Placeholder 4">
            <a:extLst>
              <a:ext uri="{FF2B5EF4-FFF2-40B4-BE49-F238E27FC236}">
                <a16:creationId xmlns:a16="http://schemas.microsoft.com/office/drawing/2014/main" id="{FC2B0B2D-E385-E140-8CB6-9CA6353F7844}"/>
              </a:ext>
            </a:extLst>
          </p:cNvPr>
          <p:cNvSpPr>
            <a:spLocks noGrp="1"/>
          </p:cNvSpPr>
          <p:nvPr>
            <p:ph idx="1"/>
          </p:nvPr>
        </p:nvSpPr>
        <p:spPr>
          <a:xfrm>
            <a:off x="5116880" y="2438400"/>
            <a:ext cx="6422848" cy="3785419"/>
          </a:xfrm>
        </p:spPr>
        <p:txBody>
          <a:bodyPr>
            <a:normAutofit/>
          </a:bodyPr>
          <a:lstStyle/>
          <a:p>
            <a:r>
              <a:rPr lang="en-US" sz="2000"/>
              <a:t>Updates to both Aerosol products</a:t>
            </a:r>
          </a:p>
          <a:p>
            <a:pPr lvl="1"/>
            <a:r>
              <a:rPr lang="en-US" sz="2000"/>
              <a:t>New version of Dark Target (Production and NRT) anticipated 4Q 2022.</a:t>
            </a:r>
          </a:p>
          <a:p>
            <a:pPr lvl="2"/>
            <a:r>
              <a:rPr lang="en-US"/>
              <a:t>Includes release of NOAA-20 products.</a:t>
            </a:r>
          </a:p>
          <a:p>
            <a:pPr lvl="1"/>
            <a:r>
              <a:rPr lang="en-US" sz="2000"/>
              <a:t>New version of Deep Blue (Production) anticipated 4Q 2022.</a:t>
            </a:r>
          </a:p>
          <a:p>
            <a:pPr lvl="2"/>
            <a:r>
              <a:rPr lang="en-US"/>
              <a:t>Includes release of NOAA-20 products.</a:t>
            </a:r>
          </a:p>
          <a:p>
            <a:r>
              <a:rPr lang="en-US" sz="2000"/>
              <a:t>Access to Atmosphere SIPS LANCE products: </a:t>
            </a:r>
            <a:r>
              <a:rPr lang="en-US" sz="2000">
                <a:hlinkClick r:id="rId5"/>
              </a:rPr>
              <a:t>https://earthdata.nasa.gov/earth-observation-data/near-real-time/download-nrt-data/viirs-a-nrt</a:t>
            </a:r>
            <a:endParaRPr lang="en-US" sz="2000"/>
          </a:p>
        </p:txBody>
      </p:sp>
      <p:sp>
        <p:nvSpPr>
          <p:cNvPr id="12" name="Slide Number Placeholder 11"/>
          <p:cNvSpPr>
            <a:spLocks noGrp="1"/>
          </p:cNvSpPr>
          <p:nvPr>
            <p:ph type="sldNum" sz="quarter" idx="12"/>
          </p:nvPr>
        </p:nvSpPr>
        <p:spPr>
          <a:xfrm>
            <a:off x="461772" y="6355080"/>
            <a:ext cx="685800" cy="365125"/>
          </a:xfrm>
        </p:spPr>
        <p:txBody>
          <a:bodyPr>
            <a:normAutofit/>
          </a:bodyPr>
          <a:lstStyle/>
          <a:p>
            <a:pPr algn="l">
              <a:spcAft>
                <a:spcPts val="600"/>
              </a:spcAft>
            </a:pPr>
            <a:fld id="{05ADEC10-0F17-E340-8314-52CAD72A2C18}" type="slidenum">
              <a:rPr lang="en-US">
                <a:solidFill>
                  <a:srgbClr val="404040"/>
                </a:solidFill>
              </a:rPr>
              <a:pPr algn="l">
                <a:spcAft>
                  <a:spcPts val="600"/>
                </a:spcAft>
              </a:pPr>
              <a:t>19</a:t>
            </a:fld>
            <a:endParaRPr lang="en-US">
              <a:solidFill>
                <a:srgbClr val="404040"/>
              </a:solidFill>
            </a:endParaRPr>
          </a:p>
        </p:txBody>
      </p:sp>
      <p:sp>
        <p:nvSpPr>
          <p:cNvPr id="9" name="TextBox 8">
            <a:extLst>
              <a:ext uri="{FF2B5EF4-FFF2-40B4-BE49-F238E27FC236}">
                <a16:creationId xmlns:a16="http://schemas.microsoft.com/office/drawing/2014/main" id="{8872D031-83B5-6F4A-9CEF-0D842E805B35}"/>
              </a:ext>
            </a:extLst>
          </p:cNvPr>
          <p:cNvSpPr txBox="1"/>
          <p:nvPr/>
        </p:nvSpPr>
        <p:spPr>
          <a:xfrm>
            <a:off x="4857140" y="6412428"/>
            <a:ext cx="5666697" cy="307777"/>
          </a:xfrm>
          <a:prstGeom prst="rect">
            <a:avLst/>
          </a:prstGeom>
          <a:noFill/>
        </p:spPr>
        <p:txBody>
          <a:bodyPr wrap="square" rtlCol="0">
            <a:spAutoFit/>
          </a:bodyPr>
          <a:lstStyle/>
          <a:p>
            <a:r>
              <a:rPr lang="en-US" sz="1400" dirty="0"/>
              <a:t>Slide courtesy of Jess Braun (SSEC / University of </a:t>
            </a:r>
            <a:r>
              <a:rPr lang="en-US" sz="1400" dirty="0" err="1"/>
              <a:t>Wisonsin</a:t>
            </a:r>
            <a:r>
              <a:rPr lang="en-US" sz="1400" dirty="0"/>
              <a:t>-Madison)</a:t>
            </a:r>
          </a:p>
        </p:txBody>
      </p:sp>
    </p:spTree>
    <p:extLst>
      <p:ext uri="{BB962C8B-B14F-4D97-AF65-F5344CB8AC3E}">
        <p14:creationId xmlns:p14="http://schemas.microsoft.com/office/powerpoint/2010/main" val="21477590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A6B319F-86FE-4754-878E-06F0804D8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32385" cy="6858000"/>
          </a:xfrm>
          <a:prstGeom prst="rect">
            <a:avLst/>
          </a:prstGeom>
          <a:solidFill>
            <a:schemeClr val="accent5">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11" name="Rectangle 10">
            <a:extLst>
              <a:ext uri="{FF2B5EF4-FFF2-40B4-BE49-F238E27FC236}">
                <a16:creationId xmlns:a16="http://schemas.microsoft.com/office/drawing/2014/main" id="{DCF7D1B5-3477-499F-ACC5-2C8B07F4ED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2385" y="0"/>
            <a:ext cx="3218914" cy="6858000"/>
          </a:xfrm>
          <a:prstGeom prst="rect">
            <a:avLst/>
          </a:prstGeom>
          <a:solidFill>
            <a:schemeClr val="accent5">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0862FDB-9B49-A042-93F6-B03214A3EC06}"/>
              </a:ext>
            </a:extLst>
          </p:cNvPr>
          <p:cNvSpPr>
            <a:spLocks noGrp="1"/>
          </p:cNvSpPr>
          <p:nvPr>
            <p:ph type="title"/>
          </p:nvPr>
        </p:nvSpPr>
        <p:spPr>
          <a:xfrm>
            <a:off x="692403" y="745548"/>
            <a:ext cx="2823275" cy="4501127"/>
          </a:xfrm>
        </p:spPr>
        <p:txBody>
          <a:bodyPr anchor="t">
            <a:normAutofit/>
          </a:bodyPr>
          <a:lstStyle/>
          <a:p>
            <a:pPr algn="r"/>
            <a:r>
              <a:rPr lang="en-US" sz="2400" b="1" dirty="0">
                <a:solidFill>
                  <a:srgbClr val="FFFFFF"/>
                </a:solidFill>
              </a:rPr>
              <a:t>Acknowledgements</a:t>
            </a:r>
          </a:p>
        </p:txBody>
      </p:sp>
      <p:sp>
        <p:nvSpPr>
          <p:cNvPr id="3" name="Content Placeholder 2">
            <a:extLst>
              <a:ext uri="{FF2B5EF4-FFF2-40B4-BE49-F238E27FC236}">
                <a16:creationId xmlns:a16="http://schemas.microsoft.com/office/drawing/2014/main" id="{85AA385A-75F3-474D-A2F6-5115E5644FDC}"/>
              </a:ext>
            </a:extLst>
          </p:cNvPr>
          <p:cNvSpPr>
            <a:spLocks noGrp="1"/>
          </p:cNvSpPr>
          <p:nvPr>
            <p:ph sz="half" idx="1"/>
          </p:nvPr>
        </p:nvSpPr>
        <p:spPr>
          <a:xfrm>
            <a:off x="4320002" y="551786"/>
            <a:ext cx="7369281" cy="5981536"/>
          </a:xfrm>
        </p:spPr>
        <p:txBody>
          <a:bodyPr>
            <a:normAutofit fontScale="92500" lnSpcReduction="20000"/>
          </a:bodyPr>
          <a:lstStyle/>
          <a:p>
            <a:pPr marL="0" indent="0">
              <a:buNone/>
            </a:pPr>
            <a:r>
              <a:rPr lang="en-US" sz="2000" b="1" dirty="0"/>
              <a:t>LANCE Elements</a:t>
            </a:r>
          </a:p>
          <a:p>
            <a:r>
              <a:rPr lang="en-US" sz="1800" dirty="0"/>
              <a:t>AIRS &amp; MLS – Feng Ding (GSFC) </a:t>
            </a:r>
          </a:p>
          <a:p>
            <a:r>
              <a:rPr lang="en-US" sz="1800" dirty="0"/>
              <a:t>AMSR2 &amp; ISS LIS - Leigh Sinclair (UHA)</a:t>
            </a:r>
          </a:p>
          <a:p>
            <a:r>
              <a:rPr lang="en-US" sz="1800" dirty="0"/>
              <a:t>ICESat2 – Lisa Kaiser and Mike Sutherland (NSIDC)</a:t>
            </a:r>
          </a:p>
          <a:p>
            <a:r>
              <a:rPr lang="en-US" sz="1800" dirty="0"/>
              <a:t>MODIS and VIIRS Land – </a:t>
            </a:r>
            <a:r>
              <a:rPr lang="en-US" sz="1800" dirty="0" err="1"/>
              <a:t>Sudipta</a:t>
            </a:r>
            <a:r>
              <a:rPr lang="en-US" sz="1800" dirty="0"/>
              <a:t> Sarkar (GSFC)</a:t>
            </a:r>
          </a:p>
          <a:p>
            <a:r>
              <a:rPr lang="en-US" sz="1800" dirty="0"/>
              <a:t>MISR – Ingrid Garcia-Solera and </a:t>
            </a:r>
            <a:r>
              <a:rPr lang="en-US" sz="1800" dirty="0" err="1"/>
              <a:t>Makan</a:t>
            </a:r>
            <a:r>
              <a:rPr lang="en-US" sz="1800" dirty="0"/>
              <a:t> </a:t>
            </a:r>
            <a:r>
              <a:rPr lang="en-US" sz="1800" dirty="0" err="1"/>
              <a:t>Virdi</a:t>
            </a:r>
            <a:r>
              <a:rPr lang="en-US" sz="1800" dirty="0"/>
              <a:t> (LARC)</a:t>
            </a:r>
          </a:p>
          <a:p>
            <a:r>
              <a:rPr lang="en-US" sz="1800" dirty="0"/>
              <a:t>MOPITT – Dan </a:t>
            </a:r>
            <a:r>
              <a:rPr lang="en-US" sz="1800" dirty="0" err="1"/>
              <a:t>Ziskin</a:t>
            </a:r>
            <a:r>
              <a:rPr lang="en-US" sz="1800" dirty="0"/>
              <a:t> (UCAR)</a:t>
            </a:r>
          </a:p>
          <a:p>
            <a:r>
              <a:rPr lang="en-US" sz="1800" dirty="0"/>
              <a:t>OMI &amp; OMPS – Phil Durbin (GSFC)</a:t>
            </a:r>
          </a:p>
          <a:p>
            <a:r>
              <a:rPr lang="en-US" sz="1800" dirty="0"/>
              <a:t>SMAP – Nga Chung /Lala </a:t>
            </a:r>
            <a:r>
              <a:rPr lang="en-US" sz="1800" dirty="0" err="1"/>
              <a:t>Pashaian</a:t>
            </a:r>
            <a:r>
              <a:rPr lang="en-US" sz="1800" dirty="0"/>
              <a:t> (JPL) and Mike Sutherland (NSIDC)</a:t>
            </a:r>
          </a:p>
          <a:p>
            <a:r>
              <a:rPr lang="en-US" sz="1800" dirty="0"/>
              <a:t>VIIRS Atmosphere – Jess Braun (Atmosphere SIPS, Univ Wisconsin-Madison)</a:t>
            </a:r>
          </a:p>
          <a:p>
            <a:endParaRPr lang="en-US" sz="1800" dirty="0"/>
          </a:p>
          <a:p>
            <a:r>
              <a:rPr lang="en-US" sz="1800" dirty="0" err="1"/>
              <a:t>Earthdata</a:t>
            </a:r>
            <a:r>
              <a:rPr lang="en-US" sz="1800" dirty="0"/>
              <a:t> / Worldview – Ryan </a:t>
            </a:r>
            <a:r>
              <a:rPr lang="en-US" sz="1800" dirty="0" err="1"/>
              <a:t>Boller</a:t>
            </a:r>
            <a:r>
              <a:rPr lang="en-US" sz="1800" dirty="0"/>
              <a:t> / Minnie Wong (ESDIS)</a:t>
            </a:r>
          </a:p>
          <a:p>
            <a:r>
              <a:rPr lang="en-US" sz="1800" dirty="0"/>
              <a:t>LANCE – Applied Sciences Coordinator – Tian Yao (GSFC)</a:t>
            </a:r>
            <a:br>
              <a:rPr lang="en-US" sz="1800" dirty="0"/>
            </a:br>
            <a:endParaRPr lang="en-US" sz="1800" dirty="0"/>
          </a:p>
          <a:p>
            <a:pPr marL="0" indent="0">
              <a:buNone/>
            </a:pPr>
            <a:r>
              <a:rPr lang="en-US" sz="1800" b="1" dirty="0"/>
              <a:t>FIRMS</a:t>
            </a:r>
          </a:p>
          <a:p>
            <a:r>
              <a:rPr lang="en-US" sz="1800" dirty="0" err="1"/>
              <a:t>Otmar</a:t>
            </a:r>
            <a:r>
              <a:rPr lang="en-US" sz="1800" dirty="0"/>
              <a:t> </a:t>
            </a:r>
            <a:r>
              <a:rPr lang="en-US" sz="1800" dirty="0" err="1"/>
              <a:t>Olsina</a:t>
            </a:r>
            <a:r>
              <a:rPr lang="en-US" sz="1800" dirty="0"/>
              <a:t>, Greg </a:t>
            </a:r>
            <a:r>
              <a:rPr lang="en-US" sz="1800" dirty="0" err="1"/>
              <a:t>Ederer</a:t>
            </a:r>
            <a:r>
              <a:rPr lang="en-US" sz="1800" dirty="0"/>
              <a:t>, </a:t>
            </a:r>
            <a:r>
              <a:rPr lang="en-US" sz="1800" dirty="0" err="1"/>
              <a:t>Asen</a:t>
            </a:r>
            <a:r>
              <a:rPr lang="en-US" sz="1800" dirty="0"/>
              <a:t> </a:t>
            </a:r>
            <a:r>
              <a:rPr lang="en-US" sz="1800" dirty="0" err="1"/>
              <a:t>Radov</a:t>
            </a:r>
            <a:r>
              <a:rPr lang="en-US" sz="1800" dirty="0"/>
              <a:t> (MODAPS / NASA GSFC)</a:t>
            </a:r>
          </a:p>
          <a:p>
            <a:r>
              <a:rPr lang="en-US" sz="1800" dirty="0"/>
              <a:t>Brad Quayle (USFS)</a:t>
            </a:r>
          </a:p>
          <a:p>
            <a:r>
              <a:rPr lang="en-US" sz="1800" dirty="0"/>
              <a:t>Louis Giglio, Joanne Hall (University of Maryland)</a:t>
            </a:r>
          </a:p>
          <a:p>
            <a:pPr marL="0" indent="0">
              <a:buNone/>
            </a:pPr>
            <a:br>
              <a:rPr lang="en-US" sz="1800" dirty="0"/>
            </a:br>
            <a:endParaRPr lang="en-US" sz="1800" dirty="0"/>
          </a:p>
          <a:p>
            <a:endParaRPr lang="en-US" sz="1800" dirty="0"/>
          </a:p>
          <a:p>
            <a:pPr marL="0" indent="0">
              <a:buNone/>
            </a:pPr>
            <a:endParaRPr lang="en-US" sz="1800" dirty="0"/>
          </a:p>
        </p:txBody>
      </p:sp>
      <p:cxnSp>
        <p:nvCxnSpPr>
          <p:cNvPr id="6" name="Straight Connector 5">
            <a:extLst>
              <a:ext uri="{FF2B5EF4-FFF2-40B4-BE49-F238E27FC236}">
                <a16:creationId xmlns:a16="http://schemas.microsoft.com/office/drawing/2014/main" id="{54D4C109-A557-9341-8631-01B4CADC1758}"/>
              </a:ext>
            </a:extLst>
          </p:cNvPr>
          <p:cNvCxnSpPr/>
          <p:nvPr/>
        </p:nvCxnSpPr>
        <p:spPr>
          <a:xfrm>
            <a:off x="961106" y="1264066"/>
            <a:ext cx="255457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7554985"/>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0578587-7BC2-5E44-A2B9-13782956D31E}"/>
              </a:ext>
            </a:extLst>
          </p:cNvPr>
          <p:cNvPicPr>
            <a:picLocks noChangeAspect="1"/>
          </p:cNvPicPr>
          <p:nvPr/>
        </p:nvPicPr>
        <p:blipFill>
          <a:blip r:embed="rId2"/>
          <a:stretch>
            <a:fillRect/>
          </a:stretch>
        </p:blipFill>
        <p:spPr>
          <a:xfrm>
            <a:off x="0" y="19735"/>
            <a:ext cx="12192000" cy="6818529"/>
          </a:xfrm>
          <a:prstGeom prst="rect">
            <a:avLst/>
          </a:prstGeom>
        </p:spPr>
      </p:pic>
      <p:sp>
        <p:nvSpPr>
          <p:cNvPr id="6" name="TextBox 5">
            <a:extLst>
              <a:ext uri="{FF2B5EF4-FFF2-40B4-BE49-F238E27FC236}">
                <a16:creationId xmlns:a16="http://schemas.microsoft.com/office/drawing/2014/main" id="{9A2F7CA7-3999-2C43-8847-08DC1EA5ADF3}"/>
              </a:ext>
            </a:extLst>
          </p:cNvPr>
          <p:cNvSpPr txBox="1"/>
          <p:nvPr/>
        </p:nvSpPr>
        <p:spPr>
          <a:xfrm>
            <a:off x="2113940" y="6530487"/>
            <a:ext cx="5666697" cy="307777"/>
          </a:xfrm>
          <a:prstGeom prst="rect">
            <a:avLst/>
          </a:prstGeom>
          <a:noFill/>
        </p:spPr>
        <p:txBody>
          <a:bodyPr wrap="square" rtlCol="0">
            <a:spAutoFit/>
          </a:bodyPr>
          <a:lstStyle/>
          <a:p>
            <a:r>
              <a:rPr lang="en-US" sz="1400" dirty="0"/>
              <a:t>Slide courtesy of David Green / Tian Yao (NASA Applied Sciences)</a:t>
            </a:r>
          </a:p>
        </p:txBody>
      </p:sp>
    </p:spTree>
    <p:extLst>
      <p:ext uri="{BB962C8B-B14F-4D97-AF65-F5344CB8AC3E}">
        <p14:creationId xmlns:p14="http://schemas.microsoft.com/office/powerpoint/2010/main" val="38755278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E22AEA0B-A4CC-467E-8C34-2AEACE2154C3}"/>
              </a:ext>
            </a:extLst>
          </p:cNvPr>
          <p:cNvSpPr>
            <a:spLocks noGrp="1"/>
          </p:cNvSpPr>
          <p:nvPr>
            <p:ph type="title"/>
          </p:nvPr>
        </p:nvSpPr>
        <p:spPr>
          <a:xfrm>
            <a:off x="643467" y="321734"/>
            <a:ext cx="10905066" cy="1135737"/>
          </a:xfrm>
        </p:spPr>
        <p:txBody>
          <a:bodyPr>
            <a:normAutofit/>
          </a:bodyPr>
          <a:lstStyle/>
          <a:p>
            <a:r>
              <a:rPr lang="en-US" sz="3600" b="1" dirty="0"/>
              <a:t>TROPICS Updates</a:t>
            </a:r>
          </a:p>
        </p:txBody>
      </p:sp>
      <p:sp>
        <p:nvSpPr>
          <p:cNvPr id="12" name="Content Placeholder 2">
            <a:extLst>
              <a:ext uri="{FF2B5EF4-FFF2-40B4-BE49-F238E27FC236}">
                <a16:creationId xmlns:a16="http://schemas.microsoft.com/office/drawing/2014/main" id="{A3EB63B5-6CAD-466A-87B1-2ED0FF11D777}"/>
              </a:ext>
            </a:extLst>
          </p:cNvPr>
          <p:cNvSpPr>
            <a:spLocks noGrp="1"/>
          </p:cNvSpPr>
          <p:nvPr>
            <p:ph idx="1"/>
          </p:nvPr>
        </p:nvSpPr>
        <p:spPr>
          <a:xfrm>
            <a:off x="650418" y="1971399"/>
            <a:ext cx="10905066" cy="2846237"/>
          </a:xfrm>
        </p:spPr>
        <p:txBody>
          <a:bodyPr>
            <a:normAutofit/>
          </a:bodyPr>
          <a:lstStyle/>
          <a:p>
            <a:r>
              <a:rPr lang="en-US" sz="2000" dirty="0"/>
              <a:t>Project is working towards a public release of the Pathfinder data estimated for 1Q 2023.</a:t>
            </a:r>
          </a:p>
          <a:p>
            <a:pPr lvl="1"/>
            <a:r>
              <a:rPr lang="en-US" sz="2000" dirty="0"/>
              <a:t>If interested in becoming a TROPICS early adopter, contact Patrick Duran </a:t>
            </a:r>
            <a:r>
              <a:rPr lang="en-US" sz="2000" dirty="0">
                <a:hlinkClick r:id="rId3"/>
              </a:rPr>
              <a:t>patrick.t.duran@nasa.gov</a:t>
            </a:r>
            <a:br>
              <a:rPr lang="en-US" sz="2000" dirty="0"/>
            </a:br>
            <a:br>
              <a:rPr lang="en-US" sz="2000" dirty="0"/>
            </a:br>
            <a:endParaRPr lang="en-US" sz="2000" dirty="0"/>
          </a:p>
          <a:p>
            <a:r>
              <a:rPr lang="en-US" sz="2000" dirty="0"/>
              <a:t>Refer to this site for additional information and updates: </a:t>
            </a:r>
            <a:r>
              <a:rPr lang="en-US" sz="2000" dirty="0">
                <a:hlinkClick r:id="rId4"/>
              </a:rPr>
              <a:t>https://tropics.ll.mit.edu/CMS/tropics/latest-news-and-updates</a:t>
            </a:r>
            <a:endParaRPr lang="en-US" sz="2000" dirty="0"/>
          </a:p>
        </p:txBody>
      </p:sp>
      <p:sp>
        <p:nvSpPr>
          <p:cNvPr id="19" name="Rectangle 18">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Isosceles Triangle 20">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Rectangle 24">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Slide Number Placeholder 4">
            <a:extLst>
              <a:ext uri="{FF2B5EF4-FFF2-40B4-BE49-F238E27FC236}">
                <a16:creationId xmlns:a16="http://schemas.microsoft.com/office/drawing/2014/main" id="{8CE71042-9E26-2D49-BE82-56E4E8562BA5}"/>
              </a:ext>
            </a:extLst>
          </p:cNvPr>
          <p:cNvSpPr>
            <a:spLocks noGrp="1"/>
          </p:cNvSpPr>
          <p:nvPr>
            <p:ph type="sldNum" sz="quarter" idx="12"/>
          </p:nvPr>
        </p:nvSpPr>
        <p:spPr>
          <a:xfrm>
            <a:off x="8805333" y="6356350"/>
            <a:ext cx="2743200" cy="365125"/>
          </a:xfrm>
        </p:spPr>
        <p:txBody>
          <a:bodyPr>
            <a:normAutofit/>
          </a:bodyPr>
          <a:lstStyle/>
          <a:p>
            <a:pPr>
              <a:spcAft>
                <a:spcPts val="600"/>
              </a:spcAft>
            </a:pPr>
            <a:fld id="{05ADEC10-0F17-E340-8314-52CAD72A2C18}" type="slidenum">
              <a:rPr lang="en-US" smtClean="0"/>
              <a:pPr>
                <a:spcAft>
                  <a:spcPts val="600"/>
                </a:spcAft>
              </a:pPr>
              <a:t>21</a:t>
            </a:fld>
            <a:endParaRPr lang="en-US"/>
          </a:p>
        </p:txBody>
      </p:sp>
      <p:sp>
        <p:nvSpPr>
          <p:cNvPr id="13" name="TextBox 12">
            <a:extLst>
              <a:ext uri="{FF2B5EF4-FFF2-40B4-BE49-F238E27FC236}">
                <a16:creationId xmlns:a16="http://schemas.microsoft.com/office/drawing/2014/main" id="{754438E8-7B06-934B-8543-FB8111AC595F}"/>
              </a:ext>
            </a:extLst>
          </p:cNvPr>
          <p:cNvSpPr txBox="1"/>
          <p:nvPr/>
        </p:nvSpPr>
        <p:spPr>
          <a:xfrm>
            <a:off x="1014060" y="6463412"/>
            <a:ext cx="5666697" cy="307777"/>
          </a:xfrm>
          <a:prstGeom prst="rect">
            <a:avLst/>
          </a:prstGeom>
          <a:noFill/>
        </p:spPr>
        <p:txBody>
          <a:bodyPr wrap="square" rtlCol="0">
            <a:spAutoFit/>
          </a:bodyPr>
          <a:lstStyle/>
          <a:p>
            <a:r>
              <a:rPr lang="en-US" sz="1400" dirty="0"/>
              <a:t>Slide courtesy of Jess Braun (SSEC / University of Wisconsin-Madison)</a:t>
            </a:r>
          </a:p>
        </p:txBody>
      </p:sp>
    </p:spTree>
    <p:extLst>
      <p:ext uri="{BB962C8B-B14F-4D97-AF65-F5344CB8AC3E}">
        <p14:creationId xmlns:p14="http://schemas.microsoft.com/office/powerpoint/2010/main" val="8606520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 name="Rectangle 21">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05A61E5-9ECE-EF84-D67E-6D1142DB99E7}"/>
              </a:ext>
            </a:extLst>
          </p:cNvPr>
          <p:cNvSpPr txBox="1"/>
          <p:nvPr/>
        </p:nvSpPr>
        <p:spPr>
          <a:xfrm>
            <a:off x="586478" y="1683756"/>
            <a:ext cx="3115265" cy="2396359"/>
          </a:xfrm>
          <a:prstGeom prst="rect">
            <a:avLst/>
          </a:prstGeom>
        </p:spPr>
        <p:txBody>
          <a:bodyPr vert="horz" lIns="91440" tIns="45720" rIns="91440" bIns="45720" rtlCol="0" anchor="b">
            <a:normAutofit/>
          </a:bodyPr>
          <a:lstStyle/>
          <a:p>
            <a:pPr algn="r">
              <a:lnSpc>
                <a:spcPct val="90000"/>
              </a:lnSpc>
              <a:spcBef>
                <a:spcPct val="0"/>
              </a:spcBef>
              <a:spcAft>
                <a:spcPts val="600"/>
              </a:spcAft>
            </a:pPr>
            <a:r>
              <a:rPr lang="en-US" sz="4000" kern="1200" dirty="0">
                <a:solidFill>
                  <a:srgbClr val="FFFFFF"/>
                </a:solidFill>
                <a:latin typeface="+mj-lt"/>
                <a:ea typeface="+mj-ea"/>
                <a:cs typeface="+mj-cs"/>
              </a:rPr>
              <a:t>OUTREACH</a:t>
            </a:r>
          </a:p>
        </p:txBody>
      </p:sp>
      <p:sp>
        <p:nvSpPr>
          <p:cNvPr id="5" name="TextBox 4">
            <a:extLst>
              <a:ext uri="{FF2B5EF4-FFF2-40B4-BE49-F238E27FC236}">
                <a16:creationId xmlns:a16="http://schemas.microsoft.com/office/drawing/2014/main" id="{FBAE177A-15B6-3C50-1358-A66CEF071368}"/>
              </a:ext>
            </a:extLst>
          </p:cNvPr>
          <p:cNvSpPr txBox="1"/>
          <p:nvPr/>
        </p:nvSpPr>
        <p:spPr>
          <a:xfrm>
            <a:off x="4385376" y="606761"/>
            <a:ext cx="7806624" cy="5847755"/>
          </a:xfrm>
          <a:prstGeom prst="rect">
            <a:avLst/>
          </a:prstGeom>
          <a:noFill/>
        </p:spPr>
        <p:txBody>
          <a:bodyPr wrap="none" rtlCol="0">
            <a:spAutoFit/>
          </a:bodyPr>
          <a:lstStyle/>
          <a:p>
            <a:endParaRPr lang="en-US" dirty="0"/>
          </a:p>
          <a:p>
            <a:r>
              <a:rPr lang="en-US" dirty="0"/>
              <a:t>Joint Communications Efforts: EOSDIS/LANCE</a:t>
            </a:r>
            <a:br>
              <a:rPr lang="en-US" dirty="0"/>
            </a:br>
            <a:r>
              <a:rPr lang="en-US" dirty="0"/>
              <a:t>May 5, 2022– November 8, 2022</a:t>
            </a:r>
          </a:p>
          <a:p>
            <a:endParaRPr lang="en-US" dirty="0"/>
          </a:p>
          <a:p>
            <a:pPr lvl="1" indent="-285750">
              <a:buFont typeface="Arial" panose="020B0604020202020204" pitchFamily="34" charset="0"/>
              <a:buChar char="•"/>
            </a:pPr>
            <a:r>
              <a:rPr lang="en-US" dirty="0"/>
              <a:t>Feature Articles/Announcements</a:t>
            </a:r>
          </a:p>
          <a:p>
            <a:pPr lvl="1" indent="-285750">
              <a:buFont typeface="Arial" panose="020B0604020202020204" pitchFamily="34" charset="0"/>
              <a:buChar char="•"/>
            </a:pPr>
            <a:r>
              <a:rPr lang="en-US" dirty="0"/>
              <a:t>Social Media</a:t>
            </a:r>
          </a:p>
          <a:p>
            <a:pPr lvl="1" indent="-285750">
              <a:buFont typeface="Arial" panose="020B0604020202020204" pitchFamily="34" charset="0"/>
              <a:buChar char="•"/>
            </a:pPr>
            <a:r>
              <a:rPr lang="en-US" dirty="0"/>
              <a:t>Video Tutorials</a:t>
            </a:r>
          </a:p>
          <a:p>
            <a:pPr lvl="1" indent="-285750">
              <a:buFont typeface="Arial" panose="020B0604020202020204" pitchFamily="34" charset="0"/>
              <a:buChar char="•"/>
            </a:pPr>
            <a:r>
              <a:rPr lang="en-US" dirty="0"/>
              <a:t>EOSDIS Quarterly Update Newsletter</a:t>
            </a:r>
          </a:p>
          <a:p>
            <a:endParaRPr lang="en-US" dirty="0"/>
          </a:p>
          <a:p>
            <a:endParaRPr lang="en-US" dirty="0"/>
          </a:p>
          <a:p>
            <a:r>
              <a:rPr lang="en-US" dirty="0"/>
              <a:t>MEETINGS</a:t>
            </a:r>
          </a:p>
          <a:p>
            <a:r>
              <a:rPr lang="en-US" sz="1600" dirty="0"/>
              <a:t>ICAP Meeting – October 2022</a:t>
            </a:r>
          </a:p>
          <a:p>
            <a:r>
              <a:rPr lang="en-US" sz="1600" dirty="0"/>
              <a:t>Global Flood Partnership Meeting, Leeds – October 2022</a:t>
            </a:r>
          </a:p>
          <a:p>
            <a:endParaRPr lang="en-US" dirty="0"/>
          </a:p>
          <a:p>
            <a:endParaRPr lang="en-US" dirty="0"/>
          </a:p>
          <a:p>
            <a:r>
              <a:rPr lang="en-US" dirty="0"/>
              <a:t>FIRMS was presented at the SED Directors 610 monthly webinar </a:t>
            </a:r>
          </a:p>
          <a:p>
            <a:endParaRPr lang="en-US" dirty="0"/>
          </a:p>
          <a:p>
            <a:r>
              <a:rPr lang="en-US" dirty="0"/>
              <a:t>Training was provided to the Columbian National Directorate of Fire Fighters </a:t>
            </a:r>
          </a:p>
          <a:p>
            <a:r>
              <a:rPr lang="en-US" dirty="0">
                <a:sym typeface="Wingdings" panose="05000000000000000000" pitchFamily="2" charset="2"/>
              </a:rPr>
              <a:t>as part of </a:t>
            </a:r>
            <a:r>
              <a:rPr lang="en-US" i="1" dirty="0">
                <a:sym typeface="Wingdings" panose="05000000000000000000" pitchFamily="2" charset="2"/>
              </a:rPr>
              <a:t>Advancing Satellite Applications for Disaster Risk Reduction </a:t>
            </a:r>
          </a:p>
          <a:p>
            <a:r>
              <a:rPr lang="en-US" i="1" dirty="0">
                <a:sym typeface="Wingdings" panose="05000000000000000000" pitchFamily="2" charset="2"/>
              </a:rPr>
              <a:t>&amp; NRM </a:t>
            </a:r>
            <a:r>
              <a:rPr lang="en-US" dirty="0">
                <a:sym typeface="Wingdings" panose="05000000000000000000" pitchFamily="2" charset="2"/>
              </a:rPr>
              <a:t>workshop). </a:t>
            </a:r>
            <a:r>
              <a:rPr lang="en-US" dirty="0" err="1">
                <a:sym typeface="Wingdings" panose="05000000000000000000" pitchFamily="2" charset="2"/>
              </a:rPr>
              <a:t>Karyn</a:t>
            </a:r>
            <a:r>
              <a:rPr lang="en-US" dirty="0">
                <a:sym typeface="Wingdings" panose="05000000000000000000" pitchFamily="2" charset="2"/>
              </a:rPr>
              <a:t> Tabor (NASA GSFC) with funding from Applied Sciences </a:t>
            </a:r>
            <a:endParaRPr lang="en-US" dirty="0"/>
          </a:p>
          <a:p>
            <a:endParaRPr lang="en-US" dirty="0"/>
          </a:p>
        </p:txBody>
      </p:sp>
    </p:spTree>
    <p:extLst>
      <p:ext uri="{BB962C8B-B14F-4D97-AF65-F5344CB8AC3E}">
        <p14:creationId xmlns:p14="http://schemas.microsoft.com/office/powerpoint/2010/main" val="214434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5C2B1-BF5E-E273-8FD4-E7757E1B07A5}"/>
              </a:ext>
            </a:extLst>
          </p:cNvPr>
          <p:cNvSpPr>
            <a:spLocks noGrp="1"/>
          </p:cNvSpPr>
          <p:nvPr>
            <p:ph type="title"/>
          </p:nvPr>
        </p:nvSpPr>
        <p:spPr>
          <a:xfrm>
            <a:off x="798798" y="423866"/>
            <a:ext cx="10515600" cy="1325563"/>
          </a:xfrm>
        </p:spPr>
        <p:txBody>
          <a:bodyPr/>
          <a:lstStyle/>
          <a:p>
            <a:r>
              <a:rPr lang="en-US" b="1" dirty="0">
                <a:solidFill>
                  <a:schemeClr val="tx2"/>
                </a:solidFill>
                <a:effectLst>
                  <a:outerShdw blurRad="38100" dist="38100" dir="2700000" algn="tl">
                    <a:srgbClr val="000000">
                      <a:alpha val="43137"/>
                    </a:srgbClr>
                  </a:outerShdw>
                </a:effectLst>
              </a:rPr>
              <a:t>Feature Articles</a:t>
            </a:r>
          </a:p>
        </p:txBody>
      </p:sp>
      <p:sp>
        <p:nvSpPr>
          <p:cNvPr id="10" name="TextBox 9">
            <a:extLst>
              <a:ext uri="{FF2B5EF4-FFF2-40B4-BE49-F238E27FC236}">
                <a16:creationId xmlns:a16="http://schemas.microsoft.com/office/drawing/2014/main" id="{B48BE06B-95A9-7139-428A-5CD339078DF8}"/>
              </a:ext>
            </a:extLst>
          </p:cNvPr>
          <p:cNvSpPr txBox="1"/>
          <p:nvPr/>
        </p:nvSpPr>
        <p:spPr>
          <a:xfrm flipH="1">
            <a:off x="493997" y="4561149"/>
            <a:ext cx="3536159" cy="969496"/>
          </a:xfrm>
          <a:prstGeom prst="rect">
            <a:avLst/>
          </a:prstGeom>
          <a:noFill/>
        </p:spPr>
        <p:txBody>
          <a:bodyPr wrap="square" rtlCol="0">
            <a:spAutoFit/>
          </a:bodyPr>
          <a:lstStyle/>
          <a:p>
            <a:r>
              <a:rPr lang="en-US" sz="1400" dirty="0"/>
              <a:t>Published 6/24/22: </a:t>
            </a:r>
            <a:r>
              <a:rPr lang="en-US" sz="1400" dirty="0">
                <a:hlinkClick r:id="rId2"/>
              </a:rPr>
              <a:t>https://go.nasa.gov/3Ujbwqk</a:t>
            </a:r>
            <a:endParaRPr lang="en-US" sz="1400" dirty="0"/>
          </a:p>
          <a:p>
            <a:endParaRPr lang="en-US" sz="1400" dirty="0"/>
          </a:p>
          <a:p>
            <a:endParaRPr lang="en-US" sz="1500" dirty="0"/>
          </a:p>
        </p:txBody>
      </p:sp>
      <p:sp>
        <p:nvSpPr>
          <p:cNvPr id="11" name="TextBox 10">
            <a:extLst>
              <a:ext uri="{FF2B5EF4-FFF2-40B4-BE49-F238E27FC236}">
                <a16:creationId xmlns:a16="http://schemas.microsoft.com/office/drawing/2014/main" id="{571D202A-375F-20FE-34C0-28EF04DD6247}"/>
              </a:ext>
            </a:extLst>
          </p:cNvPr>
          <p:cNvSpPr txBox="1"/>
          <p:nvPr/>
        </p:nvSpPr>
        <p:spPr>
          <a:xfrm flipH="1">
            <a:off x="3972590" y="4519818"/>
            <a:ext cx="3536158" cy="1446550"/>
          </a:xfrm>
          <a:prstGeom prst="rect">
            <a:avLst/>
          </a:prstGeom>
          <a:noFill/>
        </p:spPr>
        <p:txBody>
          <a:bodyPr wrap="square" rtlCol="0">
            <a:spAutoFit/>
          </a:bodyPr>
          <a:lstStyle/>
          <a:p>
            <a:r>
              <a:rPr lang="en-US" sz="1400" dirty="0"/>
              <a:t>Published 7/20/22: </a:t>
            </a:r>
            <a:r>
              <a:rPr lang="en-US" sz="1400" dirty="0">
                <a:hlinkClick r:id="rId3"/>
              </a:rPr>
              <a:t>https://go.nasa.gov/3fMMSz9</a:t>
            </a:r>
            <a:endParaRPr lang="en-US" sz="1400" dirty="0"/>
          </a:p>
          <a:p>
            <a:endParaRPr lang="en-US" sz="1500" dirty="0"/>
          </a:p>
          <a:p>
            <a:endParaRPr lang="en-US" sz="1500" dirty="0"/>
          </a:p>
          <a:p>
            <a:endParaRPr lang="en-US" sz="1500" dirty="0"/>
          </a:p>
          <a:p>
            <a:endParaRPr lang="en-US" sz="1500" dirty="0"/>
          </a:p>
        </p:txBody>
      </p:sp>
      <p:pic>
        <p:nvPicPr>
          <p:cNvPr id="4" name="Picture 3">
            <a:extLst>
              <a:ext uri="{FF2B5EF4-FFF2-40B4-BE49-F238E27FC236}">
                <a16:creationId xmlns:a16="http://schemas.microsoft.com/office/drawing/2014/main" id="{E8271A60-7F5A-F4CC-916E-7C4C77D064B0}"/>
              </a:ext>
            </a:extLst>
          </p:cNvPr>
          <p:cNvPicPr>
            <a:picLocks noChangeAspect="1"/>
          </p:cNvPicPr>
          <p:nvPr/>
        </p:nvPicPr>
        <p:blipFill rotWithShape="1">
          <a:blip r:embed="rId4"/>
          <a:srcRect l="20243" t="22008" r="36141" b="12621"/>
          <a:stretch/>
        </p:blipFill>
        <p:spPr>
          <a:xfrm>
            <a:off x="580939" y="1612149"/>
            <a:ext cx="3362276" cy="2834640"/>
          </a:xfrm>
          <a:prstGeom prst="rect">
            <a:avLst/>
          </a:prstGeom>
          <a:ln>
            <a:solidFill>
              <a:schemeClr val="tx1">
                <a:lumMod val="65000"/>
                <a:lumOff val="35000"/>
              </a:schemeClr>
            </a:solidFill>
          </a:ln>
        </p:spPr>
      </p:pic>
      <p:pic>
        <p:nvPicPr>
          <p:cNvPr id="6" name="Picture 5">
            <a:extLst>
              <a:ext uri="{FF2B5EF4-FFF2-40B4-BE49-F238E27FC236}">
                <a16:creationId xmlns:a16="http://schemas.microsoft.com/office/drawing/2014/main" id="{016BC940-61DF-6BD2-B21B-4FDF09389068}"/>
              </a:ext>
            </a:extLst>
          </p:cNvPr>
          <p:cNvPicPr>
            <a:picLocks noChangeAspect="1"/>
          </p:cNvPicPr>
          <p:nvPr/>
        </p:nvPicPr>
        <p:blipFill rotWithShape="1">
          <a:blip r:embed="rId5"/>
          <a:srcRect l="19721" t="12298" r="32209" b="16893"/>
          <a:stretch/>
        </p:blipFill>
        <p:spPr>
          <a:xfrm>
            <a:off x="4030156" y="1629989"/>
            <a:ext cx="3421026" cy="2834640"/>
          </a:xfrm>
          <a:prstGeom prst="rect">
            <a:avLst/>
          </a:prstGeom>
          <a:ln>
            <a:solidFill>
              <a:schemeClr val="tx1">
                <a:lumMod val="65000"/>
                <a:lumOff val="35000"/>
              </a:schemeClr>
            </a:solidFill>
          </a:ln>
        </p:spPr>
      </p:pic>
      <p:pic>
        <p:nvPicPr>
          <p:cNvPr id="12" name="Picture 11">
            <a:extLst>
              <a:ext uri="{FF2B5EF4-FFF2-40B4-BE49-F238E27FC236}">
                <a16:creationId xmlns:a16="http://schemas.microsoft.com/office/drawing/2014/main" id="{43361622-9CAF-B64C-38E7-2A42D3008063}"/>
              </a:ext>
            </a:extLst>
          </p:cNvPr>
          <p:cNvPicPr>
            <a:picLocks noChangeAspect="1"/>
          </p:cNvPicPr>
          <p:nvPr/>
        </p:nvPicPr>
        <p:blipFill rotWithShape="1">
          <a:blip r:embed="rId6"/>
          <a:srcRect l="20460" t="11821" r="23107" b="15470"/>
          <a:stretch/>
        </p:blipFill>
        <p:spPr>
          <a:xfrm>
            <a:off x="7538123" y="1612149"/>
            <a:ext cx="3911207" cy="2834640"/>
          </a:xfrm>
          <a:prstGeom prst="rect">
            <a:avLst/>
          </a:prstGeom>
          <a:ln>
            <a:solidFill>
              <a:schemeClr val="tx1">
                <a:lumMod val="65000"/>
                <a:lumOff val="35000"/>
              </a:schemeClr>
            </a:solidFill>
          </a:ln>
        </p:spPr>
      </p:pic>
      <p:sp>
        <p:nvSpPr>
          <p:cNvPr id="13" name="TextBox 12">
            <a:extLst>
              <a:ext uri="{FF2B5EF4-FFF2-40B4-BE49-F238E27FC236}">
                <a16:creationId xmlns:a16="http://schemas.microsoft.com/office/drawing/2014/main" id="{B0C82964-098D-3A10-C802-42A67E5E0FA4}"/>
              </a:ext>
            </a:extLst>
          </p:cNvPr>
          <p:cNvSpPr txBox="1"/>
          <p:nvPr/>
        </p:nvSpPr>
        <p:spPr>
          <a:xfrm flipH="1">
            <a:off x="7538123" y="4549901"/>
            <a:ext cx="3536158" cy="1461939"/>
          </a:xfrm>
          <a:prstGeom prst="rect">
            <a:avLst/>
          </a:prstGeom>
          <a:noFill/>
        </p:spPr>
        <p:txBody>
          <a:bodyPr wrap="square" rtlCol="0">
            <a:spAutoFit/>
          </a:bodyPr>
          <a:lstStyle/>
          <a:p>
            <a:r>
              <a:rPr lang="en-US" sz="1400" dirty="0"/>
              <a:t>Published 10/27/22</a:t>
            </a:r>
          </a:p>
          <a:p>
            <a:r>
              <a:rPr lang="en-US" sz="1500" dirty="0">
                <a:hlinkClick r:id="rId7"/>
              </a:rPr>
              <a:t>https://go.nasa.gov/3tehGvV</a:t>
            </a:r>
            <a:endParaRPr lang="en-US" sz="1400" dirty="0"/>
          </a:p>
          <a:p>
            <a:endParaRPr lang="en-US" sz="1500" dirty="0"/>
          </a:p>
          <a:p>
            <a:endParaRPr lang="en-US" sz="1500" dirty="0"/>
          </a:p>
          <a:p>
            <a:endParaRPr lang="en-US" sz="1500" dirty="0"/>
          </a:p>
          <a:p>
            <a:endParaRPr lang="en-US" sz="1500" dirty="0"/>
          </a:p>
        </p:txBody>
      </p:sp>
      <p:pic>
        <p:nvPicPr>
          <p:cNvPr id="14" name="Picture 13">
            <a:extLst>
              <a:ext uri="{FF2B5EF4-FFF2-40B4-BE49-F238E27FC236}">
                <a16:creationId xmlns:a16="http://schemas.microsoft.com/office/drawing/2014/main" id="{7606D214-B43B-4A2A-EE33-87489583850C}"/>
              </a:ext>
            </a:extLst>
          </p:cNvPr>
          <p:cNvPicPr>
            <a:picLocks noChangeAspect="1"/>
          </p:cNvPicPr>
          <p:nvPr/>
        </p:nvPicPr>
        <p:blipFill>
          <a:blip r:embed="rId8"/>
          <a:stretch>
            <a:fillRect/>
          </a:stretch>
        </p:blipFill>
        <p:spPr>
          <a:xfrm>
            <a:off x="1209100" y="5498732"/>
            <a:ext cx="9773800" cy="1461939"/>
          </a:xfrm>
          <a:prstGeom prst="rect">
            <a:avLst/>
          </a:prstGeom>
        </p:spPr>
      </p:pic>
      <p:sp>
        <p:nvSpPr>
          <p:cNvPr id="15" name="TextBox 14">
            <a:extLst>
              <a:ext uri="{FF2B5EF4-FFF2-40B4-BE49-F238E27FC236}">
                <a16:creationId xmlns:a16="http://schemas.microsoft.com/office/drawing/2014/main" id="{A611583D-780E-5840-B010-39B0FEC21460}"/>
              </a:ext>
            </a:extLst>
          </p:cNvPr>
          <p:cNvSpPr txBox="1"/>
          <p:nvPr/>
        </p:nvSpPr>
        <p:spPr>
          <a:xfrm>
            <a:off x="580939" y="6550223"/>
            <a:ext cx="5666697" cy="307777"/>
          </a:xfrm>
          <a:prstGeom prst="rect">
            <a:avLst/>
          </a:prstGeom>
          <a:noFill/>
        </p:spPr>
        <p:txBody>
          <a:bodyPr wrap="square" rtlCol="0">
            <a:spAutoFit/>
          </a:bodyPr>
          <a:lstStyle/>
          <a:p>
            <a:r>
              <a:rPr lang="en-US" sz="1400" dirty="0"/>
              <a:t>Slide courtesy of Jennifer Brennan NASA ESDIS</a:t>
            </a:r>
          </a:p>
        </p:txBody>
      </p:sp>
    </p:spTree>
    <p:extLst>
      <p:ext uri="{BB962C8B-B14F-4D97-AF65-F5344CB8AC3E}">
        <p14:creationId xmlns:p14="http://schemas.microsoft.com/office/powerpoint/2010/main" val="27326793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a:extLst>
              <a:ext uri="{FF2B5EF4-FFF2-40B4-BE49-F238E27FC236}">
                <a16:creationId xmlns:a16="http://schemas.microsoft.com/office/drawing/2014/main" id="{ED1EC7E7-C902-4DA3-A490-B2BE3D63C21B}"/>
              </a:ext>
            </a:extLst>
          </p:cNvPr>
          <p:cNvSpPr txBox="1"/>
          <p:nvPr/>
        </p:nvSpPr>
        <p:spPr>
          <a:xfrm>
            <a:off x="508676" y="229826"/>
            <a:ext cx="10767691" cy="1015663"/>
          </a:xfrm>
          <a:prstGeom prst="rect">
            <a:avLst/>
          </a:prstGeom>
          <a:noFill/>
        </p:spPr>
        <p:txBody>
          <a:bodyPr wrap="none" rtlCol="0">
            <a:spAutoFit/>
          </a:bodyPr>
          <a:lstStyle/>
          <a:p>
            <a:r>
              <a:rPr lang="en-US" sz="3600" b="1" dirty="0">
                <a:solidFill>
                  <a:schemeClr val="tx2"/>
                </a:solidFill>
                <a:effectLst>
                  <a:outerShdw blurRad="38100" dist="38100" dir="2700000" algn="tl">
                    <a:srgbClr val="000000">
                      <a:alpha val="43137"/>
                    </a:srgbClr>
                  </a:outerShdw>
                </a:effectLst>
                <a:latin typeface="Calibri (Header)"/>
              </a:rPr>
              <a:t>Social Media- Twitter (@</a:t>
            </a:r>
            <a:r>
              <a:rPr lang="en-US" sz="3600" b="1" dirty="0" err="1">
                <a:solidFill>
                  <a:schemeClr val="tx2"/>
                </a:solidFill>
                <a:effectLst>
                  <a:outerShdw blurRad="38100" dist="38100" dir="2700000" algn="tl">
                    <a:srgbClr val="000000">
                      <a:alpha val="43137"/>
                    </a:srgbClr>
                  </a:outerShdw>
                </a:effectLst>
                <a:latin typeface="Calibri (Header)"/>
              </a:rPr>
              <a:t>NASAEarthdata</a:t>
            </a:r>
            <a:r>
              <a:rPr lang="en-US" sz="3600" b="1" dirty="0">
                <a:solidFill>
                  <a:schemeClr val="tx2"/>
                </a:solidFill>
                <a:effectLst>
                  <a:outerShdw blurRad="38100" dist="38100" dir="2700000" algn="tl">
                    <a:srgbClr val="000000">
                      <a:alpha val="43137"/>
                    </a:srgbClr>
                  </a:outerShdw>
                </a:effectLst>
                <a:latin typeface="Calibri (Header)"/>
              </a:rPr>
              <a:t>) and Facebook</a:t>
            </a:r>
          </a:p>
          <a:p>
            <a:r>
              <a:rPr lang="en-US" sz="2400" b="1" dirty="0">
                <a:solidFill>
                  <a:schemeClr val="tx2">
                    <a:lumMod val="60000"/>
                    <a:lumOff val="40000"/>
                  </a:schemeClr>
                </a:solidFill>
                <a:effectLst>
                  <a:outerShdw blurRad="38100" dist="38100" dir="2700000" algn="tl">
                    <a:srgbClr val="000000">
                      <a:alpha val="43137"/>
                    </a:srgbClr>
                  </a:outerShdw>
                </a:effectLst>
                <a:latin typeface="Calibri (Header)"/>
              </a:rPr>
              <a:t>Time period: 5/4/22 – 11/8/22 </a:t>
            </a:r>
          </a:p>
        </p:txBody>
      </p:sp>
      <p:sp>
        <p:nvSpPr>
          <p:cNvPr id="5" name="TextBox 4">
            <a:extLst>
              <a:ext uri="{FF2B5EF4-FFF2-40B4-BE49-F238E27FC236}">
                <a16:creationId xmlns:a16="http://schemas.microsoft.com/office/drawing/2014/main" id="{D2D3F67C-0645-EDDC-F7D1-FD659DB08AED}"/>
              </a:ext>
            </a:extLst>
          </p:cNvPr>
          <p:cNvSpPr txBox="1"/>
          <p:nvPr/>
        </p:nvSpPr>
        <p:spPr>
          <a:xfrm>
            <a:off x="508676" y="1457950"/>
            <a:ext cx="3524032" cy="4708981"/>
          </a:xfrm>
          <a:prstGeom prst="rect">
            <a:avLst/>
          </a:pr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ln>
            <a:solidFill>
              <a:schemeClr val="tx1">
                <a:lumMod val="50000"/>
                <a:lumOff val="50000"/>
              </a:schemeClr>
            </a:solidFill>
          </a:ln>
        </p:spPr>
        <p:txBody>
          <a:bodyPr wrap="square">
            <a:spAutoFit/>
          </a:bodyPr>
          <a:lstStyle/>
          <a:p>
            <a:pPr marL="285750" marR="0" indent="-285750" algn="l">
              <a:spcBef>
                <a:spcPts val="0"/>
              </a:spcBef>
              <a:spcAft>
                <a:spcPts val="0"/>
              </a:spcAft>
              <a:buFont typeface="Wingdings" panose="05000000000000000000" pitchFamily="2" charset="2"/>
              <a:buChar char="v"/>
            </a:pPr>
            <a:r>
              <a:rPr lang="en-US" sz="1500" b="1" i="0" dirty="0">
                <a:solidFill>
                  <a:schemeClr val="tx2"/>
                </a:solidFill>
              </a:rPr>
              <a:t>6 LANCE-specific/related tweets announcing new data products or data service updates </a:t>
            </a:r>
            <a:r>
              <a:rPr lang="en-US" sz="1500" b="1" i="1" dirty="0">
                <a:solidFill>
                  <a:schemeClr val="tx2"/>
                </a:solidFill>
              </a:rPr>
              <a:t>(Note: Metrics pulled on 11/8/22)</a:t>
            </a:r>
          </a:p>
          <a:p>
            <a:pPr marL="285750" marR="0" indent="-285750" algn="l">
              <a:spcBef>
                <a:spcPts val="0"/>
              </a:spcBef>
              <a:spcAft>
                <a:spcPts val="0"/>
              </a:spcAft>
              <a:buFont typeface="Wingdings" panose="05000000000000000000" pitchFamily="2" charset="2"/>
              <a:buChar char="v"/>
            </a:pPr>
            <a:endParaRPr lang="en-US" sz="1500" b="1" i="0" dirty="0">
              <a:solidFill>
                <a:schemeClr val="tx2"/>
              </a:solidFill>
            </a:endParaRPr>
          </a:p>
          <a:p>
            <a:pPr marL="285750" marR="0" indent="-285750" algn="l">
              <a:spcBef>
                <a:spcPts val="0"/>
              </a:spcBef>
              <a:spcAft>
                <a:spcPts val="0"/>
              </a:spcAft>
              <a:buFont typeface="Wingdings" panose="05000000000000000000" pitchFamily="2" charset="2"/>
              <a:buChar char="v"/>
            </a:pPr>
            <a:r>
              <a:rPr lang="en-US" sz="1500" b="1" i="0" dirty="0">
                <a:solidFill>
                  <a:schemeClr val="tx2"/>
                </a:solidFill>
              </a:rPr>
              <a:t>72,517 Impressions</a:t>
            </a:r>
          </a:p>
          <a:p>
            <a:pPr marL="285750" marR="0" indent="-285750" algn="l">
              <a:spcBef>
                <a:spcPts val="0"/>
              </a:spcBef>
              <a:spcAft>
                <a:spcPts val="0"/>
              </a:spcAft>
              <a:buFont typeface="Wingdings" panose="05000000000000000000" pitchFamily="2" charset="2"/>
              <a:buChar char="v"/>
            </a:pPr>
            <a:r>
              <a:rPr lang="en-US" sz="1500" b="1" i="0" dirty="0">
                <a:solidFill>
                  <a:schemeClr val="tx2"/>
                </a:solidFill>
              </a:rPr>
              <a:t>1,124 Engagements</a:t>
            </a:r>
          </a:p>
          <a:p>
            <a:pPr marL="285750" marR="0" indent="-285750" algn="l">
              <a:spcBef>
                <a:spcPts val="0"/>
              </a:spcBef>
              <a:spcAft>
                <a:spcPts val="0"/>
              </a:spcAft>
              <a:buFont typeface="Wingdings" panose="05000000000000000000" pitchFamily="2" charset="2"/>
              <a:buChar char="v"/>
            </a:pPr>
            <a:endParaRPr lang="en-US" sz="1500" b="1" dirty="0">
              <a:solidFill>
                <a:schemeClr val="tx2"/>
              </a:solidFill>
            </a:endParaRPr>
          </a:p>
          <a:p>
            <a:pPr marL="285750" indent="-285750">
              <a:buFont typeface="Wingdings" panose="05000000000000000000" pitchFamily="2" charset="2"/>
              <a:buChar char="v"/>
            </a:pPr>
            <a:r>
              <a:rPr lang="en-US" sz="1600" b="1" dirty="0">
                <a:solidFill>
                  <a:schemeClr val="tx2"/>
                </a:solidFill>
              </a:rPr>
              <a:t>10 LANCE/FIRMS-specific or related Facebook posts announcing new data sets or tool capabilities.</a:t>
            </a:r>
          </a:p>
          <a:p>
            <a:pPr marL="285750" indent="-285750">
              <a:buFont typeface="Wingdings" panose="05000000000000000000" pitchFamily="2" charset="2"/>
              <a:buChar char="v"/>
            </a:pPr>
            <a:endParaRPr lang="en-US" sz="1600" b="1" dirty="0">
              <a:solidFill>
                <a:schemeClr val="tx2"/>
              </a:solidFill>
            </a:endParaRPr>
          </a:p>
          <a:p>
            <a:pPr marL="285750" indent="-285750">
              <a:buFont typeface="Wingdings" panose="05000000000000000000" pitchFamily="2" charset="2"/>
              <a:buChar char="v"/>
            </a:pPr>
            <a:r>
              <a:rPr lang="en-US" sz="1600" b="1" dirty="0">
                <a:solidFill>
                  <a:schemeClr val="accent1">
                    <a:lumMod val="50000"/>
                  </a:schemeClr>
                </a:solidFill>
              </a:rPr>
              <a:t>Total Post Impressions 39,776, Post Reach 38,913, and Post Engagements 2,157</a:t>
            </a:r>
          </a:p>
          <a:p>
            <a:endParaRPr lang="en-US" sz="1600" b="1" dirty="0">
              <a:solidFill>
                <a:schemeClr val="accent1">
                  <a:lumMod val="50000"/>
                </a:schemeClr>
              </a:solidFill>
            </a:endParaRPr>
          </a:p>
          <a:p>
            <a:pPr marL="285750" indent="-285750">
              <a:buFont typeface="Wingdings" panose="05000000000000000000" pitchFamily="2" charset="2"/>
              <a:buChar char="v"/>
            </a:pPr>
            <a:r>
              <a:rPr lang="en-US" b="1" dirty="0">
                <a:solidFill>
                  <a:schemeClr val="tx2"/>
                </a:solidFill>
              </a:rPr>
              <a:t>NASA </a:t>
            </a:r>
            <a:r>
              <a:rPr lang="en-US" b="1" dirty="0" err="1">
                <a:solidFill>
                  <a:schemeClr val="tx2"/>
                </a:solidFill>
              </a:rPr>
              <a:t>Earthdata</a:t>
            </a:r>
            <a:r>
              <a:rPr lang="en-US" b="1" dirty="0">
                <a:solidFill>
                  <a:schemeClr val="tx2"/>
                </a:solidFill>
              </a:rPr>
              <a:t> Facebook Account</a:t>
            </a:r>
          </a:p>
          <a:p>
            <a:r>
              <a:rPr lang="en-US" sz="1600" b="1" dirty="0">
                <a:solidFill>
                  <a:schemeClr val="tx2"/>
                </a:solidFill>
                <a:hlinkClick r:id="rId2"/>
              </a:rPr>
              <a:t>www.facebook.com/NASAEarthdata</a:t>
            </a:r>
            <a:endParaRPr lang="en-US" sz="1400" b="1" dirty="0">
              <a:solidFill>
                <a:schemeClr val="tx2"/>
              </a:solidFill>
            </a:endParaRPr>
          </a:p>
        </p:txBody>
      </p:sp>
      <p:sp>
        <p:nvSpPr>
          <p:cNvPr id="9" name="TextBox 8">
            <a:extLst>
              <a:ext uri="{FF2B5EF4-FFF2-40B4-BE49-F238E27FC236}">
                <a16:creationId xmlns:a16="http://schemas.microsoft.com/office/drawing/2014/main" id="{5A946118-EB0C-9CFF-1CA2-C7F3D5A61B69}"/>
              </a:ext>
            </a:extLst>
          </p:cNvPr>
          <p:cNvSpPr txBox="1"/>
          <p:nvPr/>
        </p:nvSpPr>
        <p:spPr>
          <a:xfrm>
            <a:off x="4254198" y="5053013"/>
            <a:ext cx="3583739" cy="2589042"/>
          </a:xfrm>
          <a:prstGeom prst="rect">
            <a:avLst/>
          </a:prstGeom>
          <a:noFill/>
        </p:spPr>
        <p:txBody>
          <a:bodyPr wrap="square">
            <a:spAutoFit/>
          </a:bodyPr>
          <a:lstStyle/>
          <a:p>
            <a:pPr marL="0" marR="0" algn="ctr">
              <a:lnSpc>
                <a:spcPct val="105000"/>
              </a:lnSpc>
              <a:spcBef>
                <a:spcPts val="0"/>
              </a:spcBef>
              <a:spcAft>
                <a:spcPts val="0"/>
              </a:spcAft>
            </a:pPr>
            <a:r>
              <a:rPr lang="en-US" sz="1300" b="1" dirty="0">
                <a:solidFill>
                  <a:schemeClr val="accent1">
                    <a:lumMod val="50000"/>
                  </a:schemeClr>
                </a:solidFill>
                <a:effectLst/>
                <a:ea typeface="Calibri" panose="020F0502020204030204" pitchFamily="34" charset="0"/>
                <a:cs typeface="Times New Roman" panose="02020603050405020304" pitchFamily="18" charset="0"/>
              </a:rPr>
              <a:t>Highest Number Impressions</a:t>
            </a:r>
          </a:p>
          <a:p>
            <a:pPr marL="0" marR="0" algn="ctr">
              <a:lnSpc>
                <a:spcPct val="105000"/>
              </a:lnSpc>
              <a:spcBef>
                <a:spcPts val="0"/>
              </a:spcBef>
              <a:spcAft>
                <a:spcPts val="0"/>
              </a:spcAft>
            </a:pPr>
            <a:r>
              <a:rPr lang="en-US" sz="1300" b="1" dirty="0">
                <a:solidFill>
                  <a:srgbClr val="C00000"/>
                </a:solidFill>
                <a:effectLst/>
                <a:ea typeface="Calibri" panose="020F0502020204030204" pitchFamily="34" charset="0"/>
                <a:cs typeface="Times New Roman" panose="02020603050405020304" pitchFamily="18" charset="0"/>
              </a:rPr>
              <a:t>59,065</a:t>
            </a:r>
            <a:r>
              <a:rPr lang="en-US" sz="1300" b="1" dirty="0">
                <a:solidFill>
                  <a:schemeClr val="accent1">
                    <a:lumMod val="50000"/>
                  </a:schemeClr>
                </a:solidFill>
                <a:effectLst/>
                <a:ea typeface="Calibri" panose="020F0502020204030204" pitchFamily="34" charset="0"/>
                <a:cs typeface="Times New Roman" panose="02020603050405020304" pitchFamily="18" charset="0"/>
              </a:rPr>
              <a:t> Impressions, 615 engagements</a:t>
            </a:r>
          </a:p>
          <a:p>
            <a:pPr marL="0" marR="0" algn="ctr">
              <a:lnSpc>
                <a:spcPct val="105000"/>
              </a:lnSpc>
              <a:spcBef>
                <a:spcPts val="0"/>
              </a:spcBef>
              <a:spcAft>
                <a:spcPts val="0"/>
              </a:spcAft>
            </a:pPr>
            <a:r>
              <a:rPr lang="en-US" sz="1300" dirty="0">
                <a:solidFill>
                  <a:schemeClr val="accent1">
                    <a:lumMod val="50000"/>
                  </a:schemeClr>
                </a:solidFill>
                <a:ea typeface="Calibri" panose="020F0502020204030204" pitchFamily="34" charset="0"/>
                <a:cs typeface="Times New Roman" panose="02020603050405020304" pitchFamily="18" charset="0"/>
              </a:rPr>
              <a:t>Posted 7/20/22</a:t>
            </a:r>
          </a:p>
          <a:p>
            <a:pPr marL="0" marR="0" algn="ctr">
              <a:lnSpc>
                <a:spcPct val="105000"/>
              </a:lnSpc>
              <a:spcBef>
                <a:spcPts val="0"/>
              </a:spcBef>
              <a:spcAft>
                <a:spcPts val="0"/>
              </a:spcAft>
            </a:pPr>
            <a:r>
              <a:rPr lang="en-US" sz="1300" dirty="0">
                <a:solidFill>
                  <a:schemeClr val="accent1">
                    <a:lumMod val="50000"/>
                  </a:schemeClr>
                </a:solidFill>
                <a:ea typeface="Calibri" panose="020F0502020204030204" pitchFamily="34" charset="0"/>
                <a:cs typeface="Times New Roman" panose="02020603050405020304" pitchFamily="18" charset="0"/>
                <a:hlinkClick r:id="rId3"/>
              </a:rPr>
              <a:t>https://twitter.com/NASAEarthData/status/1550108873952051200</a:t>
            </a:r>
            <a:endParaRPr lang="en-US" sz="1300" dirty="0">
              <a:solidFill>
                <a:schemeClr val="accent1">
                  <a:lumMod val="50000"/>
                </a:schemeClr>
              </a:solidFill>
              <a:ea typeface="Calibri" panose="020F0502020204030204" pitchFamily="34" charset="0"/>
              <a:cs typeface="Times New Roman" panose="02020603050405020304" pitchFamily="18" charset="0"/>
            </a:endParaRPr>
          </a:p>
          <a:p>
            <a:pPr marL="0" marR="0" algn="ctr">
              <a:lnSpc>
                <a:spcPct val="105000"/>
              </a:lnSpc>
              <a:spcBef>
                <a:spcPts val="0"/>
              </a:spcBef>
              <a:spcAft>
                <a:spcPts val="0"/>
              </a:spcAft>
            </a:pPr>
            <a:r>
              <a:rPr lang="en-US" sz="1300" dirty="0">
                <a:solidFill>
                  <a:schemeClr val="accent1">
                    <a:lumMod val="50000"/>
                  </a:schemeClr>
                </a:solidFill>
                <a:ea typeface="Calibri" panose="020F0502020204030204" pitchFamily="34" charset="0"/>
                <a:cs typeface="Times New Roman" panose="02020603050405020304" pitchFamily="18" charset="0"/>
              </a:rPr>
              <a:t>*Note: Also cross-promoted on the NASA Earth flagship account.</a:t>
            </a:r>
          </a:p>
          <a:p>
            <a:pPr marL="0" marR="0" algn="ctr">
              <a:lnSpc>
                <a:spcPct val="105000"/>
              </a:lnSpc>
              <a:spcBef>
                <a:spcPts val="0"/>
              </a:spcBef>
              <a:spcAft>
                <a:spcPts val="0"/>
              </a:spcAft>
            </a:pPr>
            <a:endParaRPr lang="en-US" sz="1300" dirty="0">
              <a:solidFill>
                <a:schemeClr val="accent1">
                  <a:lumMod val="50000"/>
                </a:schemeClr>
              </a:solidFill>
              <a:ea typeface="Calibri" panose="020F0502020204030204" pitchFamily="34" charset="0"/>
              <a:cs typeface="Times New Roman" panose="02020603050405020304" pitchFamily="18" charset="0"/>
            </a:endParaRPr>
          </a:p>
          <a:p>
            <a:pPr marL="0" marR="0" algn="ctr">
              <a:lnSpc>
                <a:spcPct val="105000"/>
              </a:lnSpc>
              <a:spcBef>
                <a:spcPts val="0"/>
              </a:spcBef>
              <a:spcAft>
                <a:spcPts val="0"/>
              </a:spcAft>
            </a:pPr>
            <a:endParaRPr lang="en-US" sz="1300" dirty="0">
              <a:solidFill>
                <a:schemeClr val="accent1">
                  <a:lumMod val="50000"/>
                </a:schemeClr>
              </a:solidFill>
              <a:ea typeface="Calibri" panose="020F0502020204030204" pitchFamily="34" charset="0"/>
              <a:cs typeface="Times New Roman" panose="02020603050405020304" pitchFamily="18" charset="0"/>
            </a:endParaRPr>
          </a:p>
          <a:p>
            <a:pPr marL="0" marR="0" algn="ctr">
              <a:lnSpc>
                <a:spcPct val="105000"/>
              </a:lnSpc>
              <a:spcBef>
                <a:spcPts val="0"/>
              </a:spcBef>
              <a:spcAft>
                <a:spcPts val="0"/>
              </a:spcAft>
            </a:pPr>
            <a:r>
              <a:rPr lang="en-US" sz="1300" dirty="0">
                <a:solidFill>
                  <a:schemeClr val="accent1">
                    <a:lumMod val="50000"/>
                  </a:schemeClr>
                </a:solidFill>
                <a:ea typeface="Calibri" panose="020F0502020204030204" pitchFamily="34" charset="0"/>
                <a:cs typeface="Times New Roman" panose="02020603050405020304" pitchFamily="18" charset="0"/>
              </a:rPr>
              <a:t> </a:t>
            </a:r>
          </a:p>
          <a:p>
            <a:pPr marL="0" marR="0" algn="ctr">
              <a:lnSpc>
                <a:spcPct val="105000"/>
              </a:lnSpc>
              <a:spcBef>
                <a:spcPts val="0"/>
              </a:spcBef>
              <a:spcAft>
                <a:spcPts val="0"/>
              </a:spcAft>
            </a:pPr>
            <a:endParaRPr lang="en-US" sz="1300" dirty="0">
              <a:solidFill>
                <a:schemeClr val="accent1">
                  <a:lumMod val="50000"/>
                </a:schemeClr>
              </a:solidFill>
              <a:ea typeface="Calibri" panose="020F0502020204030204" pitchFamily="34" charset="0"/>
              <a:cs typeface="Times New Roman" panose="02020603050405020304" pitchFamily="18" charset="0"/>
            </a:endParaRPr>
          </a:p>
          <a:p>
            <a:pPr marL="0" marR="0" algn="ctr">
              <a:lnSpc>
                <a:spcPct val="105000"/>
              </a:lnSpc>
              <a:spcBef>
                <a:spcPts val="0"/>
              </a:spcBef>
              <a:spcAft>
                <a:spcPts val="0"/>
              </a:spcAft>
            </a:pPr>
            <a:endParaRPr lang="en-US" sz="1200" b="1" dirty="0">
              <a:solidFill>
                <a:schemeClr val="accent1"/>
              </a:solidFill>
              <a:effectLst/>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id="{4215211D-2CE7-2972-8725-CF948038F545}"/>
              </a:ext>
            </a:extLst>
          </p:cNvPr>
          <p:cNvSpPr txBox="1"/>
          <p:nvPr/>
        </p:nvSpPr>
        <p:spPr>
          <a:xfrm>
            <a:off x="7870115" y="5070261"/>
            <a:ext cx="3441296" cy="1877437"/>
          </a:xfrm>
          <a:prstGeom prst="rect">
            <a:avLst/>
          </a:prstGeom>
          <a:noFill/>
        </p:spPr>
        <p:txBody>
          <a:bodyPr wrap="square" rtlCol="0">
            <a:spAutoFit/>
          </a:bodyPr>
          <a:lstStyle/>
          <a:p>
            <a:pPr algn="ctr"/>
            <a:r>
              <a:rPr lang="en-US" sz="1300" b="1" dirty="0">
                <a:solidFill>
                  <a:schemeClr val="accent1">
                    <a:lumMod val="50000"/>
                  </a:schemeClr>
                </a:solidFill>
              </a:rPr>
              <a:t>Highest Engagement Rate</a:t>
            </a:r>
          </a:p>
          <a:p>
            <a:pPr algn="ctr"/>
            <a:r>
              <a:rPr lang="en-US" sz="1300" b="1" dirty="0">
                <a:solidFill>
                  <a:srgbClr val="C00000"/>
                </a:solidFill>
                <a:ea typeface="Calibri" panose="020F0502020204030204" pitchFamily="34" charset="0"/>
                <a:cs typeface="Times New Roman" panose="02020603050405020304" pitchFamily="18" charset="0"/>
              </a:rPr>
              <a:t>6.7%</a:t>
            </a:r>
            <a:r>
              <a:rPr lang="en-US" sz="1300" b="1" dirty="0">
                <a:solidFill>
                  <a:schemeClr val="accent1">
                    <a:lumMod val="50000"/>
                  </a:schemeClr>
                </a:solidFill>
                <a:effectLst/>
                <a:ea typeface="Calibri" panose="020F0502020204030204" pitchFamily="34" charset="0"/>
                <a:cs typeface="Times New Roman" panose="02020603050405020304" pitchFamily="18" charset="0"/>
              </a:rPr>
              <a:t> Engagement Rate</a:t>
            </a:r>
            <a:r>
              <a:rPr lang="en-US" sz="1300" dirty="0">
                <a:solidFill>
                  <a:schemeClr val="accent1">
                    <a:lumMod val="50000"/>
                  </a:schemeClr>
                </a:solidFill>
                <a:effectLst/>
                <a:ea typeface="Calibri" panose="020F0502020204030204" pitchFamily="34" charset="0"/>
                <a:cs typeface="Times New Roman" panose="02020603050405020304" pitchFamily="18" charset="0"/>
              </a:rPr>
              <a:t>, 1,190 I</a:t>
            </a:r>
            <a:r>
              <a:rPr lang="fr-FR" sz="1300" dirty="0" err="1">
                <a:solidFill>
                  <a:schemeClr val="accent1">
                    <a:lumMod val="50000"/>
                  </a:schemeClr>
                </a:solidFill>
                <a:effectLst/>
                <a:ea typeface="Calibri" panose="020F0502020204030204" pitchFamily="34" charset="0"/>
                <a:cs typeface="Times New Roman" panose="02020603050405020304" pitchFamily="18" charset="0"/>
              </a:rPr>
              <a:t>mpressions</a:t>
            </a:r>
            <a:endParaRPr lang="fr-FR" sz="1300" dirty="0">
              <a:solidFill>
                <a:schemeClr val="accent1">
                  <a:lumMod val="50000"/>
                </a:schemeClr>
              </a:solidFill>
              <a:ea typeface="Calibri" panose="020F0502020204030204" pitchFamily="34" charset="0"/>
              <a:cs typeface="Times New Roman" panose="02020603050405020304" pitchFamily="18" charset="0"/>
            </a:endParaRPr>
          </a:p>
          <a:p>
            <a:pPr algn="ctr"/>
            <a:r>
              <a:rPr lang="fr-FR" sz="1300" dirty="0">
                <a:solidFill>
                  <a:schemeClr val="accent1">
                    <a:lumMod val="50000"/>
                  </a:schemeClr>
                </a:solidFill>
                <a:effectLst/>
                <a:ea typeface="Calibri" panose="020F0502020204030204" pitchFamily="34" charset="0"/>
                <a:cs typeface="Times New Roman" panose="02020603050405020304" pitchFamily="18" charset="0"/>
              </a:rPr>
              <a:t> 80 Engagements</a:t>
            </a:r>
          </a:p>
          <a:p>
            <a:pPr algn="ctr"/>
            <a:r>
              <a:rPr lang="en-US" sz="1300" dirty="0">
                <a:solidFill>
                  <a:schemeClr val="accent1">
                    <a:lumMod val="50000"/>
                  </a:schemeClr>
                </a:solidFill>
                <a:ea typeface="Calibri" panose="020F0502020204030204" pitchFamily="34" charset="0"/>
                <a:cs typeface="Times New Roman" panose="02020603050405020304" pitchFamily="18" charset="0"/>
              </a:rPr>
              <a:t>Posted 7/18/22</a:t>
            </a:r>
          </a:p>
          <a:p>
            <a:pPr algn="ctr"/>
            <a:r>
              <a:rPr lang="en-US" sz="1300" dirty="0">
                <a:solidFill>
                  <a:schemeClr val="accent1">
                    <a:lumMod val="50000"/>
                  </a:schemeClr>
                </a:solidFill>
                <a:ea typeface="Calibri" panose="020F0502020204030204" pitchFamily="34" charset="0"/>
                <a:cs typeface="Times New Roman" panose="02020603050405020304" pitchFamily="18" charset="0"/>
                <a:hlinkClick r:id="rId4"/>
              </a:rPr>
              <a:t>https://twitter.com/NASAEarthData/status/1549122395050475528</a:t>
            </a:r>
            <a:endParaRPr lang="en-US" sz="1300" dirty="0">
              <a:solidFill>
                <a:schemeClr val="accent1">
                  <a:lumMod val="50000"/>
                </a:schemeClr>
              </a:solidFill>
              <a:ea typeface="Calibri" panose="020F0502020204030204" pitchFamily="34" charset="0"/>
              <a:cs typeface="Times New Roman" panose="02020603050405020304" pitchFamily="18" charset="0"/>
            </a:endParaRPr>
          </a:p>
          <a:p>
            <a:pPr algn="ctr"/>
            <a:endParaRPr lang="en-US" sz="1300" dirty="0">
              <a:solidFill>
                <a:schemeClr val="accent1">
                  <a:lumMod val="50000"/>
                </a:schemeClr>
              </a:solidFill>
              <a:ea typeface="Calibri" panose="020F0502020204030204" pitchFamily="34" charset="0"/>
              <a:cs typeface="Times New Roman" panose="02020603050405020304" pitchFamily="18" charset="0"/>
            </a:endParaRPr>
          </a:p>
          <a:p>
            <a:pPr algn="ctr"/>
            <a:endParaRPr lang="en-US" sz="1300" dirty="0">
              <a:solidFill>
                <a:schemeClr val="accent1">
                  <a:lumMod val="50000"/>
                </a:schemeClr>
              </a:solidFill>
              <a:ea typeface="Calibri" panose="020F0502020204030204" pitchFamily="34" charset="0"/>
              <a:cs typeface="Times New Roman" panose="02020603050405020304" pitchFamily="18" charset="0"/>
            </a:endParaRPr>
          </a:p>
          <a:p>
            <a:pPr algn="ctr"/>
            <a:endParaRPr lang="en-US" sz="1200" dirty="0"/>
          </a:p>
        </p:txBody>
      </p:sp>
      <p:pic>
        <p:nvPicPr>
          <p:cNvPr id="7" name="Picture 6">
            <a:extLst>
              <a:ext uri="{FF2B5EF4-FFF2-40B4-BE49-F238E27FC236}">
                <a16:creationId xmlns:a16="http://schemas.microsoft.com/office/drawing/2014/main" id="{C233C793-084D-22D6-F9B7-B420F543B37A}"/>
              </a:ext>
            </a:extLst>
          </p:cNvPr>
          <p:cNvPicPr>
            <a:picLocks noChangeAspect="1"/>
          </p:cNvPicPr>
          <p:nvPr/>
        </p:nvPicPr>
        <p:blipFill rotWithShape="1">
          <a:blip r:embed="rId5"/>
          <a:srcRect l="28834" t="16808" r="36846" b="27035"/>
          <a:stretch/>
        </p:blipFill>
        <p:spPr>
          <a:xfrm>
            <a:off x="7802427" y="1457950"/>
            <a:ext cx="3576672" cy="3291840"/>
          </a:xfrm>
          <a:prstGeom prst="rect">
            <a:avLst/>
          </a:prstGeom>
          <a:ln>
            <a:solidFill>
              <a:schemeClr val="tx1">
                <a:lumMod val="50000"/>
                <a:lumOff val="50000"/>
              </a:schemeClr>
            </a:solidFill>
          </a:ln>
        </p:spPr>
      </p:pic>
      <p:sp>
        <p:nvSpPr>
          <p:cNvPr id="10" name="TextBox 9">
            <a:extLst>
              <a:ext uri="{FF2B5EF4-FFF2-40B4-BE49-F238E27FC236}">
                <a16:creationId xmlns:a16="http://schemas.microsoft.com/office/drawing/2014/main" id="{A3075046-4427-4D92-50D5-13D00AE061BF}"/>
              </a:ext>
            </a:extLst>
          </p:cNvPr>
          <p:cNvSpPr txBox="1"/>
          <p:nvPr/>
        </p:nvSpPr>
        <p:spPr>
          <a:xfrm>
            <a:off x="1447060" y="6347534"/>
            <a:ext cx="184731" cy="369332"/>
          </a:xfrm>
          <a:prstGeom prst="rect">
            <a:avLst/>
          </a:prstGeom>
          <a:noFill/>
        </p:spPr>
        <p:txBody>
          <a:bodyPr wrap="none" rtlCol="0">
            <a:spAutoFit/>
          </a:bodyPr>
          <a:lstStyle/>
          <a:p>
            <a:endParaRPr lang="en-US" dirty="0"/>
          </a:p>
        </p:txBody>
      </p:sp>
      <p:pic>
        <p:nvPicPr>
          <p:cNvPr id="2" name="Picture 1">
            <a:extLst>
              <a:ext uri="{FF2B5EF4-FFF2-40B4-BE49-F238E27FC236}">
                <a16:creationId xmlns:a16="http://schemas.microsoft.com/office/drawing/2014/main" id="{C1E18284-EA56-BC14-3799-62AFB78BBD11}"/>
              </a:ext>
            </a:extLst>
          </p:cNvPr>
          <p:cNvPicPr>
            <a:picLocks noChangeAspect="1"/>
          </p:cNvPicPr>
          <p:nvPr/>
        </p:nvPicPr>
        <p:blipFill rotWithShape="1">
          <a:blip r:embed="rId6"/>
          <a:srcRect l="29986" t="16742" r="37254" b="21853"/>
          <a:stretch/>
        </p:blipFill>
        <p:spPr>
          <a:xfrm>
            <a:off x="4356523" y="1457950"/>
            <a:ext cx="3122089" cy="3291840"/>
          </a:xfrm>
          <a:prstGeom prst="rect">
            <a:avLst/>
          </a:prstGeom>
          <a:ln>
            <a:solidFill>
              <a:schemeClr val="tx1">
                <a:lumMod val="65000"/>
                <a:lumOff val="35000"/>
              </a:schemeClr>
            </a:solidFill>
          </a:ln>
        </p:spPr>
      </p:pic>
      <p:sp>
        <p:nvSpPr>
          <p:cNvPr id="11" name="TextBox 10">
            <a:extLst>
              <a:ext uri="{FF2B5EF4-FFF2-40B4-BE49-F238E27FC236}">
                <a16:creationId xmlns:a16="http://schemas.microsoft.com/office/drawing/2014/main" id="{FA5841D5-3172-2B49-B982-B0E47E7EB6E7}"/>
              </a:ext>
            </a:extLst>
          </p:cNvPr>
          <p:cNvSpPr txBox="1"/>
          <p:nvPr/>
        </p:nvSpPr>
        <p:spPr>
          <a:xfrm>
            <a:off x="508676" y="6550223"/>
            <a:ext cx="5666697" cy="307777"/>
          </a:xfrm>
          <a:prstGeom prst="rect">
            <a:avLst/>
          </a:prstGeom>
          <a:noFill/>
        </p:spPr>
        <p:txBody>
          <a:bodyPr wrap="square" rtlCol="0">
            <a:spAutoFit/>
          </a:bodyPr>
          <a:lstStyle/>
          <a:p>
            <a:r>
              <a:rPr lang="en-US" sz="1400" dirty="0"/>
              <a:t>Slide courtesy of Jennifer Brennan NASA ESDIS</a:t>
            </a:r>
          </a:p>
        </p:txBody>
      </p:sp>
    </p:spTree>
    <p:extLst>
      <p:ext uri="{BB962C8B-B14F-4D97-AF65-F5344CB8AC3E}">
        <p14:creationId xmlns:p14="http://schemas.microsoft.com/office/powerpoint/2010/main" val="27590637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A1FC4-310A-3EFD-D56D-7897CDB1ADB2}"/>
              </a:ext>
            </a:extLst>
          </p:cNvPr>
          <p:cNvSpPr>
            <a:spLocks noGrp="1"/>
          </p:cNvSpPr>
          <p:nvPr>
            <p:ph type="title"/>
          </p:nvPr>
        </p:nvSpPr>
        <p:spPr>
          <a:xfrm>
            <a:off x="838200" y="723582"/>
            <a:ext cx="10515600" cy="1325563"/>
          </a:xfrm>
        </p:spPr>
        <p:txBody>
          <a:bodyPr>
            <a:normAutofit fontScale="90000"/>
          </a:bodyPr>
          <a:lstStyle/>
          <a:p>
            <a:r>
              <a:rPr lang="en-US" b="1" dirty="0">
                <a:solidFill>
                  <a:schemeClr val="tx2"/>
                </a:solidFill>
                <a:effectLst>
                  <a:outerShdw blurRad="38100" dist="38100" dir="2700000" algn="tl">
                    <a:srgbClr val="000000">
                      <a:alpha val="43137"/>
                    </a:srgbClr>
                  </a:outerShdw>
                </a:effectLst>
              </a:rPr>
              <a:t>NASA </a:t>
            </a:r>
            <a:r>
              <a:rPr lang="en-US" b="1" dirty="0" err="1">
                <a:solidFill>
                  <a:schemeClr val="tx2"/>
                </a:solidFill>
                <a:effectLst>
                  <a:outerShdw blurRad="38100" dist="38100" dir="2700000" algn="tl">
                    <a:srgbClr val="000000">
                      <a:alpha val="43137"/>
                    </a:srgbClr>
                  </a:outerShdw>
                </a:effectLst>
              </a:rPr>
              <a:t>Earthdata</a:t>
            </a:r>
            <a:r>
              <a:rPr lang="en-US" b="1" dirty="0">
                <a:solidFill>
                  <a:schemeClr val="tx2"/>
                </a:solidFill>
                <a:effectLst>
                  <a:outerShdw blurRad="38100" dist="38100" dir="2700000" algn="tl">
                    <a:srgbClr val="000000">
                      <a:alpha val="43137"/>
                    </a:srgbClr>
                  </a:outerShdw>
                </a:effectLst>
              </a:rPr>
              <a:t> YouTube Metrics</a:t>
            </a:r>
            <a:br>
              <a:rPr lang="en-US" b="1" dirty="0">
                <a:solidFill>
                  <a:schemeClr val="tx2"/>
                </a:solidFill>
                <a:effectLst>
                  <a:outerShdw blurRad="38100" dist="38100" dir="2700000" algn="tl">
                    <a:srgbClr val="000000">
                      <a:alpha val="43137"/>
                    </a:srgbClr>
                  </a:outerShdw>
                </a:effectLst>
              </a:rPr>
            </a:br>
            <a:br>
              <a:rPr lang="en-US" b="1" dirty="0">
                <a:solidFill>
                  <a:schemeClr val="tx2"/>
                </a:solidFill>
                <a:effectLst>
                  <a:outerShdw blurRad="38100" dist="38100" dir="2700000" algn="tl">
                    <a:srgbClr val="000000">
                      <a:alpha val="43137"/>
                    </a:srgbClr>
                  </a:outerShdw>
                </a:effectLst>
              </a:rPr>
            </a:br>
            <a:endParaRPr lang="en-US" b="1" dirty="0">
              <a:solidFill>
                <a:schemeClr val="tx2"/>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BEC1A80F-995B-F023-6D39-28BF21A5E1EA}"/>
              </a:ext>
            </a:extLst>
          </p:cNvPr>
          <p:cNvSpPr>
            <a:spLocks noGrp="1"/>
          </p:cNvSpPr>
          <p:nvPr>
            <p:ph idx="1"/>
          </p:nvPr>
        </p:nvSpPr>
        <p:spPr>
          <a:xfrm>
            <a:off x="838200" y="1253331"/>
            <a:ext cx="4841240" cy="4351338"/>
          </a:xfrm>
        </p:spPr>
        <p:txBody>
          <a:bodyPr>
            <a:normAutofit/>
          </a:bodyPr>
          <a:lstStyle/>
          <a:p>
            <a:pPr marL="0" indent="0">
              <a:buNone/>
            </a:pPr>
            <a:r>
              <a:rPr lang="en-US" sz="1600" b="1" dirty="0">
                <a:solidFill>
                  <a:srgbClr val="C00000"/>
                </a:solidFill>
              </a:rPr>
              <a:t># 1 Video!  </a:t>
            </a:r>
          </a:p>
          <a:p>
            <a:pPr marL="0" indent="0">
              <a:buNone/>
            </a:pPr>
            <a:r>
              <a:rPr lang="en-US" sz="1600" b="1" i="0" dirty="0">
                <a:solidFill>
                  <a:schemeClr val="tx2"/>
                </a:solidFill>
              </a:rPr>
              <a:t>How to Use NASA’s Fire Information for Resource Management System (FIRMS) (</a:t>
            </a:r>
            <a:r>
              <a:rPr lang="en-US" sz="1600" b="1" dirty="0">
                <a:solidFill>
                  <a:schemeClr val="tx2"/>
                </a:solidFill>
              </a:rPr>
              <a:t>5/4-11/8/22)</a:t>
            </a:r>
          </a:p>
          <a:p>
            <a:pPr marL="0" indent="0">
              <a:buNone/>
            </a:pPr>
            <a:endParaRPr lang="en-US" sz="1600" b="1" i="0" dirty="0">
              <a:solidFill>
                <a:schemeClr val="tx2"/>
              </a:solidFill>
            </a:endParaRPr>
          </a:p>
          <a:p>
            <a:pPr marL="0" indent="0">
              <a:buNone/>
            </a:pPr>
            <a:endParaRPr lang="en-US" sz="2400" dirty="0"/>
          </a:p>
        </p:txBody>
      </p:sp>
      <p:sp>
        <p:nvSpPr>
          <p:cNvPr id="5" name="TextBox 11">
            <a:extLst>
              <a:ext uri="{FF2B5EF4-FFF2-40B4-BE49-F238E27FC236}">
                <a16:creationId xmlns:a16="http://schemas.microsoft.com/office/drawing/2014/main" id="{7A31D6C2-21D8-4B19-AE50-4947C891769C}"/>
              </a:ext>
            </a:extLst>
          </p:cNvPr>
          <p:cNvSpPr txBox="1"/>
          <p:nvPr/>
        </p:nvSpPr>
        <p:spPr>
          <a:xfrm>
            <a:off x="6824359" y="1366723"/>
            <a:ext cx="4781821" cy="483209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a:ln>
                  <a:noFill/>
                </a:ln>
                <a:solidFill>
                  <a:srgbClr val="44546A"/>
                </a:solidFill>
                <a:effectLst/>
                <a:uLnTx/>
                <a:uFillTx/>
                <a:latin typeface="Calibri" panose="020F0502020204030204"/>
                <a:ea typeface="+mn-ea"/>
                <a:cs typeface="+mn-cs"/>
              </a:rPr>
              <a:t>NASA </a:t>
            </a:r>
            <a:r>
              <a:rPr kumimoji="0" lang="en-US" sz="1700" b="1" i="0" u="none" strike="noStrike" kern="1200" cap="none" spc="0" normalizeH="0" baseline="0" noProof="0" dirty="0" err="1">
                <a:ln>
                  <a:noFill/>
                </a:ln>
                <a:solidFill>
                  <a:srgbClr val="44546A"/>
                </a:solidFill>
                <a:effectLst/>
                <a:uLnTx/>
                <a:uFillTx/>
                <a:latin typeface="Calibri" panose="020F0502020204030204"/>
                <a:ea typeface="+mn-ea"/>
                <a:cs typeface="+mn-cs"/>
              </a:rPr>
              <a:t>Earthdata</a:t>
            </a:r>
            <a:r>
              <a:rPr kumimoji="0" lang="en-US" sz="1700" b="1" i="0" u="none" strike="noStrike" kern="1200" cap="none" spc="0" normalizeH="0" baseline="0" noProof="0" dirty="0">
                <a:ln>
                  <a:noFill/>
                </a:ln>
                <a:solidFill>
                  <a:srgbClr val="44546A"/>
                </a:solidFill>
                <a:effectLst/>
                <a:uLnTx/>
                <a:uFillTx/>
                <a:latin typeface="Calibri" panose="020F0502020204030204"/>
                <a:ea typeface="+mn-ea"/>
                <a:cs typeface="+mn-cs"/>
              </a:rPr>
              <a:t> YouTube Channel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700" b="0" i="0" u="none" strike="noStrike" kern="1200" cap="none" spc="0" normalizeH="0" baseline="0" noProof="0" dirty="0">
                <a:ln>
                  <a:noFill/>
                </a:ln>
                <a:solidFill>
                  <a:srgbClr val="44546A"/>
                </a:solidFill>
                <a:effectLst/>
                <a:uLnTx/>
                <a:uFillTx/>
                <a:latin typeface="Calibri" panose="020F0502020204030204"/>
                <a:ea typeface="+mn-ea"/>
                <a:cs typeface="+mn-cs"/>
                <a:hlinkClick r:id="rId2"/>
              </a:rPr>
              <a:t>www.youtube.com/c/NASAEarthdata</a:t>
            </a:r>
            <a:endParaRPr kumimoji="0" lang="en-US" sz="17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7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R="0" lvl="0" algn="l" defTabSz="914400" rtl="0" eaLnBrk="1" fontAlgn="auto" latinLnBrk="0" hangingPunct="1">
              <a:lnSpc>
                <a:spcPct val="100000"/>
              </a:lnSpc>
              <a:spcBef>
                <a:spcPts val="0"/>
              </a:spcBef>
              <a:spcAft>
                <a:spcPts val="0"/>
              </a:spcAft>
              <a:buClrTx/>
              <a:buSzTx/>
              <a:tabLst/>
              <a:defRPr/>
            </a:pPr>
            <a:endPar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rPr>
              <a:t>9.81 K Subscribers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rPr>
              <a:t>Over 150 data discovery and access webinars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rPr>
              <a:t>More than 30 short data tutorial videos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rPr>
              <a:t>Playlists include the annual </a:t>
            </a:r>
            <a:r>
              <a:rPr kumimoji="0" lang="en-US" sz="1600" b="0" i="0" u="none" strike="noStrike" kern="1200" cap="none" spc="0" normalizeH="0" baseline="0" noProof="0" dirty="0" err="1">
                <a:ln>
                  <a:noFill/>
                </a:ln>
                <a:solidFill>
                  <a:srgbClr val="44546A"/>
                </a:solidFill>
                <a:effectLst/>
                <a:uLnTx/>
                <a:uFillTx/>
                <a:latin typeface="Calibri" panose="020F0502020204030204"/>
                <a:ea typeface="+mn-ea"/>
                <a:cs typeface="+mn-cs"/>
              </a:rPr>
              <a:t>Earthdata</a:t>
            </a:r>
            <a:r>
              <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rPr>
              <a:t> webinars dating back to 2013,  Earth System Observatory (ESO) Mission: Data Processing Study Workshops, </a:t>
            </a:r>
            <a:r>
              <a:rPr kumimoji="0" lang="en-US" sz="1600" b="0" i="0" u="none" strike="noStrike" kern="1200" cap="none" spc="0" normalizeH="0" baseline="0" noProof="0" dirty="0" err="1">
                <a:ln>
                  <a:noFill/>
                </a:ln>
                <a:solidFill>
                  <a:srgbClr val="44546A"/>
                </a:solidFill>
                <a:effectLst/>
                <a:uLnTx/>
                <a:uFillTx/>
                <a:latin typeface="Calibri" panose="020F0502020204030204"/>
                <a:ea typeface="+mn-ea"/>
                <a:cs typeface="+mn-cs"/>
              </a:rPr>
              <a:t>Earthdata</a:t>
            </a:r>
            <a:r>
              <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rPr>
              <a:t> GIS Resources, Commercial </a:t>
            </a:r>
            <a:r>
              <a:rPr kumimoji="0" lang="en-US" sz="1600" b="0" i="0" u="none" strike="noStrike" kern="1200" cap="none" spc="0" normalizeH="0" baseline="0" noProof="0" dirty="0" err="1">
                <a:ln>
                  <a:noFill/>
                </a:ln>
                <a:solidFill>
                  <a:srgbClr val="44546A"/>
                </a:solidFill>
                <a:effectLst/>
                <a:uLnTx/>
                <a:uFillTx/>
                <a:latin typeface="Calibri" panose="020F0502020204030204"/>
                <a:ea typeface="+mn-ea"/>
                <a:cs typeface="+mn-cs"/>
              </a:rPr>
              <a:t>Smallsat</a:t>
            </a:r>
            <a:r>
              <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rPr>
              <a:t> Data Acquisition Program webinars, EO Dashboard Hackathon videos and more!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prstClr val="black"/>
              </a:solidFill>
              <a:effectLst/>
              <a:uLnTx/>
              <a:uFillTx/>
              <a:latin typeface="Roboto" panose="02000000000000000000" pitchFamily="2" charset="0"/>
              <a:ea typeface="+mn-ea"/>
              <a:cs typeface="+mn-cs"/>
            </a:endParaRPr>
          </a:p>
          <a:p>
            <a:endParaRPr lang="en-US" sz="1700" dirty="0">
              <a:solidFill>
                <a:schemeClr val="tx2"/>
              </a:solidFill>
            </a:endParaRPr>
          </a:p>
        </p:txBody>
      </p:sp>
      <p:pic>
        <p:nvPicPr>
          <p:cNvPr id="9" name="Picture 8">
            <a:extLst>
              <a:ext uri="{FF2B5EF4-FFF2-40B4-BE49-F238E27FC236}">
                <a16:creationId xmlns:a16="http://schemas.microsoft.com/office/drawing/2014/main" id="{24F64157-6C53-B61E-C948-3F8524043E89}"/>
              </a:ext>
            </a:extLst>
          </p:cNvPr>
          <p:cNvPicPr>
            <a:picLocks noChangeAspect="1"/>
          </p:cNvPicPr>
          <p:nvPr/>
        </p:nvPicPr>
        <p:blipFill rotWithShape="1">
          <a:blip r:embed="rId3"/>
          <a:srcRect l="10500" t="19556" r="33250" b="24000"/>
          <a:stretch/>
        </p:blipFill>
        <p:spPr>
          <a:xfrm>
            <a:off x="838200" y="2375489"/>
            <a:ext cx="5346000" cy="3017520"/>
          </a:xfrm>
          <a:prstGeom prst="rect">
            <a:avLst/>
          </a:prstGeom>
          <a:ln>
            <a:solidFill>
              <a:schemeClr val="tx1">
                <a:lumMod val="65000"/>
                <a:lumOff val="35000"/>
              </a:schemeClr>
            </a:solidFill>
          </a:ln>
        </p:spPr>
      </p:pic>
      <p:sp>
        <p:nvSpPr>
          <p:cNvPr id="10" name="TextBox 9">
            <a:extLst>
              <a:ext uri="{FF2B5EF4-FFF2-40B4-BE49-F238E27FC236}">
                <a16:creationId xmlns:a16="http://schemas.microsoft.com/office/drawing/2014/main" id="{6756B2AF-41EA-272F-D74E-967D21DB912F}"/>
              </a:ext>
            </a:extLst>
          </p:cNvPr>
          <p:cNvSpPr txBox="1"/>
          <p:nvPr/>
        </p:nvSpPr>
        <p:spPr>
          <a:xfrm>
            <a:off x="838200" y="5508135"/>
            <a:ext cx="7865679" cy="1200329"/>
          </a:xfrm>
          <a:prstGeom prst="rect">
            <a:avLst/>
          </a:prstGeom>
          <a:noFill/>
        </p:spPr>
        <p:txBody>
          <a:bodyPr wrap="none" rtlCol="0">
            <a:spAutoFit/>
          </a:bodyPr>
          <a:lstStyle/>
          <a:p>
            <a:r>
              <a:rPr lang="en-US" b="1" dirty="0">
                <a:solidFill>
                  <a:schemeClr val="tx2"/>
                </a:solidFill>
              </a:rPr>
              <a:t>Quick Stats: </a:t>
            </a:r>
          </a:p>
          <a:p>
            <a:pPr marL="285750" indent="-285750">
              <a:buFont typeface="Arial" panose="020B0604020202020204" pitchFamily="34" charset="0"/>
              <a:buChar char="•"/>
            </a:pPr>
            <a:r>
              <a:rPr lang="en-US" dirty="0">
                <a:solidFill>
                  <a:schemeClr val="tx2"/>
                </a:solidFill>
              </a:rPr>
              <a:t>5,683 Views since published (5/10/22)</a:t>
            </a:r>
          </a:p>
          <a:p>
            <a:pPr marL="285750" indent="-285750">
              <a:buFont typeface="Arial" panose="020B0604020202020204" pitchFamily="34" charset="0"/>
              <a:buChar char="•"/>
            </a:pPr>
            <a:r>
              <a:rPr lang="en-US" dirty="0">
                <a:solidFill>
                  <a:schemeClr val="tx2"/>
                </a:solidFill>
              </a:rPr>
              <a:t>268 hours of watch time (that is significant considering the length of the video)</a:t>
            </a:r>
          </a:p>
          <a:p>
            <a:endParaRPr lang="en-US" dirty="0"/>
          </a:p>
        </p:txBody>
      </p:sp>
      <p:pic>
        <p:nvPicPr>
          <p:cNvPr id="12" name="Picture 11">
            <a:extLst>
              <a:ext uri="{FF2B5EF4-FFF2-40B4-BE49-F238E27FC236}">
                <a16:creationId xmlns:a16="http://schemas.microsoft.com/office/drawing/2014/main" id="{9BEFB788-E1A4-8AD1-BD58-58D41F1F1A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45620" y="2049145"/>
            <a:ext cx="1514475" cy="1047750"/>
          </a:xfrm>
          <a:prstGeom prst="rect">
            <a:avLst/>
          </a:prstGeom>
        </p:spPr>
      </p:pic>
      <p:sp>
        <p:nvSpPr>
          <p:cNvPr id="8" name="TextBox 7">
            <a:extLst>
              <a:ext uri="{FF2B5EF4-FFF2-40B4-BE49-F238E27FC236}">
                <a16:creationId xmlns:a16="http://schemas.microsoft.com/office/drawing/2014/main" id="{B2BD1635-BA4E-134E-B5E7-07E2B68E5752}"/>
              </a:ext>
            </a:extLst>
          </p:cNvPr>
          <p:cNvSpPr txBox="1"/>
          <p:nvPr/>
        </p:nvSpPr>
        <p:spPr>
          <a:xfrm>
            <a:off x="677851" y="6515813"/>
            <a:ext cx="5666697" cy="307777"/>
          </a:xfrm>
          <a:prstGeom prst="rect">
            <a:avLst/>
          </a:prstGeom>
          <a:noFill/>
        </p:spPr>
        <p:txBody>
          <a:bodyPr wrap="square" rtlCol="0">
            <a:spAutoFit/>
          </a:bodyPr>
          <a:lstStyle/>
          <a:p>
            <a:r>
              <a:rPr lang="en-US" sz="1400" dirty="0"/>
              <a:t>Slide courtesy of Jennifer Brennan NASA ESDIS</a:t>
            </a:r>
          </a:p>
        </p:txBody>
      </p:sp>
    </p:spTree>
    <p:extLst>
      <p:ext uri="{BB962C8B-B14F-4D97-AF65-F5344CB8AC3E}">
        <p14:creationId xmlns:p14="http://schemas.microsoft.com/office/powerpoint/2010/main" val="14911354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3BABF37-471D-4774-A71D-DDB275335969}"/>
              </a:ext>
            </a:extLst>
          </p:cNvPr>
          <p:cNvSpPr txBox="1"/>
          <p:nvPr/>
        </p:nvSpPr>
        <p:spPr>
          <a:xfrm>
            <a:off x="838200" y="5017008"/>
            <a:ext cx="184731" cy="369332"/>
          </a:xfrm>
          <a:prstGeom prst="rect">
            <a:avLst/>
          </a:prstGeom>
          <a:noFill/>
        </p:spPr>
        <p:txBody>
          <a:bodyPr wrap="none" rtlCol="0">
            <a:spAutoFit/>
          </a:bodyPr>
          <a:lstStyle/>
          <a:p>
            <a:endParaRPr lang="en-US" dirty="0"/>
          </a:p>
        </p:txBody>
      </p:sp>
      <p:sp>
        <p:nvSpPr>
          <p:cNvPr id="10" name="Title 1">
            <a:extLst>
              <a:ext uri="{FF2B5EF4-FFF2-40B4-BE49-F238E27FC236}">
                <a16:creationId xmlns:a16="http://schemas.microsoft.com/office/drawing/2014/main" id="{5AB599C1-D178-4EF4-AC29-501CE401376F}"/>
              </a:ext>
            </a:extLst>
          </p:cNvPr>
          <p:cNvSpPr>
            <a:spLocks noGrp="1"/>
          </p:cNvSpPr>
          <p:nvPr>
            <p:ph type="title"/>
          </p:nvPr>
        </p:nvSpPr>
        <p:spPr>
          <a:xfrm>
            <a:off x="315991" y="44103"/>
            <a:ext cx="10515600" cy="1325563"/>
          </a:xfrm>
        </p:spPr>
        <p:txBody>
          <a:bodyPr/>
          <a:lstStyle/>
          <a:p>
            <a:r>
              <a:rPr lang="en-US" b="1" dirty="0">
                <a:effectLst>
                  <a:outerShdw blurRad="38100" dist="38100" dir="2700000" algn="tl">
                    <a:srgbClr val="000000">
                      <a:alpha val="43137"/>
                    </a:srgbClr>
                  </a:outerShdw>
                </a:effectLst>
              </a:rPr>
              <a:t> </a:t>
            </a:r>
            <a:r>
              <a:rPr lang="en-US" b="1" dirty="0">
                <a:solidFill>
                  <a:schemeClr val="tx2"/>
                </a:solidFill>
                <a:effectLst>
                  <a:outerShdw blurRad="38100" dist="38100" dir="2700000" algn="tl">
                    <a:srgbClr val="000000">
                      <a:alpha val="43137"/>
                    </a:srgbClr>
                  </a:outerShdw>
                </a:effectLst>
              </a:rPr>
              <a:t>Other Efforts</a:t>
            </a:r>
          </a:p>
        </p:txBody>
      </p:sp>
      <p:sp>
        <p:nvSpPr>
          <p:cNvPr id="11" name="Rectangle 10">
            <a:extLst>
              <a:ext uri="{FF2B5EF4-FFF2-40B4-BE49-F238E27FC236}">
                <a16:creationId xmlns:a16="http://schemas.microsoft.com/office/drawing/2014/main" id="{702D0EB1-926D-4042-906B-A0FC522869C2}"/>
              </a:ext>
            </a:extLst>
          </p:cNvPr>
          <p:cNvSpPr/>
          <p:nvPr/>
        </p:nvSpPr>
        <p:spPr>
          <a:xfrm>
            <a:off x="0" y="1224734"/>
            <a:ext cx="3443187" cy="369332"/>
          </a:xfrm>
          <a:prstGeom prst="rect">
            <a:avLst/>
          </a:prstGeom>
        </p:spPr>
        <p:txBody>
          <a:bodyPr wrap="none">
            <a:spAutoFit/>
          </a:bodyPr>
          <a:lstStyle/>
          <a:p>
            <a:r>
              <a:rPr lang="en-US" i="1" dirty="0">
                <a:effectLst>
                  <a:outerShdw blurRad="38100" dist="38100" dir="2700000" algn="tl">
                    <a:srgbClr val="000000">
                      <a:alpha val="43137"/>
                    </a:srgbClr>
                  </a:outerShdw>
                </a:effectLst>
              </a:rPr>
              <a:t>           EOSDIS Quarterly Newsletter</a:t>
            </a:r>
          </a:p>
        </p:txBody>
      </p:sp>
      <p:sp>
        <p:nvSpPr>
          <p:cNvPr id="16" name="TextBox 15">
            <a:extLst>
              <a:ext uri="{FF2B5EF4-FFF2-40B4-BE49-F238E27FC236}">
                <a16:creationId xmlns:a16="http://schemas.microsoft.com/office/drawing/2014/main" id="{CDCF22B5-736B-4BE3-9BBC-F956A3AD4478}"/>
              </a:ext>
            </a:extLst>
          </p:cNvPr>
          <p:cNvSpPr txBox="1"/>
          <p:nvPr/>
        </p:nvSpPr>
        <p:spPr>
          <a:xfrm>
            <a:off x="6784611" y="1651061"/>
            <a:ext cx="4486984" cy="4031873"/>
          </a:xfrm>
          <a:prstGeom prst="rect">
            <a:avLst/>
          </a:prstGeom>
          <a:noFill/>
        </p:spPr>
        <p:txBody>
          <a:bodyPr wrap="square" rtlCol="0">
            <a:spAutoFit/>
          </a:bodyPr>
          <a:lstStyle/>
          <a:p>
            <a:r>
              <a:rPr lang="en-US" sz="1600" dirty="0"/>
              <a:t>DAAC specific data announcements, data tutorials and data recipes, webinars and data user profiles appear in each quarterly newsletter.</a:t>
            </a:r>
          </a:p>
          <a:p>
            <a:endParaRPr lang="en-US" sz="1600" dirty="0"/>
          </a:p>
          <a:p>
            <a:r>
              <a:rPr lang="en-US" sz="1600" dirty="0">
                <a:hlinkClick r:id="rId3"/>
              </a:rPr>
              <a:t>https://earthdata.nasa.gov/learn/user-resources/eosdis-newsletter</a:t>
            </a:r>
            <a:endParaRPr lang="en-US" sz="1600" dirty="0"/>
          </a:p>
          <a:p>
            <a:endParaRPr lang="en-US" sz="1600" dirty="0">
              <a:solidFill>
                <a:srgbClr val="002060"/>
              </a:solidFill>
            </a:endParaRPr>
          </a:p>
          <a:p>
            <a:r>
              <a:rPr lang="en-US" sz="1600" dirty="0">
                <a:solidFill>
                  <a:srgbClr val="002060"/>
                </a:solidFill>
              </a:rPr>
              <a:t>*Note: Our final quarterly newsletter was just released on June 30</a:t>
            </a:r>
            <a:r>
              <a:rPr lang="en-US" sz="1600" baseline="30000" dirty="0">
                <a:solidFill>
                  <a:srgbClr val="002060"/>
                </a:solidFill>
              </a:rPr>
              <a:t>th</a:t>
            </a:r>
            <a:r>
              <a:rPr lang="en-US" sz="1600" dirty="0">
                <a:solidFill>
                  <a:srgbClr val="002060"/>
                </a:solidFill>
              </a:rPr>
              <a:t>. Beginning in July, all of the webinar, dataset and data tool news, Data User Profiles, feature articles, etc. appear in the ESDS program newsletter, “</a:t>
            </a:r>
            <a:r>
              <a:rPr lang="en-US" sz="1600" dirty="0" err="1">
                <a:solidFill>
                  <a:srgbClr val="002060"/>
                </a:solidFill>
              </a:rPr>
              <a:t>Earthdata</a:t>
            </a:r>
            <a:r>
              <a:rPr lang="en-US" sz="1600" dirty="0">
                <a:solidFill>
                  <a:srgbClr val="002060"/>
                </a:solidFill>
              </a:rPr>
              <a:t> Discovery”</a:t>
            </a:r>
          </a:p>
          <a:p>
            <a:endParaRPr lang="en-US" sz="1600" dirty="0">
              <a:solidFill>
                <a:srgbClr val="002060"/>
              </a:solidFill>
            </a:endParaRPr>
          </a:p>
          <a:p>
            <a:r>
              <a:rPr lang="en-US" sz="1600" b="1" dirty="0">
                <a:solidFill>
                  <a:srgbClr val="002060"/>
                </a:solidFill>
              </a:rPr>
              <a:t>To sign-up: </a:t>
            </a:r>
            <a:r>
              <a:rPr lang="en-US" sz="1600" dirty="0">
                <a:solidFill>
                  <a:srgbClr val="002060"/>
                </a:solidFill>
                <a:hlinkClick r:id="rId4"/>
              </a:rPr>
              <a:t>https://www.earthdata.nasa.gov/subscribe</a:t>
            </a:r>
            <a:endParaRPr lang="en-US" sz="1600" dirty="0">
              <a:solidFill>
                <a:srgbClr val="002060"/>
              </a:solidFill>
            </a:endParaRPr>
          </a:p>
          <a:p>
            <a:endParaRPr lang="en-US" sz="1600" dirty="0">
              <a:solidFill>
                <a:srgbClr val="002060"/>
              </a:solidFill>
            </a:endParaRPr>
          </a:p>
        </p:txBody>
      </p:sp>
      <p:pic>
        <p:nvPicPr>
          <p:cNvPr id="1026" name="Picture 2" descr="EOSDIS Quarterly Update- Fall 2021 Newsletter Feature Image">
            <a:extLst>
              <a:ext uri="{FF2B5EF4-FFF2-40B4-BE49-F238E27FC236}">
                <a16:creationId xmlns:a16="http://schemas.microsoft.com/office/drawing/2014/main" id="{16656A51-08C1-C6E3-1F43-F515FFF4B3C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51404" y="1651061"/>
            <a:ext cx="2332292" cy="3017520"/>
          </a:xfrm>
          <a:prstGeom prst="rect">
            <a:avLst/>
          </a:prstGeom>
          <a:noFill/>
          <a:ln>
            <a:solidFill>
              <a:schemeClr val="tx1">
                <a:lumMod val="65000"/>
                <a:lumOff val="35000"/>
              </a:schemeClr>
            </a:solidFill>
          </a:ln>
          <a:extLst>
            <a:ext uri="{909E8E84-426E-40DD-AFC4-6F175D3DCCD1}">
              <a14:hiddenFill xmlns:a14="http://schemas.microsoft.com/office/drawing/2010/main">
                <a:solidFill>
                  <a:srgbClr val="FFFFFF"/>
                </a:solidFill>
              </a14:hiddenFill>
            </a:ext>
          </a:extLst>
        </p:spPr>
      </p:pic>
      <p:pic>
        <p:nvPicPr>
          <p:cNvPr id="1028" name="Picture 4" descr="EOSDIS Quarterly Update- Summer 2020 Newsletter Cover Image">
            <a:extLst>
              <a:ext uri="{FF2B5EF4-FFF2-40B4-BE49-F238E27FC236}">
                <a16:creationId xmlns:a16="http://schemas.microsoft.com/office/drawing/2014/main" id="{E764B478-046F-49B8-2703-01DC9239778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29889" y="1651061"/>
            <a:ext cx="2339981" cy="3017520"/>
          </a:xfrm>
          <a:prstGeom prst="rect">
            <a:avLst/>
          </a:prstGeom>
          <a:noFill/>
          <a:ln>
            <a:solidFill>
              <a:schemeClr val="tx1">
                <a:lumMod val="65000"/>
                <a:lumOff val="35000"/>
              </a:schemeClr>
            </a:solidFill>
          </a:ln>
          <a:extLst>
            <a:ext uri="{909E8E84-426E-40DD-AFC4-6F175D3DCCD1}">
              <a14:hiddenFill xmlns:a14="http://schemas.microsoft.com/office/drawing/2010/main">
                <a:solidFill>
                  <a:srgbClr val="FFFFFF"/>
                </a:solidFill>
              </a14:hiddenFill>
            </a:ext>
          </a:extLst>
        </p:spPr>
      </p:pic>
      <p:pic>
        <p:nvPicPr>
          <p:cNvPr id="1030" name="Picture 6" descr="Spring 2022 EOSDIS Update quarterly newsletter cover image">
            <a:extLst>
              <a:ext uri="{FF2B5EF4-FFF2-40B4-BE49-F238E27FC236}">
                <a16:creationId xmlns:a16="http://schemas.microsoft.com/office/drawing/2014/main" id="{749A6E21-7F1D-482C-824F-D82FFDDFF0E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7971" y="1653874"/>
            <a:ext cx="2332391" cy="301752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C7811C3E-6514-7248-B2ED-81E618E17209}"/>
              </a:ext>
            </a:extLst>
          </p:cNvPr>
          <p:cNvSpPr txBox="1"/>
          <p:nvPr/>
        </p:nvSpPr>
        <p:spPr>
          <a:xfrm>
            <a:off x="581703" y="6400270"/>
            <a:ext cx="5666697" cy="307777"/>
          </a:xfrm>
          <a:prstGeom prst="rect">
            <a:avLst/>
          </a:prstGeom>
          <a:noFill/>
        </p:spPr>
        <p:txBody>
          <a:bodyPr wrap="square" rtlCol="0">
            <a:spAutoFit/>
          </a:bodyPr>
          <a:lstStyle/>
          <a:p>
            <a:r>
              <a:rPr lang="en-US" sz="1400" dirty="0"/>
              <a:t>Slide courtesy of Jennifer Brennan NASA ESDIS</a:t>
            </a:r>
          </a:p>
        </p:txBody>
      </p:sp>
    </p:spTree>
    <p:extLst>
      <p:ext uri="{BB962C8B-B14F-4D97-AF65-F5344CB8AC3E}">
        <p14:creationId xmlns:p14="http://schemas.microsoft.com/office/powerpoint/2010/main" val="6031403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Shape 36">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TextBox 6">
            <a:extLst>
              <a:ext uri="{FF2B5EF4-FFF2-40B4-BE49-F238E27FC236}">
                <a16:creationId xmlns:a16="http://schemas.microsoft.com/office/drawing/2014/main" id="{705A61E5-9ECE-EF84-D67E-6D1142DB99E7}"/>
              </a:ext>
            </a:extLst>
          </p:cNvPr>
          <p:cNvSpPr txBox="1"/>
          <p:nvPr/>
        </p:nvSpPr>
        <p:spPr>
          <a:xfrm>
            <a:off x="1314824" y="735106"/>
            <a:ext cx="10053763" cy="2928470"/>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800" dirty="0">
                <a:solidFill>
                  <a:srgbClr val="FFFFFF"/>
                </a:solidFill>
                <a:latin typeface="+mj-lt"/>
                <a:ea typeface="+mj-ea"/>
                <a:cs typeface="+mj-cs"/>
              </a:rPr>
              <a:t>BACK UP SLIDES</a:t>
            </a:r>
            <a:endParaRPr lang="en-US" sz="4800" kern="1200" dirty="0">
              <a:solidFill>
                <a:srgbClr val="FFFFFF"/>
              </a:solidFill>
              <a:latin typeface="+mj-lt"/>
              <a:ea typeface="+mj-ea"/>
              <a:cs typeface="+mj-cs"/>
            </a:endParaRPr>
          </a:p>
        </p:txBody>
      </p:sp>
    </p:spTree>
    <p:extLst>
      <p:ext uri="{BB962C8B-B14F-4D97-AF65-F5344CB8AC3E}">
        <p14:creationId xmlns:p14="http://schemas.microsoft.com/office/powerpoint/2010/main" val="615699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0CFF795-B30A-ED93-AEA0-4E5B8C4AD2B0}"/>
              </a:ext>
            </a:extLst>
          </p:cNvPr>
          <p:cNvPicPr>
            <a:picLocks noChangeAspect="1"/>
          </p:cNvPicPr>
          <p:nvPr/>
        </p:nvPicPr>
        <p:blipFill>
          <a:blip r:embed="rId3"/>
          <a:stretch>
            <a:fillRect/>
          </a:stretch>
        </p:blipFill>
        <p:spPr>
          <a:xfrm>
            <a:off x="1650457" y="203548"/>
            <a:ext cx="8891086" cy="6450904"/>
          </a:xfrm>
          <a:prstGeom prst="rect">
            <a:avLst/>
          </a:prstGeom>
        </p:spPr>
      </p:pic>
    </p:spTree>
    <p:extLst>
      <p:ext uri="{BB962C8B-B14F-4D97-AF65-F5344CB8AC3E}">
        <p14:creationId xmlns:p14="http://schemas.microsoft.com/office/powerpoint/2010/main" val="6949889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3BABF37-471D-4774-A71D-DDB275335969}"/>
              </a:ext>
            </a:extLst>
          </p:cNvPr>
          <p:cNvSpPr txBox="1"/>
          <p:nvPr/>
        </p:nvSpPr>
        <p:spPr>
          <a:xfrm>
            <a:off x="838200" y="5017008"/>
            <a:ext cx="184731" cy="369332"/>
          </a:xfrm>
          <a:prstGeom prst="rect">
            <a:avLst/>
          </a:prstGeom>
          <a:noFill/>
        </p:spPr>
        <p:txBody>
          <a:bodyPr wrap="none" rtlCol="0">
            <a:spAutoFit/>
          </a:bodyPr>
          <a:lstStyle/>
          <a:p>
            <a:endParaRPr lang="en-US" dirty="0"/>
          </a:p>
        </p:txBody>
      </p:sp>
      <p:sp>
        <p:nvSpPr>
          <p:cNvPr id="10" name="Title 1">
            <a:extLst>
              <a:ext uri="{FF2B5EF4-FFF2-40B4-BE49-F238E27FC236}">
                <a16:creationId xmlns:a16="http://schemas.microsoft.com/office/drawing/2014/main" id="{5AB599C1-D178-4EF4-AC29-501CE401376F}"/>
              </a:ext>
            </a:extLst>
          </p:cNvPr>
          <p:cNvSpPr>
            <a:spLocks noGrp="1"/>
          </p:cNvSpPr>
          <p:nvPr>
            <p:ph type="title"/>
          </p:nvPr>
        </p:nvSpPr>
        <p:spPr>
          <a:xfrm>
            <a:off x="838200" y="465042"/>
            <a:ext cx="10515600" cy="1568664"/>
          </a:xfrm>
        </p:spPr>
        <p:txBody>
          <a:bodyPr>
            <a:normAutofit/>
          </a:bodyPr>
          <a:lstStyle/>
          <a:p>
            <a:r>
              <a:rPr lang="en-US" b="1" dirty="0">
                <a:solidFill>
                  <a:schemeClr val="tx2"/>
                </a:solidFill>
                <a:effectLst>
                  <a:outerShdw blurRad="38100" dist="38100" dir="2700000" algn="tl">
                    <a:srgbClr val="000000">
                      <a:alpha val="43137"/>
                    </a:srgbClr>
                  </a:outerShdw>
                </a:effectLst>
              </a:rPr>
              <a:t>Social Media- </a:t>
            </a:r>
            <a:r>
              <a:rPr lang="en-US" b="1" dirty="0" err="1">
                <a:solidFill>
                  <a:schemeClr val="tx2"/>
                </a:solidFill>
                <a:effectLst>
                  <a:outerShdw blurRad="38100" dist="38100" dir="2700000" algn="tl">
                    <a:srgbClr val="000000">
                      <a:alpha val="43137"/>
                    </a:srgbClr>
                  </a:outerShdw>
                </a:effectLst>
              </a:rPr>
              <a:t>Earthdata</a:t>
            </a:r>
            <a:r>
              <a:rPr lang="en-US" b="1" dirty="0">
                <a:solidFill>
                  <a:schemeClr val="tx2"/>
                </a:solidFill>
                <a:effectLst>
                  <a:outerShdw blurRad="38100" dist="38100" dir="2700000" algn="tl">
                    <a:srgbClr val="000000">
                      <a:alpha val="43137"/>
                    </a:srgbClr>
                  </a:outerShdw>
                </a:effectLst>
              </a:rPr>
              <a:t> Facebook</a:t>
            </a:r>
            <a:br>
              <a:rPr lang="en-US" b="1" dirty="0">
                <a:effectLst>
                  <a:outerShdw blurRad="38100" dist="38100" dir="2700000" algn="tl">
                    <a:srgbClr val="000000">
                      <a:alpha val="43137"/>
                    </a:srgbClr>
                  </a:outerShdw>
                </a:effectLst>
              </a:rPr>
            </a:br>
            <a:r>
              <a:rPr lang="en-US" sz="3100" b="1" dirty="0">
                <a:solidFill>
                  <a:schemeClr val="tx2">
                    <a:lumMod val="60000"/>
                    <a:lumOff val="40000"/>
                  </a:schemeClr>
                </a:solidFill>
                <a:effectLst>
                  <a:outerShdw blurRad="38100" dist="38100" dir="2700000" algn="tl">
                    <a:srgbClr val="000000">
                      <a:alpha val="43137"/>
                    </a:srgbClr>
                  </a:outerShdw>
                </a:effectLst>
                <a:latin typeface="Calibri (Header)"/>
              </a:rPr>
              <a:t>Time period: 4/08/22 - 11/8/22*</a:t>
            </a:r>
            <a:br>
              <a:rPr lang="en-US" sz="3100" b="1" dirty="0">
                <a:solidFill>
                  <a:schemeClr val="tx2">
                    <a:lumMod val="60000"/>
                    <a:lumOff val="40000"/>
                  </a:schemeClr>
                </a:solidFill>
                <a:effectLst>
                  <a:outerShdw blurRad="38100" dist="38100" dir="2700000" algn="tl">
                    <a:srgbClr val="000000">
                      <a:alpha val="43137"/>
                    </a:srgbClr>
                  </a:outerShdw>
                </a:effectLst>
                <a:latin typeface="Calibri (Header)"/>
              </a:rPr>
            </a:br>
            <a:endParaRPr lang="en-US" sz="3100" b="1" dirty="0">
              <a:effectLst>
                <a:outerShdw blurRad="38100" dist="38100" dir="2700000" algn="tl">
                  <a:srgbClr val="000000">
                    <a:alpha val="43137"/>
                  </a:srgbClr>
                </a:outerShdw>
              </a:effectLst>
            </a:endParaRPr>
          </a:p>
        </p:txBody>
      </p:sp>
      <p:sp>
        <p:nvSpPr>
          <p:cNvPr id="9" name="TextBox 8">
            <a:extLst>
              <a:ext uri="{FF2B5EF4-FFF2-40B4-BE49-F238E27FC236}">
                <a16:creationId xmlns:a16="http://schemas.microsoft.com/office/drawing/2014/main" id="{4CEBDA40-9762-5AB6-77AC-548F8EC9489E}"/>
              </a:ext>
            </a:extLst>
          </p:cNvPr>
          <p:cNvSpPr txBox="1"/>
          <p:nvPr/>
        </p:nvSpPr>
        <p:spPr>
          <a:xfrm>
            <a:off x="1033808" y="1918859"/>
            <a:ext cx="3394808" cy="3416320"/>
          </a:xfrm>
          <a:prstGeom prst="rect">
            <a:avLst/>
          </a:pr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ln>
            <a:solidFill>
              <a:schemeClr val="tx1">
                <a:lumMod val="50000"/>
                <a:lumOff val="50000"/>
              </a:schemeClr>
            </a:solidFill>
          </a:ln>
        </p:spPr>
        <p:txBody>
          <a:bodyPr wrap="square">
            <a:spAutoFit/>
          </a:bodyPr>
          <a:lstStyle/>
          <a:p>
            <a:pPr marL="285750" marR="0" indent="-285750" algn="l">
              <a:spcBef>
                <a:spcPts val="0"/>
              </a:spcBef>
              <a:spcAft>
                <a:spcPts val="0"/>
              </a:spcAft>
              <a:buFont typeface="Wingdings" panose="05000000000000000000" pitchFamily="2" charset="2"/>
              <a:buChar char="v"/>
            </a:pPr>
            <a:endParaRPr lang="en-US" sz="1400" b="1" i="0" dirty="0">
              <a:solidFill>
                <a:schemeClr val="tx2"/>
              </a:solidFill>
            </a:endParaRPr>
          </a:p>
          <a:p>
            <a:pPr marL="285750" marR="0" indent="-285750" algn="l">
              <a:spcBef>
                <a:spcPts val="0"/>
              </a:spcBef>
              <a:spcAft>
                <a:spcPts val="0"/>
              </a:spcAft>
              <a:buFont typeface="Wingdings" panose="05000000000000000000" pitchFamily="2" charset="2"/>
              <a:buChar char="v"/>
            </a:pPr>
            <a:r>
              <a:rPr lang="en-US" sz="1400" b="1" i="0" dirty="0">
                <a:solidFill>
                  <a:schemeClr val="tx2"/>
                </a:solidFill>
              </a:rPr>
              <a:t>10 LANCE/FIRMS-specific or related posts announcing new data sets or tool capabilities.</a:t>
            </a:r>
          </a:p>
          <a:p>
            <a:pPr marL="285750" marR="0" indent="-285750" algn="l">
              <a:spcBef>
                <a:spcPts val="0"/>
              </a:spcBef>
              <a:spcAft>
                <a:spcPts val="0"/>
              </a:spcAft>
              <a:buFont typeface="Wingdings" panose="05000000000000000000" pitchFamily="2" charset="2"/>
              <a:buChar char="v"/>
            </a:pPr>
            <a:endParaRPr lang="en-US" sz="1400" b="1" i="0" dirty="0">
              <a:solidFill>
                <a:schemeClr val="tx2"/>
              </a:solidFill>
            </a:endParaRPr>
          </a:p>
          <a:p>
            <a:pPr marL="285750" indent="-285750">
              <a:buFont typeface="Wingdings" panose="05000000000000000000" pitchFamily="2" charset="2"/>
              <a:buChar char="v"/>
            </a:pPr>
            <a:r>
              <a:rPr lang="en-US" sz="1400" b="1" i="0" dirty="0">
                <a:solidFill>
                  <a:schemeClr val="accent1">
                    <a:lumMod val="50000"/>
                  </a:schemeClr>
                </a:solidFill>
                <a:effectLst/>
              </a:rPr>
              <a:t>Total Post Impressions 39,776, Post Reach 38,913, and Post Engagements 2,157</a:t>
            </a:r>
          </a:p>
          <a:p>
            <a:endParaRPr lang="en-US" sz="1400" b="1" dirty="0">
              <a:solidFill>
                <a:schemeClr val="accent1">
                  <a:lumMod val="50000"/>
                </a:schemeClr>
              </a:solidFill>
            </a:endParaRPr>
          </a:p>
          <a:p>
            <a:pPr marL="285750" indent="-285750">
              <a:buFont typeface="Wingdings" panose="05000000000000000000" pitchFamily="2" charset="2"/>
              <a:buChar char="v"/>
            </a:pPr>
            <a:r>
              <a:rPr lang="en-US" sz="1500" b="1" dirty="0">
                <a:solidFill>
                  <a:schemeClr val="tx2"/>
                </a:solidFill>
              </a:rPr>
              <a:t>NASA </a:t>
            </a:r>
            <a:r>
              <a:rPr lang="en-US" sz="1500" b="1" dirty="0" err="1">
                <a:solidFill>
                  <a:schemeClr val="tx2"/>
                </a:solidFill>
              </a:rPr>
              <a:t>Earthdata</a:t>
            </a:r>
            <a:r>
              <a:rPr lang="en-US" sz="1500" b="1" dirty="0">
                <a:solidFill>
                  <a:schemeClr val="tx2"/>
                </a:solidFill>
              </a:rPr>
              <a:t> Facebook Account</a:t>
            </a:r>
          </a:p>
          <a:p>
            <a:pPr marR="0" algn="l">
              <a:spcBef>
                <a:spcPts val="0"/>
              </a:spcBef>
              <a:spcAft>
                <a:spcPts val="0"/>
              </a:spcAft>
            </a:pPr>
            <a:r>
              <a:rPr lang="en-US" sz="1500" b="1" dirty="0">
                <a:solidFill>
                  <a:schemeClr val="tx2"/>
                </a:solidFill>
                <a:hlinkClick r:id="rId2"/>
              </a:rPr>
              <a:t>www.facebook.com/NASAEarthdata</a:t>
            </a:r>
            <a:endParaRPr lang="en-US" sz="1500" b="1" dirty="0">
              <a:solidFill>
                <a:schemeClr val="tx2"/>
              </a:solidFill>
            </a:endParaRPr>
          </a:p>
          <a:p>
            <a:pPr marR="0" algn="l">
              <a:spcBef>
                <a:spcPts val="0"/>
              </a:spcBef>
              <a:spcAft>
                <a:spcPts val="0"/>
              </a:spcAft>
            </a:pPr>
            <a:r>
              <a:rPr lang="en-US" sz="1500" b="1" dirty="0">
                <a:solidFill>
                  <a:schemeClr val="tx2"/>
                </a:solidFill>
              </a:rPr>
              <a:t>55,363 Followers on 11/8/22 (Pulled at 1:50 PM ET)</a:t>
            </a:r>
          </a:p>
          <a:p>
            <a:pPr marR="0" algn="l">
              <a:spcBef>
                <a:spcPts val="0"/>
              </a:spcBef>
              <a:spcAft>
                <a:spcPts val="0"/>
              </a:spcAft>
            </a:pPr>
            <a:endParaRPr lang="en-US" sz="1500" b="1" dirty="0">
              <a:solidFill>
                <a:schemeClr val="tx2"/>
              </a:solidFill>
            </a:endParaRPr>
          </a:p>
          <a:p>
            <a:pPr marR="0" algn="l">
              <a:spcBef>
                <a:spcPts val="0"/>
              </a:spcBef>
              <a:spcAft>
                <a:spcPts val="0"/>
              </a:spcAft>
            </a:pPr>
            <a:endParaRPr lang="en-US" sz="1500" b="1" dirty="0">
              <a:solidFill>
                <a:schemeClr val="tx2"/>
              </a:solidFill>
            </a:endParaRPr>
          </a:p>
        </p:txBody>
      </p:sp>
      <p:sp>
        <p:nvSpPr>
          <p:cNvPr id="4" name="TextBox 3">
            <a:extLst>
              <a:ext uri="{FF2B5EF4-FFF2-40B4-BE49-F238E27FC236}">
                <a16:creationId xmlns:a16="http://schemas.microsoft.com/office/drawing/2014/main" id="{BD8238BB-AA2B-59B1-D207-6D6724CAFE5C}"/>
              </a:ext>
            </a:extLst>
          </p:cNvPr>
          <p:cNvSpPr txBox="1"/>
          <p:nvPr/>
        </p:nvSpPr>
        <p:spPr>
          <a:xfrm>
            <a:off x="4106567" y="5386340"/>
            <a:ext cx="4635972" cy="1738938"/>
          </a:xfrm>
          <a:prstGeom prst="rect">
            <a:avLst/>
          </a:prstGeom>
          <a:noFill/>
        </p:spPr>
        <p:txBody>
          <a:bodyPr wrap="square" rtlCol="0">
            <a:spAutoFit/>
          </a:bodyPr>
          <a:lstStyle/>
          <a:p>
            <a:pPr algn="ctr"/>
            <a:r>
              <a:rPr lang="en-US" sz="1400" b="1" dirty="0">
                <a:solidFill>
                  <a:schemeClr val="tx2"/>
                </a:solidFill>
              </a:rPr>
              <a:t>Highest Performing Post:  Impressions</a:t>
            </a:r>
            <a:endParaRPr lang="en-US" sz="1400" b="1" dirty="0">
              <a:solidFill>
                <a:schemeClr val="tx2"/>
              </a:solidFill>
              <a:effectLst/>
              <a:ea typeface="Calibri" panose="020F0502020204030204" pitchFamily="34" charset="0"/>
              <a:cs typeface="Times New Roman" panose="02020603050405020304" pitchFamily="18" charset="0"/>
            </a:endParaRPr>
          </a:p>
          <a:p>
            <a:pPr algn="ctr"/>
            <a:r>
              <a:rPr lang="en-US" sz="1400" dirty="0">
                <a:solidFill>
                  <a:schemeClr val="tx2"/>
                </a:solidFill>
                <a:effectLst/>
                <a:ea typeface="Calibri" panose="020F0502020204030204" pitchFamily="34" charset="0"/>
                <a:cs typeface="Times New Roman" panose="02020603050405020304" pitchFamily="18" charset="0"/>
              </a:rPr>
              <a:t>Topic: Updated Wildfires Resource Spotlight</a:t>
            </a:r>
          </a:p>
          <a:p>
            <a:pPr algn="ctr"/>
            <a:r>
              <a:rPr lang="en-US" sz="1400" dirty="0">
                <a:solidFill>
                  <a:schemeClr val="tx2"/>
                </a:solidFill>
                <a:effectLst/>
                <a:ea typeface="Calibri" panose="020F0502020204030204" pitchFamily="34" charset="0"/>
                <a:cs typeface="Times New Roman" panose="02020603050405020304" pitchFamily="18" charset="0"/>
              </a:rPr>
              <a:t>13,606 Post Impressions,  13,429 Post Reach, 1,026 Post Engagements</a:t>
            </a:r>
          </a:p>
          <a:p>
            <a:pPr algn="ctr"/>
            <a:endParaRPr lang="en-US" sz="1500" dirty="0">
              <a:solidFill>
                <a:schemeClr val="tx2"/>
              </a:solidFill>
              <a:effectLst/>
              <a:ea typeface="Calibri" panose="020F0502020204030204" pitchFamily="34" charset="0"/>
              <a:cs typeface="Times New Roman" panose="02020603050405020304" pitchFamily="18" charset="0"/>
            </a:endParaRPr>
          </a:p>
          <a:p>
            <a:pPr algn="ctr"/>
            <a:endParaRPr lang="en-US" sz="1400" dirty="0">
              <a:solidFill>
                <a:schemeClr val="tx2"/>
              </a:solidFill>
              <a:effectLst/>
              <a:ea typeface="Calibri" panose="020F0502020204030204" pitchFamily="34" charset="0"/>
              <a:cs typeface="Times New Roman" panose="02020603050405020304" pitchFamily="18" charset="0"/>
            </a:endParaRPr>
          </a:p>
          <a:p>
            <a:endParaRPr lang="en-US" dirty="0"/>
          </a:p>
        </p:txBody>
      </p:sp>
      <p:sp>
        <p:nvSpPr>
          <p:cNvPr id="3" name="TextBox 2">
            <a:extLst>
              <a:ext uri="{FF2B5EF4-FFF2-40B4-BE49-F238E27FC236}">
                <a16:creationId xmlns:a16="http://schemas.microsoft.com/office/drawing/2014/main" id="{90436A74-BD47-58C7-7162-1402F35AA5EF}"/>
              </a:ext>
            </a:extLst>
          </p:cNvPr>
          <p:cNvSpPr txBox="1"/>
          <p:nvPr/>
        </p:nvSpPr>
        <p:spPr>
          <a:xfrm>
            <a:off x="400014" y="6255809"/>
            <a:ext cx="6096000" cy="307777"/>
          </a:xfrm>
          <a:prstGeom prst="rect">
            <a:avLst/>
          </a:prstGeom>
          <a:noFill/>
        </p:spPr>
        <p:txBody>
          <a:bodyPr wrap="square">
            <a:spAutoFit/>
          </a:bodyPr>
          <a:lstStyle/>
          <a:p>
            <a:r>
              <a:rPr lang="en-US" sz="1400" b="1" dirty="0">
                <a:solidFill>
                  <a:schemeClr val="tx2">
                    <a:lumMod val="60000"/>
                    <a:lumOff val="40000"/>
                  </a:schemeClr>
                </a:solidFill>
                <a:latin typeface="Calibri (Header)"/>
              </a:rPr>
              <a:t>* </a:t>
            </a:r>
            <a:r>
              <a:rPr lang="en-US" sz="1400" dirty="0">
                <a:solidFill>
                  <a:schemeClr val="tx2"/>
                </a:solidFill>
                <a:latin typeface="Calibri (Header)"/>
              </a:rPr>
              <a:t>Did not include FB metrics for the May 2022 UWG meeting</a:t>
            </a:r>
            <a:endParaRPr lang="en-US" sz="1400" dirty="0">
              <a:solidFill>
                <a:schemeClr val="tx2"/>
              </a:solidFill>
            </a:endParaRPr>
          </a:p>
        </p:txBody>
      </p:sp>
      <p:pic>
        <p:nvPicPr>
          <p:cNvPr id="8" name="Picture 7">
            <a:extLst>
              <a:ext uri="{FF2B5EF4-FFF2-40B4-BE49-F238E27FC236}">
                <a16:creationId xmlns:a16="http://schemas.microsoft.com/office/drawing/2014/main" id="{64E80655-FAEA-1154-5C63-20946A7B8E53}"/>
              </a:ext>
            </a:extLst>
          </p:cNvPr>
          <p:cNvPicPr>
            <a:picLocks noChangeAspect="1"/>
          </p:cNvPicPr>
          <p:nvPr/>
        </p:nvPicPr>
        <p:blipFill rotWithShape="1">
          <a:blip r:embed="rId3"/>
          <a:srcRect l="32833" t="17630" r="33834" b="10962"/>
          <a:stretch/>
        </p:blipFill>
        <p:spPr>
          <a:xfrm>
            <a:off x="4811822" y="1918859"/>
            <a:ext cx="2883582" cy="3474720"/>
          </a:xfrm>
          <a:prstGeom prst="rect">
            <a:avLst/>
          </a:prstGeom>
          <a:ln>
            <a:solidFill>
              <a:schemeClr val="tx1">
                <a:lumMod val="50000"/>
                <a:lumOff val="50000"/>
              </a:schemeClr>
            </a:solidFill>
          </a:ln>
        </p:spPr>
      </p:pic>
      <p:sp>
        <p:nvSpPr>
          <p:cNvPr id="13" name="TextBox 12">
            <a:extLst>
              <a:ext uri="{FF2B5EF4-FFF2-40B4-BE49-F238E27FC236}">
                <a16:creationId xmlns:a16="http://schemas.microsoft.com/office/drawing/2014/main" id="{F9A998DF-A290-DDDB-D996-FC0939B10B29}"/>
              </a:ext>
            </a:extLst>
          </p:cNvPr>
          <p:cNvSpPr txBox="1"/>
          <p:nvPr/>
        </p:nvSpPr>
        <p:spPr>
          <a:xfrm>
            <a:off x="7556028" y="1918859"/>
            <a:ext cx="4635972" cy="800219"/>
          </a:xfrm>
          <a:prstGeom prst="rect">
            <a:avLst/>
          </a:prstGeom>
          <a:noFill/>
        </p:spPr>
        <p:txBody>
          <a:bodyPr wrap="square" rtlCol="0">
            <a:spAutoFit/>
          </a:bodyPr>
          <a:lstStyle/>
          <a:p>
            <a:pPr algn="ctr"/>
            <a:endParaRPr lang="en-US" sz="1400" dirty="0">
              <a:solidFill>
                <a:schemeClr val="tx2"/>
              </a:solidFill>
              <a:effectLst/>
              <a:ea typeface="Calibri" panose="020F0502020204030204" pitchFamily="34" charset="0"/>
              <a:cs typeface="Times New Roman" panose="02020603050405020304" pitchFamily="18" charset="0"/>
            </a:endParaRPr>
          </a:p>
          <a:p>
            <a:pPr algn="ctr"/>
            <a:endParaRPr lang="en-US" sz="1400" dirty="0">
              <a:solidFill>
                <a:schemeClr val="tx2"/>
              </a:solidFill>
              <a:effectLst/>
              <a:ea typeface="Calibri" panose="020F0502020204030204" pitchFamily="34" charset="0"/>
              <a:cs typeface="Times New Roman" panose="02020603050405020304" pitchFamily="18" charset="0"/>
            </a:endParaRPr>
          </a:p>
          <a:p>
            <a:endParaRPr lang="en-US" dirty="0"/>
          </a:p>
        </p:txBody>
      </p:sp>
      <p:sp>
        <p:nvSpPr>
          <p:cNvPr id="14" name="TextBox 13">
            <a:extLst>
              <a:ext uri="{FF2B5EF4-FFF2-40B4-BE49-F238E27FC236}">
                <a16:creationId xmlns:a16="http://schemas.microsoft.com/office/drawing/2014/main" id="{C22292BB-7B2F-EC80-E7B8-AC31B1079B15}"/>
              </a:ext>
            </a:extLst>
          </p:cNvPr>
          <p:cNvSpPr txBox="1"/>
          <p:nvPr/>
        </p:nvSpPr>
        <p:spPr>
          <a:xfrm>
            <a:off x="8078610" y="1918859"/>
            <a:ext cx="2883583" cy="2800767"/>
          </a:xfrm>
          <a:prstGeom prst="rect">
            <a:avLst/>
          </a:prstGeom>
          <a:solidFill>
            <a:schemeClr val="accent2">
              <a:lumMod val="20000"/>
              <a:lumOff val="80000"/>
            </a:schemeClr>
          </a:solidFill>
          <a:ln>
            <a:solidFill>
              <a:schemeClr val="tx1">
                <a:lumMod val="85000"/>
                <a:lumOff val="15000"/>
              </a:schemeClr>
            </a:solidFill>
          </a:ln>
        </p:spPr>
        <p:txBody>
          <a:bodyPr wrap="square" rtlCol="0">
            <a:spAutoFit/>
          </a:bodyPr>
          <a:lstStyle/>
          <a:p>
            <a:pPr algn="ctr"/>
            <a:r>
              <a:rPr lang="en-US" sz="1400" b="1" dirty="0">
                <a:solidFill>
                  <a:schemeClr val="tx2"/>
                </a:solidFill>
                <a:effectLst/>
                <a:ea typeface="Calibri" panose="020F0502020204030204" pitchFamily="34" charset="0"/>
                <a:cs typeface="Times New Roman" panose="02020603050405020304" pitchFamily="18" charset="0"/>
              </a:rPr>
              <a:t>Facebook Metrics </a:t>
            </a:r>
          </a:p>
          <a:p>
            <a:pPr algn="ctr"/>
            <a:endParaRPr lang="en-US" sz="1400" b="1" dirty="0">
              <a:solidFill>
                <a:schemeClr val="tx2"/>
              </a:solidFill>
              <a:effectLst/>
              <a:ea typeface="Calibri" panose="020F0502020204030204" pitchFamily="34" charset="0"/>
              <a:cs typeface="Times New Roman" panose="02020603050405020304" pitchFamily="18" charset="0"/>
            </a:endParaRPr>
          </a:p>
          <a:p>
            <a:pPr algn="ctr"/>
            <a:r>
              <a:rPr lang="en-US" sz="1400" dirty="0">
                <a:solidFill>
                  <a:schemeClr val="tx2"/>
                </a:solidFill>
                <a:effectLst/>
                <a:ea typeface="Calibri" panose="020F0502020204030204" pitchFamily="34" charset="0"/>
                <a:cs typeface="Times New Roman" panose="02020603050405020304" pitchFamily="18" charset="0"/>
              </a:rPr>
              <a:t>The </a:t>
            </a:r>
            <a:r>
              <a:rPr lang="en-US" sz="1400" dirty="0">
                <a:solidFill>
                  <a:schemeClr val="tx2"/>
                </a:solidFill>
                <a:ea typeface="Calibri" panose="020F0502020204030204" pitchFamily="34" charset="0"/>
                <a:cs typeface="Times New Roman" panose="02020603050405020304" pitchFamily="18" charset="0"/>
              </a:rPr>
              <a:t>FIRMS or FIRMS/US Canada posts tend to have a much higher engagement rate (on average) than most posts, particularly when we provide tutorials, imagery,  and information about specific fire events. </a:t>
            </a:r>
          </a:p>
          <a:p>
            <a:pPr marL="285750" indent="-285750" algn="ctr">
              <a:buFont typeface="Arial" panose="020B0604020202020204" pitchFamily="34" charset="0"/>
              <a:buChar char="•"/>
            </a:pPr>
            <a:endParaRPr lang="en-US" sz="1400" dirty="0">
              <a:solidFill>
                <a:schemeClr val="tx2"/>
              </a:solidFill>
              <a:ea typeface="Calibri" panose="020F0502020204030204" pitchFamily="34" charset="0"/>
              <a:cs typeface="Times New Roman" panose="02020603050405020304" pitchFamily="18" charset="0"/>
            </a:endParaRPr>
          </a:p>
          <a:p>
            <a:pPr algn="ctr"/>
            <a:r>
              <a:rPr lang="en-US" sz="1400" b="1" dirty="0">
                <a:solidFill>
                  <a:schemeClr val="tx2"/>
                </a:solidFill>
                <a:ea typeface="Calibri" panose="020F0502020204030204" pitchFamily="34" charset="0"/>
                <a:cs typeface="Times New Roman" panose="02020603050405020304" pitchFamily="18" charset="0"/>
              </a:rPr>
              <a:t>We welcome more of this!</a:t>
            </a:r>
            <a:endParaRPr lang="en-US" sz="1400" b="1" dirty="0">
              <a:solidFill>
                <a:schemeClr val="tx2"/>
              </a:solidFill>
              <a:effectLst/>
              <a:ea typeface="Calibri" panose="020F0502020204030204" pitchFamily="34" charset="0"/>
              <a:cs typeface="Times New Roman" panose="02020603050405020304" pitchFamily="18" charset="0"/>
            </a:endParaRPr>
          </a:p>
          <a:p>
            <a:endParaRPr lang="en-US" dirty="0"/>
          </a:p>
        </p:txBody>
      </p:sp>
      <p:sp>
        <p:nvSpPr>
          <p:cNvPr id="11" name="TextBox 10">
            <a:extLst>
              <a:ext uri="{FF2B5EF4-FFF2-40B4-BE49-F238E27FC236}">
                <a16:creationId xmlns:a16="http://schemas.microsoft.com/office/drawing/2014/main" id="{1C244A84-EF18-0440-88B2-80B3AE4A2429}"/>
              </a:ext>
            </a:extLst>
          </p:cNvPr>
          <p:cNvSpPr txBox="1"/>
          <p:nvPr/>
        </p:nvSpPr>
        <p:spPr>
          <a:xfrm>
            <a:off x="429303" y="6481219"/>
            <a:ext cx="5666697" cy="307777"/>
          </a:xfrm>
          <a:prstGeom prst="rect">
            <a:avLst/>
          </a:prstGeom>
          <a:noFill/>
        </p:spPr>
        <p:txBody>
          <a:bodyPr wrap="square" rtlCol="0">
            <a:spAutoFit/>
          </a:bodyPr>
          <a:lstStyle/>
          <a:p>
            <a:r>
              <a:rPr lang="en-US" sz="1400" dirty="0"/>
              <a:t>Slide courtesy of Jennifer Brennan NASA ESDIS</a:t>
            </a:r>
          </a:p>
        </p:txBody>
      </p:sp>
    </p:spTree>
    <p:extLst>
      <p:ext uri="{BB962C8B-B14F-4D97-AF65-F5344CB8AC3E}">
        <p14:creationId xmlns:p14="http://schemas.microsoft.com/office/powerpoint/2010/main" val="27971423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Shape 36">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TextBox 6">
            <a:extLst>
              <a:ext uri="{FF2B5EF4-FFF2-40B4-BE49-F238E27FC236}">
                <a16:creationId xmlns:a16="http://schemas.microsoft.com/office/drawing/2014/main" id="{705A61E5-9ECE-EF84-D67E-6D1142DB99E7}"/>
              </a:ext>
            </a:extLst>
          </p:cNvPr>
          <p:cNvSpPr txBox="1"/>
          <p:nvPr/>
        </p:nvSpPr>
        <p:spPr>
          <a:xfrm>
            <a:off x="1314824" y="735106"/>
            <a:ext cx="10053763" cy="2928470"/>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800" dirty="0">
                <a:solidFill>
                  <a:srgbClr val="FFFFFF"/>
                </a:solidFill>
                <a:latin typeface="+mj-lt"/>
                <a:ea typeface="+mj-ea"/>
                <a:cs typeface="+mj-cs"/>
              </a:rPr>
              <a:t>METRICS AND USE</a:t>
            </a:r>
            <a:endParaRPr lang="en-US" sz="4800" kern="1200" dirty="0">
              <a:solidFill>
                <a:srgbClr val="FFFFFF"/>
              </a:solidFill>
              <a:latin typeface="+mj-lt"/>
              <a:ea typeface="+mj-ea"/>
              <a:cs typeface="+mj-cs"/>
            </a:endParaRPr>
          </a:p>
        </p:txBody>
      </p:sp>
    </p:spTree>
    <p:extLst>
      <p:ext uri="{BB962C8B-B14F-4D97-AF65-F5344CB8AC3E}">
        <p14:creationId xmlns:p14="http://schemas.microsoft.com/office/powerpoint/2010/main" val="4401238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
          <p:cNvSpPr/>
          <p:nvPr/>
        </p:nvSpPr>
        <p:spPr>
          <a:xfrm>
            <a:off x="1524000" y="6650"/>
            <a:ext cx="9144000" cy="1775384"/>
          </a:xfrm>
          <a:prstGeom prst="rect">
            <a:avLst/>
          </a:prstGeom>
          <a:solidFill>
            <a:srgbClr val="FFFFFF"/>
          </a:solidFill>
          <a:ln w="9525"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algn="ctr"/>
            <a:endParaRPr>
              <a:solidFill>
                <a:schemeClr val="lt1"/>
              </a:solidFill>
              <a:latin typeface="Libre Franklin"/>
              <a:ea typeface="Libre Franklin"/>
              <a:cs typeface="Libre Franklin"/>
              <a:sym typeface="Libre Franklin"/>
            </a:endParaRPr>
          </a:p>
        </p:txBody>
      </p:sp>
      <p:sp>
        <p:nvSpPr>
          <p:cNvPr id="94" name="Google Shape;94;p1"/>
          <p:cNvSpPr txBox="1">
            <a:spLocks noGrp="1"/>
          </p:cNvSpPr>
          <p:nvPr>
            <p:ph type="ctrTitle"/>
          </p:nvPr>
        </p:nvSpPr>
        <p:spPr>
          <a:xfrm>
            <a:off x="2903256" y="2708710"/>
            <a:ext cx="7462903" cy="1166700"/>
          </a:xfrm>
          <a:prstGeom prst="rect">
            <a:avLst/>
          </a:prstGeom>
          <a:noFill/>
          <a:ln>
            <a:noFill/>
          </a:ln>
        </p:spPr>
        <p:txBody>
          <a:bodyPr spcFirstLastPara="1" vert="horz" wrap="square" lIns="91425" tIns="45700" rIns="91425" bIns="45700" rtlCol="0" anchor="b" anchorCtr="0">
            <a:normAutofit/>
          </a:bodyPr>
          <a:lstStyle/>
          <a:p>
            <a:pPr algn="l">
              <a:lnSpc>
                <a:spcPct val="100000"/>
              </a:lnSpc>
              <a:spcBef>
                <a:spcPts val="0"/>
              </a:spcBef>
              <a:buClr>
                <a:schemeClr val="lt1"/>
              </a:buClr>
              <a:buSzPct val="100000"/>
            </a:pPr>
            <a:r>
              <a:rPr lang="en-US" sz="5400" dirty="0"/>
              <a:t>LANCE AMSR2 / ISS LIS </a:t>
            </a:r>
            <a:endParaRPr dirty="0"/>
          </a:p>
        </p:txBody>
      </p:sp>
      <p:sp>
        <p:nvSpPr>
          <p:cNvPr id="95" name="Google Shape;95;p1"/>
          <p:cNvSpPr txBox="1">
            <a:spLocks noGrp="1"/>
          </p:cNvSpPr>
          <p:nvPr>
            <p:ph type="subTitle" idx="1"/>
          </p:nvPr>
        </p:nvSpPr>
        <p:spPr>
          <a:xfrm>
            <a:off x="2983573" y="3974106"/>
            <a:ext cx="6858000" cy="1655762"/>
          </a:xfrm>
          <a:prstGeom prst="rect">
            <a:avLst/>
          </a:prstGeom>
          <a:noFill/>
          <a:ln>
            <a:noFill/>
          </a:ln>
        </p:spPr>
        <p:txBody>
          <a:bodyPr spcFirstLastPara="1" vert="horz" wrap="square" lIns="91425" tIns="45700" rIns="91425" bIns="45700" rtlCol="0" anchor="t" anchorCtr="0">
            <a:normAutofit fontScale="92500" lnSpcReduction="10000"/>
          </a:bodyPr>
          <a:lstStyle/>
          <a:p>
            <a:pPr algn="l">
              <a:spcBef>
                <a:spcPts val="750"/>
              </a:spcBef>
              <a:buClr>
                <a:schemeClr val="lt1"/>
              </a:buClr>
              <a:buSzPts val="2400"/>
            </a:pPr>
            <a:r>
              <a:rPr lang="en-US" b="1" dirty="0"/>
              <a:t>Leigh Sinclair (</a:t>
            </a:r>
            <a:r>
              <a:rPr lang="en-US" b="1" u="sng" dirty="0">
                <a:solidFill>
                  <a:schemeClr val="hlink"/>
                </a:solidFill>
                <a:hlinkClick r:id="rId3"/>
              </a:rPr>
              <a:t>leigh.sinclair@uah.edu</a:t>
            </a:r>
            <a:r>
              <a:rPr lang="en-US" b="1" dirty="0"/>
              <a:t>)</a:t>
            </a:r>
            <a:endParaRPr dirty="0"/>
          </a:p>
          <a:p>
            <a:pPr algn="l">
              <a:spcBef>
                <a:spcPts val="750"/>
              </a:spcBef>
              <a:buClr>
                <a:schemeClr val="lt1"/>
              </a:buClr>
              <a:buSzPts val="1800"/>
            </a:pPr>
            <a:endParaRPr lang="en-US" i="1" dirty="0"/>
          </a:p>
          <a:p>
            <a:pPr algn="l">
              <a:spcBef>
                <a:spcPts val="750"/>
              </a:spcBef>
              <a:buClr>
                <a:schemeClr val="lt1"/>
              </a:buClr>
              <a:buSzPts val="1800"/>
            </a:pPr>
            <a:r>
              <a:rPr lang="en-US" i="1" dirty="0"/>
              <a:t>Presented at the LANCE UWG</a:t>
            </a:r>
            <a:endParaRPr dirty="0"/>
          </a:p>
          <a:p>
            <a:pPr algn="l">
              <a:spcBef>
                <a:spcPts val="750"/>
              </a:spcBef>
              <a:buClr>
                <a:schemeClr val="lt1"/>
              </a:buClr>
              <a:buSzPts val="1800"/>
            </a:pPr>
            <a:r>
              <a:rPr lang="en-US" i="1" dirty="0"/>
              <a:t>November 9-10, 2022</a:t>
            </a:r>
            <a:endParaRPr dirty="0"/>
          </a:p>
        </p:txBody>
      </p:sp>
      <p:pic>
        <p:nvPicPr>
          <p:cNvPr id="96" name="Google Shape;96;p1" descr="USAMSR2_logo compr.jpg"/>
          <p:cNvPicPr preferRelativeResize="0"/>
          <p:nvPr/>
        </p:nvPicPr>
        <p:blipFill rotWithShape="1">
          <a:blip r:embed="rId4">
            <a:alphaModFix/>
          </a:blip>
          <a:srcRect/>
          <a:stretch/>
        </p:blipFill>
        <p:spPr>
          <a:xfrm>
            <a:off x="3101102" y="179536"/>
            <a:ext cx="1481425" cy="1469512"/>
          </a:xfrm>
          <a:prstGeom prst="rect">
            <a:avLst/>
          </a:prstGeom>
          <a:noFill/>
          <a:ln>
            <a:noFill/>
          </a:ln>
        </p:spPr>
      </p:pic>
      <p:pic>
        <p:nvPicPr>
          <p:cNvPr id="97" name="Google Shape;97;p1"/>
          <p:cNvPicPr preferRelativeResize="0"/>
          <p:nvPr/>
        </p:nvPicPr>
        <p:blipFill rotWithShape="1">
          <a:blip r:embed="rId5">
            <a:alphaModFix/>
          </a:blip>
          <a:srcRect/>
          <a:stretch/>
        </p:blipFill>
        <p:spPr>
          <a:xfrm>
            <a:off x="1743415" y="192834"/>
            <a:ext cx="1240158" cy="1449173"/>
          </a:xfrm>
          <a:prstGeom prst="rect">
            <a:avLst/>
          </a:prstGeom>
          <a:noFill/>
          <a:ln>
            <a:noFill/>
          </a:ln>
        </p:spPr>
      </p:pic>
      <p:pic>
        <p:nvPicPr>
          <p:cNvPr id="98" name="Google Shape;98;p1"/>
          <p:cNvPicPr preferRelativeResize="0"/>
          <p:nvPr/>
        </p:nvPicPr>
        <p:blipFill rotWithShape="1">
          <a:blip r:embed="rId6">
            <a:alphaModFix/>
          </a:blip>
          <a:srcRect/>
          <a:stretch/>
        </p:blipFill>
        <p:spPr>
          <a:xfrm>
            <a:off x="7395043" y="166238"/>
            <a:ext cx="1466301" cy="1466301"/>
          </a:xfrm>
          <a:prstGeom prst="rect">
            <a:avLst/>
          </a:prstGeom>
          <a:noFill/>
          <a:ln>
            <a:noFill/>
          </a:ln>
        </p:spPr>
      </p:pic>
      <p:pic>
        <p:nvPicPr>
          <p:cNvPr id="99" name="Google Shape;99;p1"/>
          <p:cNvPicPr preferRelativeResize="0"/>
          <p:nvPr/>
        </p:nvPicPr>
        <p:blipFill rotWithShape="1">
          <a:blip r:embed="rId7">
            <a:alphaModFix/>
          </a:blip>
          <a:srcRect/>
          <a:stretch/>
        </p:blipFill>
        <p:spPr>
          <a:xfrm>
            <a:off x="8904361" y="119695"/>
            <a:ext cx="1557760" cy="1551017"/>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FC6F061-402D-5A8B-7247-4A68CF908E90}"/>
              </a:ext>
            </a:extLst>
          </p:cNvPr>
          <p:cNvSpPr>
            <a:spLocks noGrp="1"/>
          </p:cNvSpPr>
          <p:nvPr>
            <p:ph type="title"/>
          </p:nvPr>
        </p:nvSpPr>
        <p:spPr>
          <a:xfrm>
            <a:off x="524741" y="620392"/>
            <a:ext cx="3808268" cy="5504688"/>
          </a:xfrm>
        </p:spPr>
        <p:txBody>
          <a:bodyPr vert="horz" lIns="91440" tIns="45720" rIns="91440" bIns="45720" rtlCol="0" anchor="ctr">
            <a:normAutofit/>
          </a:bodyPr>
          <a:lstStyle/>
          <a:p>
            <a:r>
              <a:rPr lang="en-US" sz="6000" kern="1200">
                <a:solidFill>
                  <a:schemeClr val="bg1"/>
                </a:solidFill>
                <a:latin typeface="+mj-lt"/>
                <a:ea typeface="+mj-ea"/>
                <a:cs typeface="+mj-cs"/>
              </a:rPr>
              <a:t>AMSR NRT Data Metrics</a:t>
            </a:r>
          </a:p>
        </p:txBody>
      </p:sp>
      <p:sp>
        <p:nvSpPr>
          <p:cNvPr id="5" name="Slide Number Placeholder 4">
            <a:extLst>
              <a:ext uri="{FF2B5EF4-FFF2-40B4-BE49-F238E27FC236}">
                <a16:creationId xmlns:a16="http://schemas.microsoft.com/office/drawing/2014/main" id="{8E438892-001B-4A56-5207-98EFB82A0481}"/>
              </a:ext>
            </a:extLst>
          </p:cNvPr>
          <p:cNvSpPr>
            <a:spLocks noGrp="1"/>
          </p:cNvSpPr>
          <p:nvPr>
            <p:ph type="sldNum" idx="12"/>
          </p:nvPr>
        </p:nvSpPr>
        <p:spPr>
          <a:xfrm>
            <a:off x="8610600" y="6356350"/>
            <a:ext cx="2743200" cy="365125"/>
          </a:xfrm>
        </p:spPr>
        <p:txBody>
          <a:bodyPr vert="horz" lIns="91440" tIns="45720" rIns="91440" bIns="45720" rtlCol="0" anchor="ctr">
            <a:normAutofit/>
          </a:bodyPr>
          <a:lstStyle/>
          <a:p>
            <a:pPr>
              <a:spcAft>
                <a:spcPts val="600"/>
              </a:spcAft>
            </a:pPr>
            <a:fld id="{00000000-1234-1234-1234-123412341234}" type="slidenum">
              <a:rPr lang="en-US" smtClean="0"/>
              <a:pPr>
                <a:spcAft>
                  <a:spcPts val="600"/>
                </a:spcAft>
              </a:pPr>
              <a:t>31</a:t>
            </a:fld>
            <a:endParaRPr lang="en-US"/>
          </a:p>
        </p:txBody>
      </p:sp>
      <p:graphicFrame>
        <p:nvGraphicFramePr>
          <p:cNvPr id="7" name="Text Placeholder 2">
            <a:extLst>
              <a:ext uri="{FF2B5EF4-FFF2-40B4-BE49-F238E27FC236}">
                <a16:creationId xmlns:a16="http://schemas.microsoft.com/office/drawing/2014/main" id="{A24DAC84-EC77-93D2-7F15-AE2A6D87B6FB}"/>
              </a:ext>
            </a:extLst>
          </p:cNvPr>
          <p:cNvGraphicFramePr/>
          <p:nvPr>
            <p:extLst>
              <p:ext uri="{D42A27DB-BD31-4B8C-83A1-F6EECF244321}">
                <p14:modId xmlns:p14="http://schemas.microsoft.com/office/powerpoint/2010/main" val="28668404"/>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669F04B5-1E5E-D84D-9F33-165850FA3E3E}"/>
              </a:ext>
            </a:extLst>
          </p:cNvPr>
          <p:cNvSpPr txBox="1"/>
          <p:nvPr/>
        </p:nvSpPr>
        <p:spPr>
          <a:xfrm>
            <a:off x="5252557" y="6538912"/>
            <a:ext cx="5666697" cy="307777"/>
          </a:xfrm>
          <a:prstGeom prst="rect">
            <a:avLst/>
          </a:prstGeom>
          <a:noFill/>
        </p:spPr>
        <p:txBody>
          <a:bodyPr wrap="square" rtlCol="0">
            <a:spAutoFit/>
          </a:bodyPr>
          <a:lstStyle/>
          <a:p>
            <a:r>
              <a:rPr lang="en-US" sz="1400" dirty="0"/>
              <a:t>Slide courtesy of Leigh Sinclair (UHA)</a:t>
            </a:r>
          </a:p>
        </p:txBody>
      </p:sp>
    </p:spTree>
    <p:extLst>
      <p:ext uri="{BB962C8B-B14F-4D97-AF65-F5344CB8AC3E}">
        <p14:creationId xmlns:p14="http://schemas.microsoft.com/office/powerpoint/2010/main" val="744481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0C4D67D-8507-D9AB-D234-2D4233ABA2B5}"/>
              </a:ext>
            </a:extLst>
          </p:cNvPr>
          <p:cNvPicPr>
            <a:picLocks noChangeAspect="1"/>
          </p:cNvPicPr>
          <p:nvPr/>
        </p:nvPicPr>
        <p:blipFill>
          <a:blip r:embed="rId3"/>
          <a:stretch>
            <a:fillRect/>
          </a:stretch>
        </p:blipFill>
        <p:spPr>
          <a:xfrm>
            <a:off x="331554" y="269006"/>
            <a:ext cx="8480892" cy="6144319"/>
          </a:xfrm>
          <a:prstGeom prst="rect">
            <a:avLst/>
          </a:prstGeom>
        </p:spPr>
      </p:pic>
      <p:sp>
        <p:nvSpPr>
          <p:cNvPr id="3" name="TextBox 2">
            <a:extLst>
              <a:ext uri="{FF2B5EF4-FFF2-40B4-BE49-F238E27FC236}">
                <a16:creationId xmlns:a16="http://schemas.microsoft.com/office/drawing/2014/main" id="{61396CDE-4675-D460-C187-3063559A8002}"/>
              </a:ext>
            </a:extLst>
          </p:cNvPr>
          <p:cNvSpPr txBox="1"/>
          <p:nvPr/>
        </p:nvSpPr>
        <p:spPr>
          <a:xfrm>
            <a:off x="9316278" y="1961322"/>
            <a:ext cx="2544168" cy="2031325"/>
          </a:xfrm>
          <a:prstGeom prst="rect">
            <a:avLst/>
          </a:prstGeom>
          <a:noFill/>
        </p:spPr>
        <p:txBody>
          <a:bodyPr wrap="square" rtlCol="0">
            <a:spAutoFit/>
          </a:bodyPr>
          <a:lstStyle/>
          <a:p>
            <a:r>
              <a:rPr lang="en-US" dirty="0"/>
              <a:t>Higher latencies are due to issues related to system mount failure, upgrades, incorrect coefficients, and delays in receiving data from EDOS</a:t>
            </a:r>
          </a:p>
        </p:txBody>
      </p:sp>
    </p:spTree>
    <p:extLst>
      <p:ext uri="{BB962C8B-B14F-4D97-AF65-F5344CB8AC3E}">
        <p14:creationId xmlns:p14="http://schemas.microsoft.com/office/powerpoint/2010/main" val="3169696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665D013-4712-6B73-5A0D-26B48F64C14B}"/>
              </a:ext>
            </a:extLst>
          </p:cNvPr>
          <p:cNvPicPr>
            <a:picLocks noChangeAspect="1"/>
          </p:cNvPicPr>
          <p:nvPr/>
        </p:nvPicPr>
        <p:blipFill>
          <a:blip r:embed="rId3"/>
          <a:stretch>
            <a:fillRect/>
          </a:stretch>
        </p:blipFill>
        <p:spPr>
          <a:xfrm>
            <a:off x="1682164" y="197708"/>
            <a:ext cx="8907184" cy="6462584"/>
          </a:xfrm>
          <a:prstGeom prst="rect">
            <a:avLst/>
          </a:prstGeom>
        </p:spPr>
      </p:pic>
    </p:spTree>
    <p:extLst>
      <p:ext uri="{BB962C8B-B14F-4D97-AF65-F5344CB8AC3E}">
        <p14:creationId xmlns:p14="http://schemas.microsoft.com/office/powerpoint/2010/main" val="35003583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2F2DA7C-0486-4EFD-AC7B-815F8598B332}"/>
              </a:ext>
            </a:extLst>
          </p:cNvPr>
          <p:cNvPicPr>
            <a:picLocks noChangeAspect="1"/>
          </p:cNvPicPr>
          <p:nvPr/>
        </p:nvPicPr>
        <p:blipFill>
          <a:blip r:embed="rId2"/>
          <a:stretch>
            <a:fillRect/>
          </a:stretch>
        </p:blipFill>
        <p:spPr>
          <a:xfrm>
            <a:off x="1563480" y="216872"/>
            <a:ext cx="8867282" cy="6424255"/>
          </a:xfrm>
          <a:prstGeom prst="rect">
            <a:avLst/>
          </a:prstGeom>
        </p:spPr>
      </p:pic>
    </p:spTree>
    <p:extLst>
      <p:ext uri="{BB962C8B-B14F-4D97-AF65-F5344CB8AC3E}">
        <p14:creationId xmlns:p14="http://schemas.microsoft.com/office/powerpoint/2010/main" val="2827627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A5BBDF7-9AFE-35B7-F8DD-230731A0042E}"/>
              </a:ext>
            </a:extLst>
          </p:cNvPr>
          <p:cNvPicPr>
            <a:picLocks noChangeAspect="1"/>
          </p:cNvPicPr>
          <p:nvPr/>
        </p:nvPicPr>
        <p:blipFill>
          <a:blip r:embed="rId3"/>
          <a:stretch>
            <a:fillRect/>
          </a:stretch>
        </p:blipFill>
        <p:spPr>
          <a:xfrm>
            <a:off x="1558481" y="137786"/>
            <a:ext cx="8770237" cy="6363222"/>
          </a:xfrm>
          <a:prstGeom prst="rect">
            <a:avLst/>
          </a:prstGeom>
        </p:spPr>
      </p:pic>
    </p:spTree>
    <p:extLst>
      <p:ext uri="{BB962C8B-B14F-4D97-AF65-F5344CB8AC3E}">
        <p14:creationId xmlns:p14="http://schemas.microsoft.com/office/powerpoint/2010/main" val="7477213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741285-BCD3-3513-6D1A-17FD66DD2FD9}"/>
              </a:ext>
            </a:extLst>
          </p:cNvPr>
          <p:cNvPicPr>
            <a:picLocks noChangeAspect="1"/>
          </p:cNvPicPr>
          <p:nvPr/>
        </p:nvPicPr>
        <p:blipFill>
          <a:blip r:embed="rId3"/>
          <a:stretch>
            <a:fillRect/>
          </a:stretch>
        </p:blipFill>
        <p:spPr>
          <a:xfrm>
            <a:off x="1790199" y="379845"/>
            <a:ext cx="8405117" cy="6098310"/>
          </a:xfrm>
          <a:prstGeom prst="rect">
            <a:avLst/>
          </a:prstGeom>
        </p:spPr>
      </p:pic>
    </p:spTree>
    <p:extLst>
      <p:ext uri="{BB962C8B-B14F-4D97-AF65-F5344CB8AC3E}">
        <p14:creationId xmlns:p14="http://schemas.microsoft.com/office/powerpoint/2010/main" val="5263794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A9CAFCA3-E987-85CD-9C42-66E6F6E9A5D0}"/>
              </a:ext>
            </a:extLst>
          </p:cNvPr>
          <p:cNvGraphicFramePr>
            <a:graphicFrameLocks/>
          </p:cNvGraphicFramePr>
          <p:nvPr>
            <p:extLst/>
          </p:nvPr>
        </p:nvGraphicFramePr>
        <p:xfrm>
          <a:off x="148281" y="1062677"/>
          <a:ext cx="4128080" cy="228600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a:extLst>
              <a:ext uri="{FF2B5EF4-FFF2-40B4-BE49-F238E27FC236}">
                <a16:creationId xmlns:a16="http://schemas.microsoft.com/office/drawing/2014/main" id="{0523E727-34DB-883B-C0E7-605CA837321B}"/>
              </a:ext>
            </a:extLst>
          </p:cNvPr>
          <p:cNvGraphicFramePr>
            <a:graphicFrameLocks/>
          </p:cNvGraphicFramePr>
          <p:nvPr>
            <p:extLst/>
          </p:nvPr>
        </p:nvGraphicFramePr>
        <p:xfrm>
          <a:off x="4136261" y="1062678"/>
          <a:ext cx="4070745" cy="228600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a:extLst>
              <a:ext uri="{FF2B5EF4-FFF2-40B4-BE49-F238E27FC236}">
                <a16:creationId xmlns:a16="http://schemas.microsoft.com/office/drawing/2014/main" id="{3C577DC3-CE7C-C0C1-5650-C8E633DFE5F8}"/>
              </a:ext>
            </a:extLst>
          </p:cNvPr>
          <p:cNvGraphicFramePr>
            <a:graphicFrameLocks/>
          </p:cNvGraphicFramePr>
          <p:nvPr>
            <p:extLst/>
          </p:nvPr>
        </p:nvGraphicFramePr>
        <p:xfrm>
          <a:off x="8063920" y="1062678"/>
          <a:ext cx="4128080" cy="2286002"/>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9">
            <a:extLst>
              <a:ext uri="{FF2B5EF4-FFF2-40B4-BE49-F238E27FC236}">
                <a16:creationId xmlns:a16="http://schemas.microsoft.com/office/drawing/2014/main" id="{6DC6E0E7-94E3-A541-9F60-B92658363172}"/>
              </a:ext>
            </a:extLst>
          </p:cNvPr>
          <p:cNvSpPr txBox="1"/>
          <p:nvPr/>
        </p:nvSpPr>
        <p:spPr>
          <a:xfrm>
            <a:off x="0" y="-323163"/>
            <a:ext cx="12192000" cy="1015663"/>
          </a:xfrm>
          <a:prstGeom prst="rect">
            <a:avLst/>
          </a:prstGeom>
          <a:solidFill>
            <a:schemeClr val="accent1">
              <a:lumMod val="75000"/>
            </a:schemeClr>
          </a:solidFill>
        </p:spPr>
        <p:txBody>
          <a:bodyPr wrap="square" rtlCol="0" anchor="ctr">
            <a:spAutoFit/>
          </a:bodyPr>
          <a:lstStyle/>
          <a:p>
            <a:pPr algn="ctr"/>
            <a:endParaRPr lang="en-US" dirty="0">
              <a:solidFill>
                <a:schemeClr val="bg1"/>
              </a:solidFill>
            </a:endParaRPr>
          </a:p>
          <a:p>
            <a:pPr algn="ctr"/>
            <a:r>
              <a:rPr lang="en-US" sz="2400" dirty="0">
                <a:solidFill>
                  <a:schemeClr val="bg1"/>
                </a:solidFill>
              </a:rPr>
              <a:t>Yearly LANCE NRT Data Distribution by MODAPS NRT for MODIS and VIIRS Instruments</a:t>
            </a:r>
          </a:p>
          <a:p>
            <a:pPr algn="ctr"/>
            <a:endParaRPr lang="en-US" dirty="0">
              <a:solidFill>
                <a:schemeClr val="bg1"/>
              </a:solidFill>
            </a:endParaRPr>
          </a:p>
        </p:txBody>
      </p:sp>
      <p:sp>
        <p:nvSpPr>
          <p:cNvPr id="11" name="TextBox 10">
            <a:extLst>
              <a:ext uri="{FF2B5EF4-FFF2-40B4-BE49-F238E27FC236}">
                <a16:creationId xmlns:a16="http://schemas.microsoft.com/office/drawing/2014/main" id="{A71E3E82-AB55-DA42-9E67-7141FD6092C8}"/>
              </a:ext>
            </a:extLst>
          </p:cNvPr>
          <p:cNvSpPr txBox="1"/>
          <p:nvPr/>
        </p:nvSpPr>
        <p:spPr>
          <a:xfrm>
            <a:off x="3299254" y="5808990"/>
            <a:ext cx="10231395" cy="369332"/>
          </a:xfrm>
          <a:prstGeom prst="rect">
            <a:avLst/>
          </a:prstGeom>
          <a:noFill/>
        </p:spPr>
        <p:txBody>
          <a:bodyPr wrap="square" rtlCol="0">
            <a:spAutoFit/>
          </a:bodyPr>
          <a:lstStyle/>
          <a:p>
            <a:r>
              <a:rPr lang="en-US" dirty="0"/>
              <a:t>Note: VIIRS data from S-NPP and JPSS was combined together</a:t>
            </a:r>
          </a:p>
        </p:txBody>
      </p:sp>
      <p:pic>
        <p:nvPicPr>
          <p:cNvPr id="6" name="Picture 5">
            <a:extLst>
              <a:ext uri="{FF2B5EF4-FFF2-40B4-BE49-F238E27FC236}">
                <a16:creationId xmlns:a16="http://schemas.microsoft.com/office/drawing/2014/main" id="{3AF3D93E-E8C1-FF4F-9FEE-C90BED80F435}"/>
              </a:ext>
            </a:extLst>
          </p:cNvPr>
          <p:cNvPicPr>
            <a:picLocks noChangeAspect="1"/>
          </p:cNvPicPr>
          <p:nvPr/>
        </p:nvPicPr>
        <p:blipFill>
          <a:blip r:embed="rId5"/>
          <a:stretch>
            <a:fillRect/>
          </a:stretch>
        </p:blipFill>
        <p:spPr>
          <a:xfrm>
            <a:off x="197315" y="3892465"/>
            <a:ext cx="11797370" cy="1699310"/>
          </a:xfrm>
          <a:prstGeom prst="rect">
            <a:avLst/>
          </a:prstGeom>
          <a:ln>
            <a:solidFill>
              <a:schemeClr val="tx1"/>
            </a:solidFill>
          </a:ln>
        </p:spPr>
      </p:pic>
    </p:spTree>
    <p:extLst>
      <p:ext uri="{BB962C8B-B14F-4D97-AF65-F5344CB8AC3E}">
        <p14:creationId xmlns:p14="http://schemas.microsoft.com/office/powerpoint/2010/main" val="4203184150"/>
      </p:ext>
    </p:extLst>
  </p:cSld>
  <p:clrMapOvr>
    <a:masterClrMapping/>
  </p:clrMapOvr>
</p:sld>
</file>

<file path=ppt/theme/theme1.xml><?xml version="1.0" encoding="utf-8"?>
<a:theme xmlns:a="http://schemas.openxmlformats.org/drawingml/2006/main" name="Office Theme">
  <a:themeElements>
    <a:clrScheme name="Custom 9">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39245</TotalTime>
  <Words>1738</Words>
  <Application>Microsoft Macintosh PowerPoint</Application>
  <PresentationFormat>Widescreen</PresentationFormat>
  <Paragraphs>267</Paragraphs>
  <Slides>31</Slides>
  <Notes>18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31</vt:i4>
      </vt:variant>
    </vt:vector>
  </HeadingPairs>
  <TitlesOfParts>
    <vt:vector size="40" baseType="lpstr">
      <vt:lpstr>Arial</vt:lpstr>
      <vt:lpstr>Calibri</vt:lpstr>
      <vt:lpstr>Calibri (Header)</vt:lpstr>
      <vt:lpstr>Calibri Light</vt:lpstr>
      <vt:lpstr>Libre Franklin</vt:lpstr>
      <vt:lpstr>Roboto</vt:lpstr>
      <vt:lpstr>Times New Roman</vt:lpstr>
      <vt:lpstr>Wingdings</vt:lpstr>
      <vt:lpstr>Office Theme</vt:lpstr>
      <vt:lpstr>NASA LANCE Metrics and Updates</vt:lpstr>
      <vt:lpstr>Acknowledgements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Plan for LANCE MLS Algorithm Update</vt:lpstr>
      <vt:lpstr>NRT ISS LIS Status </vt:lpstr>
      <vt:lpstr>VIIRS Atmosphere Updates</vt:lpstr>
      <vt:lpstr>PowerPoint Presentation</vt:lpstr>
      <vt:lpstr>TROPICS Updates</vt:lpstr>
      <vt:lpstr>PowerPoint Presentation</vt:lpstr>
      <vt:lpstr>Feature Articles</vt:lpstr>
      <vt:lpstr>PowerPoint Presentation</vt:lpstr>
      <vt:lpstr>NASA Earthdata YouTube Metrics  </vt:lpstr>
      <vt:lpstr> Other Efforts</vt:lpstr>
      <vt:lpstr>PowerPoint Presentation</vt:lpstr>
      <vt:lpstr>PowerPoint Presentation</vt:lpstr>
      <vt:lpstr>Social Media- Earthdata Facebook Time period: 4/08/22 - 11/8/22* </vt:lpstr>
      <vt:lpstr>LANCE AMSR2 / ISS LIS </vt:lpstr>
      <vt:lpstr>AMSR NRT Data Metrics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LANCE Metrics and Updates</dc:title>
  <dc:creator>Diane Davies</dc:creator>
  <cp:lastModifiedBy>Diane Davies</cp:lastModifiedBy>
  <cp:revision>211</cp:revision>
  <cp:lastPrinted>2022-11-09T09:41:17Z</cp:lastPrinted>
  <dcterms:created xsi:type="dcterms:W3CDTF">2021-05-10T11:13:45Z</dcterms:created>
  <dcterms:modified xsi:type="dcterms:W3CDTF">2022-11-10T15:56:19Z</dcterms:modified>
</cp:coreProperties>
</file>