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2"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6" roundtripDataSignature="AMtx7miySUzwl3/Ky+8M+Luc4aauOH9sb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5B916C-6B72-4290-97C3-0BB93FA4293B}">
  <a:tblStyle styleId="{165B916C-6B72-4290-97C3-0BB93FA4293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64"/>
    <p:restoredTop sz="67701"/>
  </p:normalViewPr>
  <p:slideViewPr>
    <p:cSldViewPr snapToGrid="0">
      <p:cViewPr varScale="1">
        <p:scale>
          <a:sx n="146" d="100"/>
          <a:sy n="146" d="100"/>
        </p:scale>
        <p:origin x="3104"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customschemas.google.com/relationships/presentationmetadata" Target="metadata"/><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winknews.com/2022/10/14/michigan-man-dies-from-bacteria-while-helping-in-ian-recovery/"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16c57478cbc_0_6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g16c57478cbc_0_6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400">
                <a:solidFill>
                  <a:schemeClr val="dk1"/>
                </a:solidFill>
                <a:latin typeface="Calibri"/>
                <a:ea typeface="Calibri"/>
                <a:cs typeface="Calibri"/>
                <a:sym typeface="Calibri"/>
              </a:rPr>
              <a:t>Pathfinders bring awareness to the use of data at all levels of user readiness levels and walk across NOAA Enterprise Proving Grounds</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How ready are users for ingestion of information?</a:t>
            </a:r>
            <a:endParaRPr i="1">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Are they in need of training?</a:t>
            </a:r>
            <a:endParaRPr i="1">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Are technologies and tool compatible?</a:t>
            </a:r>
            <a:endParaRPr i="1">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Is the community familiar enough for ingest?</a:t>
            </a:r>
            <a:endParaRPr i="1">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Are products ready for validation?</a:t>
            </a:r>
            <a:endParaRPr i="1">
              <a:solidFill>
                <a:schemeClr val="dk1"/>
              </a:solidFill>
              <a:latin typeface="Calibri"/>
              <a:ea typeface="Calibri"/>
              <a:cs typeface="Calibri"/>
              <a:sym typeface="Calibri"/>
            </a:endParaRPr>
          </a:p>
          <a:p>
            <a:pPr marL="457200" lvl="0" indent="-298450" algn="l" rtl="0">
              <a:lnSpc>
                <a:spcPct val="100000"/>
              </a:lnSpc>
              <a:spcBef>
                <a:spcPts val="0"/>
              </a:spcBef>
              <a:spcAft>
                <a:spcPts val="0"/>
              </a:spcAft>
              <a:buClr>
                <a:schemeClr val="dk1"/>
              </a:buClr>
              <a:buSzPts val="1100"/>
              <a:buFont typeface="Calibri"/>
              <a:buChar char="●"/>
            </a:pPr>
            <a:r>
              <a:rPr lang="en" i="1">
                <a:solidFill>
                  <a:schemeClr val="dk1"/>
                </a:solidFill>
                <a:latin typeface="Calibri"/>
                <a:ea typeface="Calibri"/>
                <a:cs typeface="Calibri"/>
                <a:sym typeface="Calibri"/>
              </a:rPr>
              <a:t>Is there co-development opportunity?</a:t>
            </a:r>
            <a:endParaRPr i="1">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16ea4f59785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16ea4f59785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rPr lang="en" dirty="0"/>
              <a:t>User Readiness Awareness through URLs help address the approach we need to take for our UE&gt;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One example of this is Enterprise proving grounds-URL knowledge can help us identify Pathfinders that are well suited for </a:t>
            </a:r>
            <a:r>
              <a:rPr lang="en" dirty="0" err="1"/>
              <a:t>Proviing</a:t>
            </a:r>
            <a:r>
              <a:rPr lang="en" dirty="0"/>
              <a:t> Grounds and visa versa!</a:t>
            </a:r>
            <a:endParaRPr dirty="0"/>
          </a:p>
          <a:p>
            <a:pPr marL="0" lvl="0" indent="0" algn="l" rtl="0">
              <a:lnSpc>
                <a:spcPct val="100000"/>
              </a:lnSpc>
              <a:spcBef>
                <a:spcPts val="0"/>
              </a:spcBef>
              <a:spcAft>
                <a:spcPts val="0"/>
              </a:spcAft>
              <a:buSzPts val="1100"/>
              <a:buNone/>
            </a:pPr>
            <a:r>
              <a:rPr lang="en" dirty="0"/>
              <a:t>The sweet spot for coordination of opportunities is right at the ARL/TRL/URL 4 and 5.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The Enterprise Proving Grounds and the Pathfinders help support each other.  </a:t>
            </a:r>
            <a:endParaRPr dirty="0"/>
          </a:p>
          <a:p>
            <a:pPr marL="0" lvl="0" indent="0" algn="l" rtl="0">
              <a:lnSpc>
                <a:spcPct val="100000"/>
              </a:lnSpc>
              <a:spcBef>
                <a:spcPts val="0"/>
              </a:spcBef>
              <a:spcAft>
                <a:spcPts val="0"/>
              </a:spcAft>
              <a:buSzPts val="1100"/>
              <a:buNone/>
            </a:pPr>
            <a:r>
              <a:rPr lang="en" dirty="0"/>
              <a:t>User Readiness of Pathfinders… match up with the Test bed (TRL/URL 4 and 5)  community of Proving grounds and the Proving grounds. (TRL/URL 8and 9)</a:t>
            </a:r>
            <a:endParaRPr dirty="0"/>
          </a:p>
        </p:txBody>
      </p:sp>
      <p:sp>
        <p:nvSpPr>
          <p:cNvPr id="318" name="Google Shape;318;g16ea4f59785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Mature from the perspective of relationship. Engagement and the Users readiness to move forward with activities and actions </a:t>
            </a:r>
            <a:endParaRPr/>
          </a:p>
        </p:txBody>
      </p:sp>
      <p:sp>
        <p:nvSpPr>
          <p:cNvPr id="346" name="Google Shape;34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16c37982f6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1" name="Google Shape;351;g16c37982f6b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Clr>
                <a:schemeClr val="dk1"/>
              </a:buClr>
              <a:buSzPts val="1100"/>
              <a:buFont typeface="Calibri"/>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16c57478cbc_0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7" name="Google Shape;387;g16c57478cbc_0_3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16c57478cbc_0_4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g16c57478cbc_0_4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00"/>
              </a:spcBef>
              <a:spcAft>
                <a:spcPts val="0"/>
              </a:spcAft>
              <a:buClr>
                <a:schemeClr val="dk1"/>
              </a:buClr>
              <a:buSzPts val="1100"/>
              <a:buFont typeface="Arial"/>
              <a:buNone/>
            </a:pPr>
            <a:r>
              <a:rPr lang="en" sz="900" i="1">
                <a:solidFill>
                  <a:schemeClr val="dk1"/>
                </a:solidFill>
                <a:latin typeface="Calibri"/>
                <a:ea typeface="Calibri"/>
                <a:cs typeface="Calibri"/>
                <a:sym typeface="Calibri"/>
              </a:rPr>
              <a:t>Partnered with: Regional hospital administrators (Baptist Health, UF Shands) to help prevent situations such as this:  </a:t>
            </a:r>
            <a:endParaRPr sz="900" i="1">
              <a:solidFill>
                <a:schemeClr val="dk1"/>
              </a:solidFill>
              <a:latin typeface="Calibri"/>
              <a:ea typeface="Calibri"/>
              <a:cs typeface="Calibri"/>
              <a:sym typeface="Calibri"/>
            </a:endParaRPr>
          </a:p>
          <a:p>
            <a:pPr marL="0" lvl="0" indent="0" algn="l" rtl="0">
              <a:lnSpc>
                <a:spcPct val="115000"/>
              </a:lnSpc>
              <a:spcBef>
                <a:spcPts val="400"/>
              </a:spcBef>
              <a:spcAft>
                <a:spcPts val="0"/>
              </a:spcAft>
              <a:buClr>
                <a:schemeClr val="dk1"/>
              </a:buClr>
              <a:buSzPts val="1100"/>
              <a:buFont typeface="Arial"/>
              <a:buNone/>
            </a:pPr>
            <a:r>
              <a:rPr lang="en" sz="900" i="1" u="sng">
                <a:solidFill>
                  <a:srgbClr val="6B9F25"/>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https://www.winknews.com/2022/10/14/michigan-man-dies-from-bacteria-while-helping-in-ian-recovery/</a:t>
            </a:r>
            <a:endParaRPr i="1">
              <a:solidFill>
                <a:schemeClr val="dk1"/>
              </a:solidFill>
              <a:latin typeface="Calibri"/>
              <a:ea typeface="Calibri"/>
              <a:cs typeface="Calibri"/>
              <a:sym typeface="Calibri"/>
            </a:endParaRPr>
          </a:p>
          <a:p>
            <a:pPr marL="0" lvl="0" indent="0" algn="l" rtl="0">
              <a:lnSpc>
                <a:spcPct val="100000"/>
              </a:lnSpc>
              <a:spcBef>
                <a:spcPts val="40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16f6b7fc955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5" name="Google Shape;455;g16f6b7fc955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Every series will have a formulation phase Make Pathfinder a part of the formulation phases and engaged with the programs to ensure the series and the Pathfinders are coordinated </a:t>
            </a:r>
            <a:endParaRPr dirty="0"/>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LEO and SWO are loosely coupled Project. Bunch of </a:t>
            </a:r>
            <a:r>
              <a:rPr lang="en" dirty="0" err="1">
                <a:solidFill>
                  <a:schemeClr val="dk1"/>
                </a:solidFill>
              </a:rPr>
              <a:t>Sats</a:t>
            </a:r>
            <a:r>
              <a:rPr lang="en" dirty="0">
                <a:solidFill>
                  <a:schemeClr val="dk1"/>
                </a:solidFill>
              </a:rPr>
              <a:t> in orbits doing diff things. They need bite size chunks for messaging to congress for the continuity from the existing missions.</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6f6b7fc955_0_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g16f6b7fc955_0_3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88aaba8be2_0_3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g188aaba8be2_0_3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a:t>Establish best practices, follow a framework that provides a uniform way of collecting and sharing data enables sharing across office boundaries, lock in step for usable data and transparency , take advantage of what's working and whats not… and build that frameworks</a:t>
            </a:r>
            <a:endParaRPr/>
          </a:p>
          <a:p>
            <a:pPr marL="0" lvl="0" indent="0" algn="l" rtl="0">
              <a:lnSpc>
                <a:spcPct val="100000"/>
              </a:lnSpc>
              <a:spcBef>
                <a:spcPts val="1000"/>
              </a:spcBef>
              <a:spcAft>
                <a:spcPts val="1000"/>
              </a:spcAft>
              <a:buClr>
                <a:schemeClr val="dk1"/>
              </a:buClr>
              <a:buSzPts val="1100"/>
              <a:buFont typeface="Arial"/>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88aaba8be2_0_3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188aaba8be2_0_3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dirty="0"/>
              <a:t>Pathfinders is a key  element of User Engagement </a:t>
            </a:r>
            <a:endParaRPr dirty="0"/>
          </a:p>
          <a:p>
            <a:pPr marL="0" lvl="0" indent="0" algn="l" rtl="0">
              <a:spcBef>
                <a:spcPts val="0"/>
              </a:spcBef>
              <a:spcAft>
                <a:spcPts val="0"/>
              </a:spcAft>
              <a:buNone/>
            </a:pPr>
            <a:r>
              <a:rPr lang="en" sz="1200" b="0" dirty="0">
                <a:solidFill>
                  <a:schemeClr val="dk1"/>
                </a:solidFill>
                <a:latin typeface="Calibri"/>
                <a:ea typeface="Calibri"/>
                <a:cs typeface="Calibri"/>
                <a:sym typeface="Calibri"/>
              </a:rPr>
              <a:t>What is "user engagement"?</a:t>
            </a:r>
            <a:endParaRPr dirty="0"/>
          </a:p>
          <a:p>
            <a:pPr marL="0" lvl="0" indent="0" algn="l" rtl="0">
              <a:spcBef>
                <a:spcPts val="0"/>
              </a:spcBef>
              <a:spcAft>
                <a:spcPts val="0"/>
              </a:spcAft>
              <a:buNone/>
            </a:pPr>
            <a:r>
              <a:rPr lang="en" sz="1200" b="0" dirty="0">
                <a:solidFill>
                  <a:schemeClr val="dk1"/>
                </a:solidFill>
                <a:latin typeface="Calibri"/>
                <a:ea typeface="Calibri"/>
                <a:cs typeface="Calibri"/>
                <a:sym typeface="Calibri"/>
              </a:rPr>
              <a:t>User engagement </a:t>
            </a:r>
            <a:r>
              <a:rPr lang="en" sz="1200" b="1" u="sng" dirty="0">
                <a:solidFill>
                  <a:schemeClr val="dk1"/>
                </a:solidFill>
                <a:latin typeface="Calibri"/>
                <a:ea typeface="Calibri"/>
                <a:cs typeface="Calibri"/>
                <a:sym typeface="Calibri"/>
              </a:rPr>
              <a:t>is a discipline</a:t>
            </a:r>
            <a:r>
              <a:rPr lang="en" sz="1200" b="0" dirty="0">
                <a:solidFill>
                  <a:schemeClr val="dk1"/>
                </a:solidFill>
                <a:latin typeface="Calibri"/>
                <a:ea typeface="Calibri"/>
                <a:cs typeface="Calibri"/>
                <a:sym typeface="Calibri"/>
              </a:rPr>
              <a:t> that helps us to learn about the </a:t>
            </a:r>
            <a:r>
              <a:rPr lang="en" sz="1200" b="1" u="sng" dirty="0">
                <a:solidFill>
                  <a:schemeClr val="dk1"/>
                </a:solidFill>
                <a:latin typeface="Calibri"/>
                <a:ea typeface="Calibri"/>
                <a:cs typeface="Calibri"/>
                <a:sym typeface="Calibri"/>
              </a:rPr>
              <a:t>needs, challenges, and working environment</a:t>
            </a:r>
            <a:r>
              <a:rPr lang="en" sz="1200" b="0" dirty="0">
                <a:solidFill>
                  <a:schemeClr val="dk1"/>
                </a:solidFill>
                <a:latin typeface="Calibri"/>
                <a:ea typeface="Calibri"/>
                <a:cs typeface="Calibri"/>
                <a:sym typeface="Calibri"/>
              </a:rPr>
              <a:t> of those we serve so that we can provide the most useful, usable and used products and services. </a:t>
            </a:r>
            <a:endParaRPr dirty="0"/>
          </a:p>
          <a:p>
            <a:pPr marL="0" lvl="0" indent="0" algn="l" rtl="0">
              <a:spcBef>
                <a:spcPts val="0"/>
              </a:spcBef>
              <a:spcAft>
                <a:spcPts val="0"/>
              </a:spcAft>
              <a:buNone/>
            </a:pPr>
            <a:br>
              <a:rPr lang="en" dirty="0"/>
            </a:br>
            <a:endParaRPr dirty="0"/>
          </a:p>
          <a:p>
            <a:pPr marL="0" lvl="0" indent="0" algn="l" rtl="0">
              <a:spcBef>
                <a:spcPts val="0"/>
              </a:spcBef>
              <a:spcAft>
                <a:spcPts val="0"/>
              </a:spcAft>
              <a:buNone/>
            </a:pPr>
            <a:r>
              <a:rPr lang="en" sz="1200" b="0" dirty="0">
                <a:solidFill>
                  <a:schemeClr val="dk1"/>
                </a:solidFill>
                <a:latin typeface="Calibri"/>
                <a:ea typeface="Calibri"/>
                <a:cs typeface="Calibri"/>
                <a:sym typeface="Calibri"/>
              </a:rPr>
              <a:t>User engagement is concerned with fostering trust and good relationships between the organization and its clients.</a:t>
            </a:r>
            <a:endParaRPr dirty="0"/>
          </a:p>
          <a:p>
            <a:pPr marL="0" lvl="0" indent="0" algn="l" rtl="0">
              <a:spcBef>
                <a:spcPts val="0"/>
              </a:spcBef>
              <a:spcAft>
                <a:spcPts val="0"/>
              </a:spcAft>
              <a:buNone/>
            </a:pPr>
            <a:endParaRPr dirty="0"/>
          </a:p>
        </p:txBody>
      </p:sp>
      <p:sp>
        <p:nvSpPr>
          <p:cNvPr id="103" name="Google Shape;103;g188aaba8be2_0_3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88aaba8be2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dirty="0">
              <a:solidFill>
                <a:srgbClr val="0432FF"/>
              </a:solidFill>
            </a:endParaRPr>
          </a:p>
        </p:txBody>
      </p:sp>
      <p:sp>
        <p:nvSpPr>
          <p:cNvPr id="110" name="Google Shape;110;g188aaba8be2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6f6b7fc955_0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g16f6b7fc955_0_133:notes"/>
          <p:cNvSpPr txBox="1">
            <a:spLocks noGrp="1"/>
          </p:cNvSpPr>
          <p:nvPr>
            <p:ph type="body" idx="1"/>
          </p:nvPr>
        </p:nvSpPr>
        <p:spPr>
          <a:xfrm>
            <a:off x="685800" y="4400556"/>
            <a:ext cx="5486400" cy="36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Font typeface="Arial"/>
              <a:buNone/>
            </a:pPr>
            <a:r>
              <a:rPr lang="en" dirty="0">
                <a:solidFill>
                  <a:schemeClr val="dk1"/>
                </a:solidFill>
              </a:rPr>
              <a:t>People using data now and the direct adjustments to performance, data and information </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dirty="0">
                <a:solidFill>
                  <a:srgbClr val="1B1B1B"/>
                </a:solidFill>
                <a:highlight>
                  <a:srgbClr val="FFFFFF"/>
                </a:highlight>
                <a:latin typeface="Times New Roman"/>
                <a:ea typeface="Times New Roman"/>
                <a:cs typeface="Times New Roman"/>
                <a:sym typeface="Times New Roman"/>
              </a:rPr>
              <a:t>The goal of the NOAA Pathfinder Initiative is to help develop socioeconomic value studies for the future applications of mission data products shortly after they are launched. NOAA missions such as </a:t>
            </a:r>
            <a:r>
              <a:rPr lang="en" sz="1200" dirty="0">
                <a:solidFill>
                  <a:schemeClr val="dk1"/>
                </a:solidFill>
                <a:highlight>
                  <a:srgbClr val="FFFFFF"/>
                </a:highlight>
                <a:latin typeface="Times New Roman"/>
                <a:ea typeface="Times New Roman"/>
                <a:cs typeface="Times New Roman"/>
                <a:sym typeface="Times New Roman"/>
              </a:rPr>
              <a:t>Geostationary Extended Observations (GeoXO), Low Earth Orbit (LEO), and Space Weather Follow-On (SWFO)</a:t>
            </a:r>
            <a:r>
              <a:rPr lang="en" sz="1200" dirty="0">
                <a:solidFill>
                  <a:srgbClr val="1B1B1B"/>
                </a:solidFill>
                <a:highlight>
                  <a:srgbClr val="FFFFFF"/>
                </a:highlight>
                <a:latin typeface="Times New Roman"/>
                <a:ea typeface="Times New Roman"/>
                <a:cs typeface="Times New Roman"/>
                <a:sym typeface="Times New Roman"/>
              </a:rPr>
              <a:t> sponsor Pathfinders and provide specific support to engage i</a:t>
            </a:r>
            <a:r>
              <a:rPr lang="en" sz="1200" dirty="0">
                <a:solidFill>
                  <a:schemeClr val="dk1"/>
                </a:solidFill>
                <a:highlight>
                  <a:srgbClr val="FFFFFF"/>
                </a:highlight>
                <a:latin typeface="Times New Roman"/>
                <a:ea typeface="Times New Roman"/>
                <a:cs typeface="Times New Roman"/>
                <a:sym typeface="Times New Roman"/>
              </a:rPr>
              <a:t>n pre-launch research. </a:t>
            </a:r>
            <a:endParaRPr dirty="0">
              <a:solidFill>
                <a:schemeClr val="dk1"/>
              </a:solidFill>
            </a:endParaRPr>
          </a:p>
          <a:p>
            <a:pPr marL="0" lvl="0" indent="0" algn="l" rtl="0">
              <a:lnSpc>
                <a:spcPct val="100000"/>
              </a:lnSpc>
              <a:spcBef>
                <a:spcPts val="1000"/>
              </a:spcBef>
              <a:spcAft>
                <a:spcPts val="0"/>
              </a:spcAft>
              <a:buSzPts val="1100"/>
              <a:buFont typeface="Arial"/>
              <a:buNone/>
            </a:pPr>
            <a:endParaRPr dirty="0">
              <a:solidFill>
                <a:schemeClr val="dk1"/>
              </a:solidFill>
            </a:endParaRPr>
          </a:p>
        </p:txBody>
      </p:sp>
      <p:sp>
        <p:nvSpPr>
          <p:cNvPr id="160" name="Google Shape;160;g16f6b7fc955_0_133:notes"/>
          <p:cNvSpPr txBox="1">
            <a:spLocks noGrp="1"/>
          </p:cNvSpPr>
          <p:nvPr>
            <p:ph type="sldNum" idx="12"/>
          </p:nvPr>
        </p:nvSpPr>
        <p:spPr>
          <a:xfrm>
            <a:off x="3884613" y="8685226"/>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6c57478cbc_0_5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g16c57478cbc_0_5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6c57478cbc_0_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g16c57478cbc_0_165:notes"/>
          <p:cNvSpPr txBox="1">
            <a:spLocks noGrp="1"/>
          </p:cNvSpPr>
          <p:nvPr>
            <p:ph type="body" idx="1"/>
          </p:nvPr>
        </p:nvSpPr>
        <p:spPr>
          <a:xfrm>
            <a:off x="685800" y="4400556"/>
            <a:ext cx="5486400" cy="360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dirty="0">
                <a:solidFill>
                  <a:srgbClr val="000000"/>
                </a:solidFill>
                <a:latin typeface="Arial"/>
                <a:ea typeface="Arial"/>
                <a:cs typeface="Arial"/>
                <a:sym typeface="Arial"/>
              </a:rPr>
              <a:t>Value chains show the pathways by which different types of data from missions create value to society through the creation of new and improved products and the direct use of the data. Each value chain focuses on a single use case, identifying specific end-users who apply GeoXO data or products that rely on GeoXO data to reduce losses, increase productivity, save lives, or improve other societal outcomes. </a:t>
            </a:r>
          </a:p>
          <a:p>
            <a:pPr marL="0" marR="0" lvl="0" indent="0" algn="l" rtl="0">
              <a:lnSpc>
                <a:spcPct val="100000"/>
              </a:lnSpc>
              <a:spcBef>
                <a:spcPts val="0"/>
              </a:spcBef>
              <a:spcAft>
                <a:spcPts val="0"/>
              </a:spcAft>
              <a:buClr>
                <a:srgbClr val="000000"/>
              </a:buClr>
              <a:buSzPts val="1200"/>
              <a:buFont typeface="Arial"/>
              <a:buNone/>
            </a:pPr>
            <a:endParaRPr lang="en" dirty="0">
              <a:solidFill>
                <a:srgbClr val="000000"/>
              </a:solidFill>
              <a:latin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 dirty="0"/>
              <a:t>we conduct user engagement from a mission agnostic perspective to provide the most useful, impactful and usable products and services to society. We present five value chains that help demonstrate how value is realized through the transfer of knowledge from instrument to product supporting user decisions. </a:t>
            </a:r>
          </a:p>
          <a:p>
            <a:pPr marL="0" marR="0" lvl="0" indent="0" algn="l" rtl="0">
              <a:lnSpc>
                <a:spcPct val="100000"/>
              </a:lnSpc>
              <a:spcBef>
                <a:spcPts val="0"/>
              </a:spcBef>
              <a:spcAft>
                <a:spcPts val="0"/>
              </a:spcAft>
              <a:buClr>
                <a:srgbClr val="000000"/>
              </a:buClr>
              <a:buSzPts val="1200"/>
              <a:buFont typeface="Arial"/>
              <a:buNone/>
            </a:pPr>
            <a:endParaRPr lang="en" dirty="0"/>
          </a:p>
          <a:p>
            <a:pPr marL="0" marR="0" lvl="0" indent="0" algn="l" rtl="0">
              <a:lnSpc>
                <a:spcPct val="100000"/>
              </a:lnSpc>
              <a:spcBef>
                <a:spcPts val="0"/>
              </a:spcBef>
              <a:spcAft>
                <a:spcPts val="0"/>
              </a:spcAft>
              <a:buClr>
                <a:srgbClr val="000000"/>
              </a:buClr>
              <a:buSzPts val="1200"/>
              <a:buFont typeface="Arial"/>
              <a:buNone/>
            </a:pPr>
            <a:r>
              <a:rPr lang="en" dirty="0"/>
              <a:t>We use value chains to communicate each use case and ensures that benefit studies reflect an accurate understanding of the connection between Earth observations, the product that rely on those observations, and the means by which societal outcomes are improved to generate societal benefits. This presentation will also describe the Pathfinder Initiative and the role of NESDIS user engagement efforts in support of Satellite development, Ground Systems, Enterprise Proving Ground and Products and Services.</a:t>
            </a:r>
            <a:endParaRPr dirty="0"/>
          </a:p>
          <a:p>
            <a:pPr marL="342900" lvl="0" indent="-165100" algn="l" rtl="0">
              <a:lnSpc>
                <a:spcPct val="100000"/>
              </a:lnSpc>
              <a:spcBef>
                <a:spcPts val="0"/>
              </a:spcBef>
              <a:spcAft>
                <a:spcPts val="0"/>
              </a:spcAft>
              <a:buClr>
                <a:schemeClr val="dk1"/>
              </a:buClr>
              <a:buSzPts val="1300"/>
              <a:buFont typeface="Arial"/>
              <a:buNone/>
            </a:pPr>
            <a:endParaRPr sz="1300" dirty="0">
              <a:solidFill>
                <a:schemeClr val="dk1"/>
              </a:solidFill>
              <a:latin typeface="Calibri"/>
              <a:ea typeface="Calibri"/>
              <a:cs typeface="Calibri"/>
              <a:sym typeface="Calibri"/>
            </a:endParaRPr>
          </a:p>
          <a:p>
            <a:pPr marL="342900" lvl="0" indent="-234950" algn="l" rtl="0">
              <a:lnSpc>
                <a:spcPct val="100000"/>
              </a:lnSpc>
              <a:spcBef>
                <a:spcPts val="0"/>
              </a:spcBef>
              <a:spcAft>
                <a:spcPts val="0"/>
              </a:spcAft>
              <a:buClr>
                <a:schemeClr val="dk1"/>
              </a:buClr>
              <a:buSzPts val="1100"/>
              <a:buChar char="●"/>
            </a:pPr>
            <a:r>
              <a:rPr lang="en" sz="1300" dirty="0">
                <a:solidFill>
                  <a:schemeClr val="dk1"/>
                </a:solidFill>
                <a:latin typeface="Calibri"/>
                <a:ea typeface="Calibri"/>
                <a:cs typeface="Calibri"/>
                <a:sym typeface="Calibri"/>
              </a:rPr>
              <a:t>Leverages NASA Early Adopters and existing studies that were aligned with Mission Science Teams</a:t>
            </a:r>
            <a:endParaRPr sz="1300" dirty="0">
              <a:solidFill>
                <a:schemeClr val="dk1"/>
              </a:solidFill>
              <a:latin typeface="Calibri"/>
              <a:ea typeface="Calibri"/>
              <a:cs typeface="Calibri"/>
              <a:sym typeface="Calibri"/>
            </a:endParaRPr>
          </a:p>
          <a:p>
            <a:pPr marL="342900" lvl="0" indent="-247650" algn="l" rtl="0">
              <a:lnSpc>
                <a:spcPct val="100000"/>
              </a:lnSpc>
              <a:spcBef>
                <a:spcPts val="0"/>
              </a:spcBef>
              <a:spcAft>
                <a:spcPts val="0"/>
              </a:spcAft>
              <a:buClr>
                <a:schemeClr val="dk1"/>
              </a:buClr>
              <a:buSzPts val="1300"/>
              <a:buFont typeface="Calibri"/>
              <a:buChar char="●"/>
            </a:pPr>
            <a:r>
              <a:rPr lang="en" sz="1300" dirty="0">
                <a:solidFill>
                  <a:schemeClr val="dk1"/>
                </a:solidFill>
                <a:latin typeface="Calibri"/>
                <a:ea typeface="Calibri"/>
                <a:cs typeface="Calibri"/>
                <a:sym typeface="Calibri"/>
              </a:rPr>
              <a:t>Value Chains and Pathfinder will continue work through the NESDIS UEC to get more pointed benefits for NOAA’s  full understanding of benefits to society</a:t>
            </a:r>
            <a:endParaRPr sz="1300" dirty="0">
              <a:solidFill>
                <a:schemeClr val="dk1"/>
              </a:solidFill>
              <a:latin typeface="Calibri"/>
              <a:ea typeface="Calibri"/>
              <a:cs typeface="Calibri"/>
              <a:sym typeface="Calibri"/>
            </a:endParaRPr>
          </a:p>
          <a:p>
            <a:pPr marL="342900" lvl="0" indent="-234950" algn="l" rtl="0">
              <a:lnSpc>
                <a:spcPct val="100000"/>
              </a:lnSpc>
              <a:spcBef>
                <a:spcPts val="0"/>
              </a:spcBef>
              <a:spcAft>
                <a:spcPts val="0"/>
              </a:spcAft>
              <a:buClr>
                <a:schemeClr val="dk1"/>
              </a:buClr>
              <a:buSzPts val="1100"/>
              <a:buChar char="●"/>
            </a:pPr>
            <a:r>
              <a:rPr lang="en" sz="1300" dirty="0" err="1">
                <a:solidFill>
                  <a:schemeClr val="dk1"/>
                </a:solidFill>
                <a:latin typeface="Calibri"/>
                <a:ea typeface="Calibri"/>
                <a:cs typeface="Calibri"/>
                <a:sym typeface="Calibri"/>
              </a:rPr>
              <a:t>WiFIRE</a:t>
            </a:r>
            <a:r>
              <a:rPr lang="en" sz="1300" dirty="0">
                <a:solidFill>
                  <a:schemeClr val="dk1"/>
                </a:solidFill>
                <a:latin typeface="Calibri"/>
                <a:ea typeface="Calibri"/>
                <a:cs typeface="Calibri"/>
                <a:sym typeface="Calibri"/>
              </a:rPr>
              <a:t> Pathfinder now funded by the NOAA Fire Program </a:t>
            </a:r>
            <a:endParaRPr sz="1300" dirty="0">
              <a:solidFill>
                <a:schemeClr val="dk1"/>
              </a:solidFill>
              <a:latin typeface="Calibri"/>
              <a:ea typeface="Calibri"/>
              <a:cs typeface="Calibri"/>
              <a:sym typeface="Calibri"/>
            </a:endParaRPr>
          </a:p>
        </p:txBody>
      </p:sp>
      <p:sp>
        <p:nvSpPr>
          <p:cNvPr id="243" name="Google Shape;243;g16c57478cbc_0_165:notes"/>
          <p:cNvSpPr txBox="1">
            <a:spLocks noGrp="1"/>
          </p:cNvSpPr>
          <p:nvPr>
            <p:ph type="sldNum" idx="12"/>
          </p:nvPr>
        </p:nvSpPr>
        <p:spPr>
          <a:xfrm>
            <a:off x="3884613" y="8685226"/>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16f6b7fc955_4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g16f6b7fc955_4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0"/>
        <p:cNvGrpSpPr/>
        <p:nvPr/>
      </p:nvGrpSpPr>
      <p:grpSpPr>
        <a:xfrm>
          <a:off x="0" y="0"/>
          <a:ext cx="0" cy="0"/>
          <a:chOff x="0" y="0"/>
          <a:chExt cx="0" cy="0"/>
        </a:xfrm>
      </p:grpSpPr>
      <p:sp>
        <p:nvSpPr>
          <p:cNvPr id="51" name="Google Shape;51;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sz="3300">
                <a:solidFill>
                  <a:srgbClr val="00B4E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2" name="Google Shape;52;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sic Blank_Light">
  <p:cSld name="Basic Blank_Light">
    <p:spTree>
      <p:nvGrpSpPr>
        <p:cNvPr id="1" name="Shape 53"/>
        <p:cNvGrpSpPr/>
        <p:nvPr/>
      </p:nvGrpSpPr>
      <p:grpSpPr>
        <a:xfrm>
          <a:off x="0" y="0"/>
          <a:ext cx="0" cy="0"/>
          <a:chOff x="0" y="0"/>
          <a:chExt cx="0" cy="0"/>
        </a:xfrm>
      </p:grpSpPr>
      <p:sp>
        <p:nvSpPr>
          <p:cNvPr id="54" name="Google Shape;54;p24"/>
          <p:cNvSpPr txBox="1">
            <a:spLocks noGrp="1"/>
          </p:cNvSpPr>
          <p:nvPr>
            <p:ph type="title"/>
          </p:nvPr>
        </p:nvSpPr>
        <p:spPr>
          <a:xfrm>
            <a:off x="206834" y="330782"/>
            <a:ext cx="8635200" cy="543900"/>
          </a:xfrm>
          <a:prstGeom prst="rect">
            <a:avLst/>
          </a:prstGeom>
          <a:noFill/>
          <a:ln>
            <a:noFill/>
          </a:ln>
        </p:spPr>
        <p:txBody>
          <a:bodyPr spcFirstLastPara="1" wrap="square" lIns="34275" tIns="0" rIns="68575" bIns="0" anchor="b" anchorCtr="0">
            <a:noAutofit/>
          </a:bodyPr>
          <a:lstStyle>
            <a:lvl1pPr lvl="0" algn="l">
              <a:lnSpc>
                <a:spcPct val="90000"/>
              </a:lnSpc>
              <a:spcBef>
                <a:spcPts val="0"/>
              </a:spcBef>
              <a:spcAft>
                <a:spcPts val="0"/>
              </a:spcAft>
              <a:buSzPts val="3300"/>
              <a:buNone/>
              <a:defRPr sz="3000">
                <a:solidFill>
                  <a:schemeClr val="accent6"/>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5" name="Google Shape;55;p24"/>
          <p:cNvSpPr txBox="1">
            <a:spLocks noGrp="1"/>
          </p:cNvSpPr>
          <p:nvPr>
            <p:ph type="body" idx="1"/>
          </p:nvPr>
        </p:nvSpPr>
        <p:spPr>
          <a:xfrm>
            <a:off x="206835" y="1180711"/>
            <a:ext cx="8635200" cy="3452100"/>
          </a:xfrm>
          <a:prstGeom prst="rect">
            <a:avLst/>
          </a:prstGeom>
          <a:noFill/>
          <a:ln>
            <a:noFill/>
          </a:ln>
        </p:spPr>
        <p:txBody>
          <a:bodyPr spcFirstLastPara="1" wrap="square" lIns="68575" tIns="34275" rIns="68575" bIns="34275" anchor="t" anchorCtr="0">
            <a:normAutofit/>
          </a:bodyPr>
          <a:lstStyle>
            <a:lvl1pPr marL="457200" lvl="0" indent="-361950" algn="l">
              <a:lnSpc>
                <a:spcPct val="100000"/>
              </a:lnSpc>
              <a:spcBef>
                <a:spcPts val="800"/>
              </a:spcBef>
              <a:spcAft>
                <a:spcPts val="0"/>
              </a:spcAft>
              <a:buSzPts val="2100"/>
              <a:buFont typeface="Noto Sans"/>
              <a:buChar char="▪"/>
              <a:defRPr sz="1500">
                <a:solidFill>
                  <a:srgbClr val="191919"/>
                </a:solidFill>
              </a:defRPr>
            </a:lvl1pPr>
            <a:lvl2pPr marL="914400" lvl="1" indent="-342900" algn="l">
              <a:lnSpc>
                <a:spcPct val="100000"/>
              </a:lnSpc>
              <a:spcBef>
                <a:spcPts val="400"/>
              </a:spcBef>
              <a:spcAft>
                <a:spcPts val="0"/>
              </a:spcAft>
              <a:buSzPts val="1800"/>
              <a:buFont typeface="Arial"/>
              <a:buChar char="‒"/>
              <a:defRPr sz="1400">
                <a:solidFill>
                  <a:srgbClr val="191919"/>
                </a:solidFill>
              </a:defRPr>
            </a:lvl2pPr>
            <a:lvl3pPr marL="1371600" lvl="2" indent="-323850" algn="l">
              <a:lnSpc>
                <a:spcPct val="100000"/>
              </a:lnSpc>
              <a:spcBef>
                <a:spcPts val="400"/>
              </a:spcBef>
              <a:spcAft>
                <a:spcPts val="0"/>
              </a:spcAft>
              <a:buSzPts val="1500"/>
              <a:buChar char="•"/>
              <a:defRPr sz="1200">
                <a:solidFill>
                  <a:srgbClr val="191919"/>
                </a:solidFill>
              </a:defRPr>
            </a:lvl3pPr>
            <a:lvl4pPr marL="1828800" lvl="3" indent="-317500" algn="l">
              <a:lnSpc>
                <a:spcPct val="100000"/>
              </a:lnSpc>
              <a:spcBef>
                <a:spcPts val="400"/>
              </a:spcBef>
              <a:spcAft>
                <a:spcPts val="0"/>
              </a:spcAft>
              <a:buSzPts val="1400"/>
              <a:buChar char="•"/>
              <a:defRPr sz="1100">
                <a:solidFill>
                  <a:srgbClr val="191919"/>
                </a:solidFill>
              </a:defRPr>
            </a:lvl4pPr>
            <a:lvl5pPr marL="2286000" lvl="4" indent="-317500" algn="l">
              <a:lnSpc>
                <a:spcPct val="100000"/>
              </a:lnSpc>
              <a:spcBef>
                <a:spcPts val="400"/>
              </a:spcBef>
              <a:spcAft>
                <a:spcPts val="0"/>
              </a:spcAft>
              <a:buSzPts val="1400"/>
              <a:buChar char="•"/>
              <a:defRPr sz="1100">
                <a:solidFill>
                  <a:srgbClr val="191919"/>
                </a:solidFill>
              </a:defRPr>
            </a:lvl5pPr>
            <a:lvl6pPr marL="2743200" lvl="5" indent="-317500" algn="l">
              <a:lnSpc>
                <a:spcPct val="90000"/>
              </a:lnSpc>
              <a:spcBef>
                <a:spcPts val="400"/>
              </a:spcBef>
              <a:spcAft>
                <a:spcPts val="0"/>
              </a:spcAft>
              <a:buSzPts val="1400"/>
              <a:buChar char="•"/>
              <a:defRPr/>
            </a:lvl6pPr>
            <a:lvl7pPr marL="3200400" lvl="6" indent="-317500" algn="l">
              <a:lnSpc>
                <a:spcPct val="90000"/>
              </a:lnSpc>
              <a:spcBef>
                <a:spcPts val="400"/>
              </a:spcBef>
              <a:spcAft>
                <a:spcPts val="0"/>
              </a:spcAft>
              <a:buSzPts val="1400"/>
              <a:buChar char="•"/>
              <a:defRPr/>
            </a:lvl7pPr>
            <a:lvl8pPr marL="3657600" lvl="7" indent="-317500" algn="l">
              <a:lnSpc>
                <a:spcPct val="90000"/>
              </a:lnSpc>
              <a:spcBef>
                <a:spcPts val="400"/>
              </a:spcBef>
              <a:spcAft>
                <a:spcPts val="0"/>
              </a:spcAft>
              <a:buSzPts val="1400"/>
              <a:buChar char="•"/>
              <a:defRPr/>
            </a:lvl8pPr>
            <a:lvl9pPr marL="4114800" lvl="8" indent="-317500" algn="l">
              <a:lnSpc>
                <a:spcPct val="90000"/>
              </a:lnSpc>
              <a:spcBef>
                <a:spcPts val="400"/>
              </a:spcBef>
              <a:spcAft>
                <a:spcPts val="0"/>
              </a:spcAft>
              <a:buSzPts val="1400"/>
              <a:buChar char="•"/>
              <a:defRPr/>
            </a:lvl9pPr>
          </a:lstStyle>
          <a:p>
            <a:endParaRPr/>
          </a:p>
        </p:txBody>
      </p:sp>
      <p:sp>
        <p:nvSpPr>
          <p:cNvPr id="56" name="Google Shape;56;p24"/>
          <p:cNvSpPr txBox="1">
            <a:spLocks noGrp="1"/>
          </p:cNvSpPr>
          <p:nvPr>
            <p:ph type="sldNum" idx="12"/>
          </p:nvPr>
        </p:nvSpPr>
        <p:spPr>
          <a:xfrm>
            <a:off x="0" y="4869657"/>
            <a:ext cx="2743200" cy="273900"/>
          </a:xfrm>
          <a:prstGeom prst="rect">
            <a:avLst/>
          </a:prstGeom>
          <a:noFill/>
          <a:ln>
            <a:noFill/>
          </a:ln>
        </p:spPr>
        <p:txBody>
          <a:bodyPr spcFirstLastPara="1" wrap="square" lIns="68575" tIns="34275" rIns="68575" bIns="34275"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57"/>
        <p:cNvGrpSpPr/>
        <p:nvPr/>
      </p:nvGrpSpPr>
      <p:grpSpPr>
        <a:xfrm>
          <a:off x="0" y="0"/>
          <a:ext cx="0" cy="0"/>
          <a:chOff x="0" y="0"/>
          <a:chExt cx="0" cy="0"/>
        </a:xfrm>
      </p:grpSpPr>
      <p:sp>
        <p:nvSpPr>
          <p:cNvPr id="58" name="Google Shape;58;p25"/>
          <p:cNvSpPr/>
          <p:nvPr/>
        </p:nvSpPr>
        <p:spPr>
          <a:xfrm>
            <a:off x="-1" y="3107532"/>
            <a:ext cx="9144000" cy="2036100"/>
          </a:xfrm>
          <a:prstGeom prst="rect">
            <a:avLst/>
          </a:prstGeom>
          <a:solidFill>
            <a:schemeClr val="accent6"/>
          </a:solidFill>
          <a:ln w="25400" cap="flat" cmpd="sng">
            <a:solidFill>
              <a:schemeClr val="accent6"/>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59" name="Google Shape;59;p25"/>
          <p:cNvPicPr preferRelativeResize="0"/>
          <p:nvPr/>
        </p:nvPicPr>
        <p:blipFill rotWithShape="1">
          <a:blip r:embed="rId2">
            <a:alphaModFix/>
          </a:blip>
          <a:srcRect b="3063"/>
          <a:stretch/>
        </p:blipFill>
        <p:spPr>
          <a:xfrm>
            <a:off x="0" y="0"/>
            <a:ext cx="9144000" cy="3107531"/>
          </a:xfrm>
          <a:prstGeom prst="rect">
            <a:avLst/>
          </a:prstGeom>
          <a:noFill/>
          <a:ln w="9525" cap="flat" cmpd="sng">
            <a:solidFill>
              <a:schemeClr val="dk1"/>
            </a:solidFill>
            <a:prstDash val="solid"/>
            <a:round/>
            <a:headEnd type="none" w="sm" len="sm"/>
            <a:tailEnd type="none" w="sm" len="sm"/>
          </a:ln>
        </p:spPr>
      </p:pic>
      <p:sp>
        <p:nvSpPr>
          <p:cNvPr id="60" name="Google Shape;60;p25"/>
          <p:cNvSpPr txBox="1">
            <a:spLocks noGrp="1"/>
          </p:cNvSpPr>
          <p:nvPr>
            <p:ph type="ctrTitle"/>
          </p:nvPr>
        </p:nvSpPr>
        <p:spPr>
          <a:xfrm>
            <a:off x="411642" y="3170156"/>
            <a:ext cx="6060900" cy="931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SzPts val="3300"/>
              <a:buNone/>
              <a:defRPr sz="34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1" name="Google Shape;61;p25"/>
          <p:cNvSpPr txBox="1">
            <a:spLocks noGrp="1"/>
          </p:cNvSpPr>
          <p:nvPr>
            <p:ph type="subTitle" idx="1"/>
          </p:nvPr>
        </p:nvSpPr>
        <p:spPr>
          <a:xfrm>
            <a:off x="411643" y="4259167"/>
            <a:ext cx="3486600" cy="621000"/>
          </a:xfrm>
          <a:prstGeom prst="rect">
            <a:avLst/>
          </a:prstGeom>
          <a:noFill/>
          <a:ln>
            <a:noFill/>
          </a:ln>
        </p:spPr>
        <p:txBody>
          <a:bodyPr spcFirstLastPara="1" wrap="square" lIns="68575" tIns="34275" rIns="68575" bIns="34275" anchor="t" anchorCtr="0">
            <a:noAutofit/>
          </a:bodyPr>
          <a:lstStyle>
            <a:lvl1pPr lvl="0" algn="l">
              <a:lnSpc>
                <a:spcPct val="90000"/>
              </a:lnSpc>
              <a:spcBef>
                <a:spcPts val="800"/>
              </a:spcBef>
              <a:spcAft>
                <a:spcPts val="0"/>
              </a:spcAft>
              <a:buSzPts val="2100"/>
              <a:buNone/>
              <a:defRPr sz="1200">
                <a:solidFill>
                  <a:schemeClr val="lt1"/>
                </a:solidFill>
              </a:defRPr>
            </a:lvl1pPr>
            <a:lvl2pPr lvl="1" algn="ctr">
              <a:lnSpc>
                <a:spcPct val="90000"/>
              </a:lnSpc>
              <a:spcBef>
                <a:spcPts val="400"/>
              </a:spcBef>
              <a:spcAft>
                <a:spcPts val="0"/>
              </a:spcAft>
              <a:buSzPts val="1800"/>
              <a:buNone/>
              <a:defRPr sz="1500"/>
            </a:lvl2pPr>
            <a:lvl3pPr lvl="2" algn="ctr">
              <a:lnSpc>
                <a:spcPct val="90000"/>
              </a:lnSpc>
              <a:spcBef>
                <a:spcPts val="400"/>
              </a:spcBef>
              <a:spcAft>
                <a:spcPts val="0"/>
              </a:spcAft>
              <a:buSzPts val="1500"/>
              <a:buNone/>
              <a:defRPr sz="1400"/>
            </a:lvl3pPr>
            <a:lvl4pPr lvl="3" algn="ctr">
              <a:lnSpc>
                <a:spcPct val="90000"/>
              </a:lnSpc>
              <a:spcBef>
                <a:spcPts val="400"/>
              </a:spcBef>
              <a:spcAft>
                <a:spcPts val="0"/>
              </a:spcAft>
              <a:buSzPts val="1400"/>
              <a:buNone/>
              <a:defRPr sz="1200"/>
            </a:lvl4pPr>
            <a:lvl5pPr lvl="4" algn="ctr">
              <a:lnSpc>
                <a:spcPct val="90000"/>
              </a:lnSpc>
              <a:spcBef>
                <a:spcPts val="400"/>
              </a:spcBef>
              <a:spcAft>
                <a:spcPts val="0"/>
              </a:spcAft>
              <a:buSzPts val="1400"/>
              <a:buNone/>
              <a:defRPr sz="1200"/>
            </a:lvl5pPr>
            <a:lvl6pPr lvl="5" algn="ctr">
              <a:lnSpc>
                <a:spcPct val="90000"/>
              </a:lnSpc>
              <a:spcBef>
                <a:spcPts val="400"/>
              </a:spcBef>
              <a:spcAft>
                <a:spcPts val="0"/>
              </a:spcAft>
              <a:buSzPts val="1400"/>
              <a:buNone/>
              <a:defRPr sz="1200"/>
            </a:lvl6pPr>
            <a:lvl7pPr lvl="6" algn="ctr">
              <a:lnSpc>
                <a:spcPct val="90000"/>
              </a:lnSpc>
              <a:spcBef>
                <a:spcPts val="400"/>
              </a:spcBef>
              <a:spcAft>
                <a:spcPts val="0"/>
              </a:spcAft>
              <a:buSzPts val="1400"/>
              <a:buNone/>
              <a:defRPr sz="1200"/>
            </a:lvl7pPr>
            <a:lvl8pPr lvl="7" algn="ctr">
              <a:lnSpc>
                <a:spcPct val="90000"/>
              </a:lnSpc>
              <a:spcBef>
                <a:spcPts val="400"/>
              </a:spcBef>
              <a:spcAft>
                <a:spcPts val="0"/>
              </a:spcAft>
              <a:buSzPts val="1400"/>
              <a:buNone/>
              <a:defRPr sz="1200"/>
            </a:lvl8pPr>
            <a:lvl9pPr lvl="8" algn="ctr">
              <a:lnSpc>
                <a:spcPct val="90000"/>
              </a:lnSpc>
              <a:spcBef>
                <a:spcPts val="400"/>
              </a:spcBef>
              <a:spcAft>
                <a:spcPts val="0"/>
              </a:spcAft>
              <a:buSzPts val="1400"/>
              <a:buNone/>
              <a:defRPr sz="1200"/>
            </a:lvl9pPr>
          </a:lstStyle>
          <a:p>
            <a:endParaRPr/>
          </a:p>
        </p:txBody>
      </p:sp>
      <p:sp>
        <p:nvSpPr>
          <p:cNvPr id="62" name="Google Shape;62;p25"/>
          <p:cNvSpPr txBox="1">
            <a:spLocks noGrp="1"/>
          </p:cNvSpPr>
          <p:nvPr>
            <p:ph type="body" idx="2"/>
          </p:nvPr>
        </p:nvSpPr>
        <p:spPr>
          <a:xfrm>
            <a:off x="3898233" y="4259165"/>
            <a:ext cx="5245800" cy="6210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SzPts val="2100"/>
              <a:buNone/>
              <a:defRPr sz="1200">
                <a:solidFill>
                  <a:schemeClr val="lt1"/>
                </a:solidFill>
              </a:defRPr>
            </a:lvl1pPr>
            <a:lvl2pPr marL="914400" lvl="1" indent="-342900" algn="l">
              <a:lnSpc>
                <a:spcPct val="90000"/>
              </a:lnSpc>
              <a:spcBef>
                <a:spcPts val="400"/>
              </a:spcBef>
              <a:spcAft>
                <a:spcPts val="0"/>
              </a:spcAft>
              <a:buSzPts val="1800"/>
              <a:buChar char="•"/>
              <a:defRPr sz="1500"/>
            </a:lvl2pPr>
            <a:lvl3pPr marL="1371600" lvl="2" indent="-323850" algn="l">
              <a:lnSpc>
                <a:spcPct val="90000"/>
              </a:lnSpc>
              <a:spcBef>
                <a:spcPts val="400"/>
              </a:spcBef>
              <a:spcAft>
                <a:spcPts val="0"/>
              </a:spcAft>
              <a:buSzPts val="1500"/>
              <a:buChar char="•"/>
              <a:defRPr sz="1400"/>
            </a:lvl3pPr>
            <a:lvl4pPr marL="1828800" lvl="3" indent="-317500" algn="l">
              <a:lnSpc>
                <a:spcPct val="90000"/>
              </a:lnSpc>
              <a:spcBef>
                <a:spcPts val="400"/>
              </a:spcBef>
              <a:spcAft>
                <a:spcPts val="0"/>
              </a:spcAft>
              <a:buSzPts val="1400"/>
              <a:buChar char="•"/>
              <a:defRPr sz="1200"/>
            </a:lvl4pPr>
            <a:lvl5pPr marL="2286000" lvl="4" indent="-317500" algn="l">
              <a:lnSpc>
                <a:spcPct val="90000"/>
              </a:lnSpc>
              <a:spcBef>
                <a:spcPts val="400"/>
              </a:spcBef>
              <a:spcAft>
                <a:spcPts val="0"/>
              </a:spcAft>
              <a:buSzPts val="1400"/>
              <a:buChar char="•"/>
              <a:defRPr sz="1200"/>
            </a:lvl5pPr>
            <a:lvl6pPr marL="2743200" lvl="5" indent="-317500" algn="l">
              <a:lnSpc>
                <a:spcPct val="90000"/>
              </a:lnSpc>
              <a:spcBef>
                <a:spcPts val="400"/>
              </a:spcBef>
              <a:spcAft>
                <a:spcPts val="0"/>
              </a:spcAft>
              <a:buSzPts val="1400"/>
              <a:buChar char="•"/>
              <a:defRPr/>
            </a:lvl6pPr>
            <a:lvl7pPr marL="3200400" lvl="6" indent="-317500" algn="l">
              <a:lnSpc>
                <a:spcPct val="90000"/>
              </a:lnSpc>
              <a:spcBef>
                <a:spcPts val="400"/>
              </a:spcBef>
              <a:spcAft>
                <a:spcPts val="0"/>
              </a:spcAft>
              <a:buSzPts val="1400"/>
              <a:buChar char="•"/>
              <a:defRPr/>
            </a:lvl7pPr>
            <a:lvl8pPr marL="3657600" lvl="7" indent="-317500" algn="l">
              <a:lnSpc>
                <a:spcPct val="90000"/>
              </a:lnSpc>
              <a:spcBef>
                <a:spcPts val="400"/>
              </a:spcBef>
              <a:spcAft>
                <a:spcPts val="0"/>
              </a:spcAft>
              <a:buSzPts val="1400"/>
              <a:buChar char="•"/>
              <a:defRPr/>
            </a:lvl8pPr>
            <a:lvl9pPr marL="4114800" lvl="8" indent="-317500" algn="l">
              <a:lnSpc>
                <a:spcPct val="90000"/>
              </a:lnSpc>
              <a:spcBef>
                <a:spcPts val="400"/>
              </a:spcBef>
              <a:spcAft>
                <a:spcPts val="0"/>
              </a:spcAft>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63"/>
        <p:cNvGrpSpPr/>
        <p:nvPr/>
      </p:nvGrpSpPr>
      <p:grpSpPr>
        <a:xfrm>
          <a:off x="0" y="0"/>
          <a:ext cx="0" cy="0"/>
          <a:chOff x="0" y="0"/>
          <a:chExt cx="0" cy="0"/>
        </a:xfrm>
      </p:grpSpPr>
      <p:sp>
        <p:nvSpPr>
          <p:cNvPr id="64" name="Google Shape;64;p26"/>
          <p:cNvSpPr/>
          <p:nvPr/>
        </p:nvSpPr>
        <p:spPr>
          <a:xfrm>
            <a:off x="-1" y="3107533"/>
            <a:ext cx="9144000" cy="2036100"/>
          </a:xfrm>
          <a:prstGeom prst="rect">
            <a:avLst/>
          </a:prstGeom>
          <a:solidFill>
            <a:schemeClr val="accent1"/>
          </a:solidFill>
          <a:ln w="25400" cap="flat" cmpd="sng">
            <a:solidFill>
              <a:schemeClr val="accent1"/>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5" name="Google Shape;65;p26"/>
          <p:cNvPicPr preferRelativeResize="0"/>
          <p:nvPr/>
        </p:nvPicPr>
        <p:blipFill rotWithShape="1">
          <a:blip r:embed="rId2">
            <a:alphaModFix/>
          </a:blip>
          <a:srcRect b="1273"/>
          <a:stretch/>
        </p:blipFill>
        <p:spPr>
          <a:xfrm>
            <a:off x="-1" y="0"/>
            <a:ext cx="9144000" cy="5143500"/>
          </a:xfrm>
          <a:prstGeom prst="rect">
            <a:avLst/>
          </a:prstGeom>
          <a:noFill/>
          <a:ln w="9525" cap="flat" cmpd="sng">
            <a:solidFill>
              <a:schemeClr val="dk1"/>
            </a:solidFill>
            <a:prstDash val="solid"/>
            <a:round/>
            <a:headEnd type="none" w="sm" len="sm"/>
            <a:tailEnd type="none" w="sm" len="sm"/>
          </a:ln>
        </p:spPr>
      </p:pic>
      <p:sp>
        <p:nvSpPr>
          <p:cNvPr id="66" name="Google Shape;66;p26"/>
          <p:cNvSpPr/>
          <p:nvPr/>
        </p:nvSpPr>
        <p:spPr>
          <a:xfrm>
            <a:off x="-1" y="1253729"/>
            <a:ext cx="9144000" cy="2636100"/>
          </a:xfrm>
          <a:prstGeom prst="rect">
            <a:avLst/>
          </a:prstGeom>
          <a:solidFill>
            <a:schemeClr val="accent6">
              <a:alpha val="87843"/>
            </a:schemeClr>
          </a:solidFill>
          <a:ln w="25400" cap="flat" cmpd="sng">
            <a:solidFill>
              <a:schemeClr val="accent6"/>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 name="Google Shape;67;p26"/>
          <p:cNvSpPr txBox="1">
            <a:spLocks noGrp="1"/>
          </p:cNvSpPr>
          <p:nvPr>
            <p:ph type="ctrTitle"/>
          </p:nvPr>
        </p:nvSpPr>
        <p:spPr>
          <a:xfrm>
            <a:off x="555417" y="1853804"/>
            <a:ext cx="6060900" cy="931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SzPts val="3300"/>
              <a:buNone/>
              <a:defRPr sz="34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8" name="Google Shape;68;p26"/>
          <p:cNvCxnSpPr/>
          <p:nvPr/>
        </p:nvCxnSpPr>
        <p:spPr>
          <a:xfrm>
            <a:off x="555418" y="2812462"/>
            <a:ext cx="6060900" cy="0"/>
          </a:xfrm>
          <a:prstGeom prst="straightConnector1">
            <a:avLst/>
          </a:prstGeom>
          <a:noFill/>
          <a:ln w="28575" cap="flat" cmpd="sng">
            <a:solidFill>
              <a:schemeClr val="lt1"/>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Basic Blank_Light">
  <p:cSld name="1_Basic Blank_Light">
    <p:spTree>
      <p:nvGrpSpPr>
        <p:cNvPr id="1" name="Shape 69"/>
        <p:cNvGrpSpPr/>
        <p:nvPr/>
      </p:nvGrpSpPr>
      <p:grpSpPr>
        <a:xfrm>
          <a:off x="0" y="0"/>
          <a:ext cx="0" cy="0"/>
          <a:chOff x="0" y="0"/>
          <a:chExt cx="0" cy="0"/>
        </a:xfrm>
      </p:grpSpPr>
      <p:sp>
        <p:nvSpPr>
          <p:cNvPr id="70" name="Google Shape;70;p28"/>
          <p:cNvSpPr txBox="1">
            <a:spLocks noGrp="1"/>
          </p:cNvSpPr>
          <p:nvPr>
            <p:ph type="title"/>
          </p:nvPr>
        </p:nvSpPr>
        <p:spPr>
          <a:xfrm>
            <a:off x="206835" y="183824"/>
            <a:ext cx="8635200" cy="543900"/>
          </a:xfrm>
          <a:prstGeom prst="rect">
            <a:avLst/>
          </a:prstGeom>
          <a:noFill/>
          <a:ln>
            <a:noFill/>
          </a:ln>
        </p:spPr>
        <p:txBody>
          <a:bodyPr spcFirstLastPara="1" wrap="square" lIns="34275" tIns="0" rIns="68575" bIns="0" anchor="b" anchorCtr="0">
            <a:noAutofit/>
          </a:bodyPr>
          <a:lstStyle>
            <a:lvl1pPr lvl="0" algn="l">
              <a:lnSpc>
                <a:spcPct val="90000"/>
              </a:lnSpc>
              <a:spcBef>
                <a:spcPts val="0"/>
              </a:spcBef>
              <a:spcAft>
                <a:spcPts val="0"/>
              </a:spcAft>
              <a:buSzPts val="3300"/>
              <a:buNone/>
              <a:defRPr sz="30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1" name="Google Shape;71;p28"/>
          <p:cNvSpPr txBox="1">
            <a:spLocks noGrp="1"/>
          </p:cNvSpPr>
          <p:nvPr>
            <p:ph type="body" idx="1"/>
          </p:nvPr>
        </p:nvSpPr>
        <p:spPr>
          <a:xfrm>
            <a:off x="206835" y="1180711"/>
            <a:ext cx="8635200" cy="3452100"/>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sz="1500">
                <a:solidFill>
                  <a:srgbClr val="191919"/>
                </a:solidFill>
              </a:defRPr>
            </a:lvl1pPr>
            <a:lvl2pPr marL="914400" lvl="1" indent="-342900" algn="l">
              <a:lnSpc>
                <a:spcPct val="90000"/>
              </a:lnSpc>
              <a:spcBef>
                <a:spcPts val="400"/>
              </a:spcBef>
              <a:spcAft>
                <a:spcPts val="0"/>
              </a:spcAft>
              <a:buSzPts val="1800"/>
              <a:buChar char="•"/>
              <a:defRPr sz="1400">
                <a:solidFill>
                  <a:srgbClr val="191919"/>
                </a:solidFill>
              </a:defRPr>
            </a:lvl2pPr>
            <a:lvl3pPr marL="1371600" lvl="2" indent="-323850" algn="l">
              <a:lnSpc>
                <a:spcPct val="90000"/>
              </a:lnSpc>
              <a:spcBef>
                <a:spcPts val="400"/>
              </a:spcBef>
              <a:spcAft>
                <a:spcPts val="0"/>
              </a:spcAft>
              <a:buSzPts val="1500"/>
              <a:buChar char="•"/>
              <a:defRPr sz="1200">
                <a:solidFill>
                  <a:srgbClr val="191919"/>
                </a:solidFill>
              </a:defRPr>
            </a:lvl3pPr>
            <a:lvl4pPr marL="1828800" lvl="3" indent="-317500" algn="l">
              <a:lnSpc>
                <a:spcPct val="90000"/>
              </a:lnSpc>
              <a:spcBef>
                <a:spcPts val="400"/>
              </a:spcBef>
              <a:spcAft>
                <a:spcPts val="0"/>
              </a:spcAft>
              <a:buSzPts val="1400"/>
              <a:buChar char="•"/>
              <a:defRPr sz="1100">
                <a:solidFill>
                  <a:srgbClr val="191919"/>
                </a:solidFill>
              </a:defRPr>
            </a:lvl4pPr>
            <a:lvl5pPr marL="2286000" lvl="4" indent="-317500" algn="l">
              <a:lnSpc>
                <a:spcPct val="90000"/>
              </a:lnSpc>
              <a:spcBef>
                <a:spcPts val="400"/>
              </a:spcBef>
              <a:spcAft>
                <a:spcPts val="0"/>
              </a:spcAft>
              <a:buSzPts val="1400"/>
              <a:buChar char="•"/>
              <a:defRPr sz="1100">
                <a:solidFill>
                  <a:srgbClr val="191919"/>
                </a:solidFill>
              </a:defRPr>
            </a:lvl5pPr>
            <a:lvl6pPr marL="2743200" lvl="5" indent="-317500" algn="l">
              <a:lnSpc>
                <a:spcPct val="90000"/>
              </a:lnSpc>
              <a:spcBef>
                <a:spcPts val="400"/>
              </a:spcBef>
              <a:spcAft>
                <a:spcPts val="0"/>
              </a:spcAft>
              <a:buSzPts val="1400"/>
              <a:buChar char="•"/>
              <a:defRPr/>
            </a:lvl6pPr>
            <a:lvl7pPr marL="3200400" lvl="6" indent="-317500" algn="l">
              <a:lnSpc>
                <a:spcPct val="90000"/>
              </a:lnSpc>
              <a:spcBef>
                <a:spcPts val="400"/>
              </a:spcBef>
              <a:spcAft>
                <a:spcPts val="0"/>
              </a:spcAft>
              <a:buSzPts val="1400"/>
              <a:buChar char="•"/>
              <a:defRPr/>
            </a:lvl7pPr>
            <a:lvl8pPr marL="3657600" lvl="7" indent="-317500" algn="l">
              <a:lnSpc>
                <a:spcPct val="90000"/>
              </a:lnSpc>
              <a:spcBef>
                <a:spcPts val="400"/>
              </a:spcBef>
              <a:spcAft>
                <a:spcPts val="0"/>
              </a:spcAft>
              <a:buSzPts val="1400"/>
              <a:buChar char="•"/>
              <a:defRPr/>
            </a:lvl8pPr>
            <a:lvl9pPr marL="4114800" lvl="8" indent="-317500" algn="l">
              <a:lnSpc>
                <a:spcPct val="90000"/>
              </a:lnSpc>
              <a:spcBef>
                <a:spcPts val="400"/>
              </a:spcBef>
              <a:spcAft>
                <a:spcPts val="0"/>
              </a:spcAft>
              <a:buSzPts val="1400"/>
              <a:buChar char="•"/>
              <a:defRPr/>
            </a:lvl9pPr>
          </a:lstStyle>
          <a:p>
            <a:endParaRPr/>
          </a:p>
        </p:txBody>
      </p:sp>
      <p:sp>
        <p:nvSpPr>
          <p:cNvPr id="72" name="Google Shape;72;p28"/>
          <p:cNvSpPr txBox="1">
            <a:spLocks noGrp="1"/>
          </p:cNvSpPr>
          <p:nvPr>
            <p:ph type="sldNum" idx="12"/>
          </p:nvPr>
        </p:nvSpPr>
        <p:spPr>
          <a:xfrm>
            <a:off x="206829" y="4865241"/>
            <a:ext cx="2743200" cy="273900"/>
          </a:xfrm>
          <a:prstGeom prst="rect">
            <a:avLst/>
          </a:prstGeom>
          <a:noFill/>
          <a:ln>
            <a:noFill/>
          </a:ln>
        </p:spPr>
        <p:txBody>
          <a:bodyPr spcFirstLastPara="1" wrap="square" lIns="68575" tIns="34275" rIns="68575" bIns="34275"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chemeClr val="accen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73" name="Google Shape;73;p28"/>
          <p:cNvSpPr txBox="1">
            <a:spLocks noGrp="1"/>
          </p:cNvSpPr>
          <p:nvPr>
            <p:ph type="body" idx="2"/>
          </p:nvPr>
        </p:nvSpPr>
        <p:spPr>
          <a:xfrm>
            <a:off x="206835" y="735945"/>
            <a:ext cx="8635200" cy="3210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2100"/>
              <a:buNone/>
              <a:defRPr sz="1500" b="0">
                <a:solidFill>
                  <a:srgbClr val="191919"/>
                </a:solidFill>
              </a:defRPr>
            </a:lvl1pPr>
            <a:lvl2pPr marL="914400" lvl="1" indent="-228600" algn="l">
              <a:lnSpc>
                <a:spcPct val="90000"/>
              </a:lnSpc>
              <a:spcBef>
                <a:spcPts val="400"/>
              </a:spcBef>
              <a:spcAft>
                <a:spcPts val="0"/>
              </a:spcAft>
              <a:buSzPts val="1800"/>
              <a:buNone/>
              <a:defRPr sz="1500" b="1"/>
            </a:lvl2pPr>
            <a:lvl3pPr marL="1371600" lvl="2" indent="-228600" algn="l">
              <a:lnSpc>
                <a:spcPct val="90000"/>
              </a:lnSpc>
              <a:spcBef>
                <a:spcPts val="400"/>
              </a:spcBef>
              <a:spcAft>
                <a:spcPts val="0"/>
              </a:spcAft>
              <a:buSzPts val="1500"/>
              <a:buNone/>
              <a:defRPr sz="1400" b="1"/>
            </a:lvl3pPr>
            <a:lvl4pPr marL="1828800" lvl="3" indent="-228600" algn="l">
              <a:lnSpc>
                <a:spcPct val="90000"/>
              </a:lnSpc>
              <a:spcBef>
                <a:spcPts val="400"/>
              </a:spcBef>
              <a:spcAft>
                <a:spcPts val="0"/>
              </a:spcAft>
              <a:buSzPts val="1400"/>
              <a:buNone/>
              <a:defRPr sz="1200" b="1"/>
            </a:lvl4pPr>
            <a:lvl5pPr marL="2286000" lvl="4" indent="-228600" algn="l">
              <a:lnSpc>
                <a:spcPct val="90000"/>
              </a:lnSpc>
              <a:spcBef>
                <a:spcPts val="400"/>
              </a:spcBef>
              <a:spcAft>
                <a:spcPts val="0"/>
              </a:spcAft>
              <a:buSzPts val="1400"/>
              <a:buNone/>
              <a:defRPr sz="1200" b="1"/>
            </a:lvl5pPr>
            <a:lvl6pPr marL="2743200" lvl="5" indent="-228600" algn="l">
              <a:lnSpc>
                <a:spcPct val="90000"/>
              </a:lnSpc>
              <a:spcBef>
                <a:spcPts val="400"/>
              </a:spcBef>
              <a:spcAft>
                <a:spcPts val="0"/>
              </a:spcAft>
              <a:buSzPts val="1400"/>
              <a:buNone/>
              <a:defRPr sz="1200" b="1"/>
            </a:lvl6pPr>
            <a:lvl7pPr marL="3200400" lvl="6" indent="-228600" algn="l">
              <a:lnSpc>
                <a:spcPct val="90000"/>
              </a:lnSpc>
              <a:spcBef>
                <a:spcPts val="400"/>
              </a:spcBef>
              <a:spcAft>
                <a:spcPts val="0"/>
              </a:spcAft>
              <a:buSzPts val="1400"/>
              <a:buNone/>
              <a:defRPr sz="1200" b="1"/>
            </a:lvl7pPr>
            <a:lvl8pPr marL="3657600" lvl="7" indent="-228600" algn="l">
              <a:lnSpc>
                <a:spcPct val="90000"/>
              </a:lnSpc>
              <a:spcBef>
                <a:spcPts val="400"/>
              </a:spcBef>
              <a:spcAft>
                <a:spcPts val="0"/>
              </a:spcAft>
              <a:buSzPts val="1400"/>
              <a:buNone/>
              <a:defRPr sz="1200" b="1"/>
            </a:lvl8pPr>
            <a:lvl9pPr marL="4114800" lvl="8" indent="-228600" algn="l">
              <a:lnSpc>
                <a:spcPct val="90000"/>
              </a:lnSpc>
              <a:spcBef>
                <a:spcPts val="400"/>
              </a:spcBef>
              <a:spcAft>
                <a:spcPts val="0"/>
              </a:spcAft>
              <a:buSzPts val="1400"/>
              <a:buNone/>
              <a:defRPr sz="1200" b="1"/>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Basic Blank_Light 1">
  <p:cSld name="1_Basic Blank_Light_1">
    <p:spTree>
      <p:nvGrpSpPr>
        <p:cNvPr id="1" name="Shape 74"/>
        <p:cNvGrpSpPr/>
        <p:nvPr/>
      </p:nvGrpSpPr>
      <p:grpSpPr>
        <a:xfrm>
          <a:off x="0" y="0"/>
          <a:ext cx="0" cy="0"/>
          <a:chOff x="0" y="0"/>
          <a:chExt cx="0" cy="0"/>
        </a:xfrm>
      </p:grpSpPr>
      <p:sp>
        <p:nvSpPr>
          <p:cNvPr id="75" name="Google Shape;75;g188aaba8be2_0_358"/>
          <p:cNvSpPr txBox="1">
            <a:spLocks noGrp="1"/>
          </p:cNvSpPr>
          <p:nvPr>
            <p:ph type="title"/>
          </p:nvPr>
        </p:nvSpPr>
        <p:spPr>
          <a:xfrm>
            <a:off x="206835" y="385210"/>
            <a:ext cx="8635200" cy="543900"/>
          </a:xfrm>
          <a:prstGeom prst="rect">
            <a:avLst/>
          </a:prstGeom>
          <a:noFill/>
          <a:ln>
            <a:noFill/>
          </a:ln>
        </p:spPr>
        <p:txBody>
          <a:bodyPr spcFirstLastPara="1" wrap="square" lIns="34275" tIns="0" rIns="68575" bIns="0" anchor="b" anchorCtr="0">
            <a:noAutofit/>
          </a:bodyPr>
          <a:lstStyle>
            <a:lvl1pPr lvl="0" algn="l" rtl="0">
              <a:lnSpc>
                <a:spcPct val="90000"/>
              </a:lnSpc>
              <a:spcBef>
                <a:spcPts val="0"/>
              </a:spcBef>
              <a:spcAft>
                <a:spcPts val="0"/>
              </a:spcAft>
              <a:buSzPts val="3300"/>
              <a:buNone/>
              <a:defRPr sz="3300">
                <a:solidFill>
                  <a:srgbClr val="00B4EF"/>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6" name="Google Shape;76;g188aaba8be2_0_358"/>
          <p:cNvSpPr txBox="1">
            <a:spLocks noGrp="1"/>
          </p:cNvSpPr>
          <p:nvPr>
            <p:ph type="body" idx="1"/>
          </p:nvPr>
        </p:nvSpPr>
        <p:spPr>
          <a:xfrm>
            <a:off x="206835" y="1180711"/>
            <a:ext cx="8635200" cy="3452100"/>
          </a:xfrm>
          <a:prstGeom prst="rect">
            <a:avLst/>
          </a:prstGeom>
          <a:noFill/>
          <a:ln>
            <a:noFill/>
          </a:ln>
        </p:spPr>
        <p:txBody>
          <a:bodyPr spcFirstLastPara="1" wrap="square" lIns="68575" tIns="34275" rIns="68575" bIns="34275" anchor="t" anchorCtr="0">
            <a:normAutofit/>
          </a:bodyPr>
          <a:lstStyle>
            <a:lvl1pPr marL="457200" lvl="0" indent="-361950" algn="l" rtl="0">
              <a:lnSpc>
                <a:spcPct val="100000"/>
              </a:lnSpc>
              <a:spcBef>
                <a:spcPts val="800"/>
              </a:spcBef>
              <a:spcAft>
                <a:spcPts val="0"/>
              </a:spcAft>
              <a:buSzPts val="2100"/>
              <a:buFont typeface="Noto Sans Symbols"/>
              <a:buChar char="▪"/>
              <a:defRPr sz="1800">
                <a:solidFill>
                  <a:srgbClr val="191919"/>
                </a:solidFill>
              </a:defRPr>
            </a:lvl1pPr>
            <a:lvl2pPr marL="914400" lvl="1" indent="-323850" algn="l" rtl="0">
              <a:lnSpc>
                <a:spcPct val="100000"/>
              </a:lnSpc>
              <a:spcBef>
                <a:spcPts val="400"/>
              </a:spcBef>
              <a:spcAft>
                <a:spcPts val="0"/>
              </a:spcAft>
              <a:buSzPts val="1500"/>
              <a:buFont typeface="Arial"/>
              <a:buChar char="─"/>
              <a:defRPr sz="1500">
                <a:solidFill>
                  <a:srgbClr val="191919"/>
                </a:solidFill>
              </a:defRPr>
            </a:lvl2pPr>
            <a:lvl3pPr marL="1371600" lvl="2" indent="-323850" algn="l" rtl="0">
              <a:lnSpc>
                <a:spcPct val="100000"/>
              </a:lnSpc>
              <a:spcBef>
                <a:spcPts val="400"/>
              </a:spcBef>
              <a:spcAft>
                <a:spcPts val="0"/>
              </a:spcAft>
              <a:buSzPts val="1500"/>
              <a:buChar char="•"/>
              <a:defRPr sz="1200">
                <a:solidFill>
                  <a:srgbClr val="191919"/>
                </a:solidFill>
              </a:defRPr>
            </a:lvl3pPr>
            <a:lvl4pPr marL="1828800" lvl="3" indent="-317500" algn="l" rtl="0">
              <a:lnSpc>
                <a:spcPct val="100000"/>
              </a:lnSpc>
              <a:spcBef>
                <a:spcPts val="400"/>
              </a:spcBef>
              <a:spcAft>
                <a:spcPts val="0"/>
              </a:spcAft>
              <a:buSzPts val="1400"/>
              <a:buChar char="•"/>
              <a:defRPr sz="1100">
                <a:solidFill>
                  <a:srgbClr val="191919"/>
                </a:solidFill>
              </a:defRPr>
            </a:lvl4pPr>
            <a:lvl5pPr marL="2286000" lvl="4" indent="-317500" algn="l" rtl="0">
              <a:lnSpc>
                <a:spcPct val="100000"/>
              </a:lnSpc>
              <a:spcBef>
                <a:spcPts val="400"/>
              </a:spcBef>
              <a:spcAft>
                <a:spcPts val="0"/>
              </a:spcAft>
              <a:buSzPts val="1400"/>
              <a:buChar char="•"/>
              <a:defRPr sz="1100">
                <a:solidFill>
                  <a:srgbClr val="191919"/>
                </a:solidFill>
              </a:defRPr>
            </a:lvl5pPr>
            <a:lvl6pPr marL="2743200" lvl="5" indent="-317500" algn="l" rtl="0">
              <a:lnSpc>
                <a:spcPct val="90000"/>
              </a:lnSpc>
              <a:spcBef>
                <a:spcPts val="400"/>
              </a:spcBef>
              <a:spcAft>
                <a:spcPts val="0"/>
              </a:spcAft>
              <a:buSzPts val="1400"/>
              <a:buChar char="•"/>
              <a:defRPr/>
            </a:lvl6pPr>
            <a:lvl7pPr marL="3200400" lvl="6" indent="-317500" algn="l" rtl="0">
              <a:lnSpc>
                <a:spcPct val="90000"/>
              </a:lnSpc>
              <a:spcBef>
                <a:spcPts val="400"/>
              </a:spcBef>
              <a:spcAft>
                <a:spcPts val="0"/>
              </a:spcAft>
              <a:buSzPts val="1400"/>
              <a:buChar char="•"/>
              <a:defRPr/>
            </a:lvl7pPr>
            <a:lvl8pPr marL="3657600" lvl="7" indent="-317500" algn="l" rtl="0">
              <a:lnSpc>
                <a:spcPct val="90000"/>
              </a:lnSpc>
              <a:spcBef>
                <a:spcPts val="400"/>
              </a:spcBef>
              <a:spcAft>
                <a:spcPts val="0"/>
              </a:spcAft>
              <a:buSzPts val="1400"/>
              <a:buChar char="•"/>
              <a:defRPr/>
            </a:lvl8pPr>
            <a:lvl9pPr marL="4114800" lvl="8" indent="-317500" algn="l" rtl="0">
              <a:lnSpc>
                <a:spcPct val="90000"/>
              </a:lnSpc>
              <a:spcBef>
                <a:spcPts val="40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2"/>
        <p:cNvGrpSpPr/>
        <p:nvPr/>
      </p:nvGrpSpPr>
      <p:grpSpPr>
        <a:xfrm>
          <a:off x="0" y="0"/>
          <a:ext cx="0" cy="0"/>
          <a:chOff x="0" y="0"/>
          <a:chExt cx="0" cy="0"/>
        </a:xfrm>
      </p:grpSpPr>
      <p:sp>
        <p:nvSpPr>
          <p:cNvPr id="13" name="Google Shape;13;p29"/>
          <p:cNvSpPr txBox="1">
            <a:spLocks noGrp="1"/>
          </p:cNvSpPr>
          <p:nvPr>
            <p:ph type="body" idx="1"/>
          </p:nvPr>
        </p:nvSpPr>
        <p:spPr>
          <a:xfrm>
            <a:off x="752888" y="914400"/>
            <a:ext cx="7933800" cy="3714900"/>
          </a:xfrm>
          <a:prstGeom prst="rect">
            <a:avLst/>
          </a:prstGeom>
          <a:noFill/>
          <a:ln>
            <a:noFill/>
          </a:ln>
        </p:spPr>
        <p:txBody>
          <a:bodyPr spcFirstLastPara="1" wrap="square" lIns="0" tIns="0" rIns="0" bIns="0" anchor="t" anchorCtr="0">
            <a:noAutofit/>
          </a:bodyPr>
          <a:lstStyle>
            <a:lvl1pPr marL="457200" marR="0" lvl="0" indent="-361950" algn="l" rtl="0">
              <a:lnSpc>
                <a:spcPct val="100000"/>
              </a:lnSpc>
              <a:spcBef>
                <a:spcPts val="400"/>
              </a:spcBef>
              <a:spcAft>
                <a:spcPts val="0"/>
              </a:spcAft>
              <a:buClr>
                <a:srgbClr val="000000"/>
              </a:buClr>
              <a:buSzPts val="2100"/>
              <a:buFont typeface="Arial"/>
              <a:buChar char="•"/>
              <a:defRPr sz="2800" b="0" i="0" u="none" strike="noStrike" cap="none">
                <a:solidFill>
                  <a:srgbClr val="000000"/>
                </a:solidFill>
                <a:latin typeface="Arial"/>
                <a:ea typeface="Arial"/>
                <a:cs typeface="Arial"/>
                <a:sym typeface="Arial"/>
              </a:defRPr>
            </a:lvl1pPr>
            <a:lvl2pPr marL="914400" marR="0" lvl="1" indent="-317500" algn="l" rtl="0">
              <a:lnSpc>
                <a:spcPct val="100000"/>
              </a:lnSpc>
              <a:spcBef>
                <a:spcPts val="400"/>
              </a:spcBef>
              <a:spcAft>
                <a:spcPts val="0"/>
              </a:spcAft>
              <a:buClr>
                <a:srgbClr val="000000"/>
              </a:buClr>
              <a:buSzPts val="1400"/>
              <a:buFont typeface="Arial"/>
              <a:buChar char="•"/>
              <a:defRPr sz="2400" b="0" i="0" u="none" strike="noStrike" cap="none">
                <a:solidFill>
                  <a:srgbClr val="000000"/>
                </a:solidFill>
                <a:latin typeface="Arial"/>
                <a:ea typeface="Arial"/>
                <a:cs typeface="Arial"/>
                <a:sym typeface="Arial"/>
              </a:defRPr>
            </a:lvl2pPr>
            <a:lvl3pPr marL="1371600" marR="0" lvl="2" indent="-361950" algn="l" rtl="0">
              <a:lnSpc>
                <a:spcPct val="100000"/>
              </a:lnSpc>
              <a:spcBef>
                <a:spcPts val="400"/>
              </a:spcBef>
              <a:spcAft>
                <a:spcPts val="0"/>
              </a:spcAft>
              <a:buClr>
                <a:srgbClr val="000000"/>
              </a:buClr>
              <a:buSzPts val="2100"/>
              <a:buFont typeface="Arial"/>
              <a:buChar char="•"/>
              <a:defRPr sz="2000" b="0" i="0" u="none" strike="noStrike" cap="none">
                <a:solidFill>
                  <a:srgbClr val="000000"/>
                </a:solidFill>
                <a:latin typeface="Arial"/>
                <a:ea typeface="Arial"/>
                <a:cs typeface="Arial"/>
                <a:sym typeface="Arial"/>
              </a:defRPr>
            </a:lvl3pPr>
            <a:lvl4pPr marL="1828800" marR="0" lvl="3" indent="-361950" algn="l" rtl="0">
              <a:lnSpc>
                <a:spcPct val="100000"/>
              </a:lnSpc>
              <a:spcBef>
                <a:spcPts val="400"/>
              </a:spcBef>
              <a:spcAft>
                <a:spcPts val="0"/>
              </a:spcAft>
              <a:buClr>
                <a:srgbClr val="000000"/>
              </a:buClr>
              <a:buSzPts val="2100"/>
              <a:buFont typeface="Arial"/>
              <a:buChar char="•"/>
              <a:defRPr sz="1600" b="0" i="0" u="none" strike="noStrike" cap="none">
                <a:solidFill>
                  <a:srgbClr val="000000"/>
                </a:solidFill>
                <a:latin typeface="Arial"/>
                <a:ea typeface="Arial"/>
                <a:cs typeface="Arial"/>
                <a:sym typeface="Arial"/>
              </a:defRPr>
            </a:lvl4pPr>
            <a:lvl5pPr marL="2286000" marR="0" lvl="4" indent="-361950" algn="l" rtl="0">
              <a:lnSpc>
                <a:spcPct val="100000"/>
              </a:lnSpc>
              <a:spcBef>
                <a:spcPts val="400"/>
              </a:spcBef>
              <a:spcAft>
                <a:spcPts val="0"/>
              </a:spcAft>
              <a:buClr>
                <a:srgbClr val="000000"/>
              </a:buClr>
              <a:buSzPts val="2100"/>
              <a:buFont typeface="Arial"/>
              <a:buChar char="•"/>
              <a:defRPr sz="1400" b="0" i="0" u="none" strike="noStrike" cap="none">
                <a:solidFill>
                  <a:srgbClr val="000000"/>
                </a:solidFill>
                <a:latin typeface="Arial"/>
                <a:ea typeface="Arial"/>
                <a:cs typeface="Arial"/>
                <a:sym typeface="Arial"/>
              </a:defRPr>
            </a:lvl5pPr>
            <a:lvl6pPr marL="2743200" marR="0" lvl="5" indent="-361950" algn="l" rtl="0">
              <a:lnSpc>
                <a:spcPct val="100000"/>
              </a:lnSpc>
              <a:spcBef>
                <a:spcPts val="400"/>
              </a:spcBef>
              <a:spcAft>
                <a:spcPts val="0"/>
              </a:spcAft>
              <a:buClr>
                <a:srgbClr val="000000"/>
              </a:buClr>
              <a:buSzPts val="2100"/>
              <a:buFont typeface="Arial"/>
              <a:buChar char="•"/>
              <a:defRPr sz="1200" b="0" i="0" u="none" strike="noStrike" cap="none">
                <a:solidFill>
                  <a:srgbClr val="000000"/>
                </a:solidFill>
                <a:latin typeface="Arial"/>
                <a:ea typeface="Arial"/>
                <a:cs typeface="Arial"/>
                <a:sym typeface="Arial"/>
              </a:defRPr>
            </a:lvl6pPr>
            <a:lvl7pPr marL="3200400" marR="0" lvl="6" indent="-361950" algn="l" rtl="0">
              <a:lnSpc>
                <a:spcPct val="100000"/>
              </a:lnSpc>
              <a:spcBef>
                <a:spcPts val="400"/>
              </a:spcBef>
              <a:spcAft>
                <a:spcPts val="0"/>
              </a:spcAft>
              <a:buClr>
                <a:srgbClr val="000000"/>
              </a:buClr>
              <a:buSzPts val="2100"/>
              <a:buFont typeface="Arial"/>
              <a:buChar char="•"/>
              <a:defRPr sz="1000" b="0" i="0" u="none" strike="noStrike" cap="none">
                <a:solidFill>
                  <a:srgbClr val="000000"/>
                </a:solidFill>
                <a:latin typeface="Arial"/>
                <a:ea typeface="Arial"/>
                <a:cs typeface="Arial"/>
                <a:sym typeface="Arial"/>
              </a:defRPr>
            </a:lvl7pPr>
            <a:lvl8pPr marL="3657600" marR="0" lvl="7" indent="-361950" algn="l" rtl="0">
              <a:lnSpc>
                <a:spcPct val="100000"/>
              </a:lnSpc>
              <a:spcBef>
                <a:spcPts val="400"/>
              </a:spcBef>
              <a:spcAft>
                <a:spcPts val="0"/>
              </a:spcAft>
              <a:buClr>
                <a:srgbClr val="000000"/>
              </a:buClr>
              <a:buSzPts val="2100"/>
              <a:buFont typeface="Arial"/>
              <a:buChar char="•"/>
              <a:defRPr sz="800" b="0" i="0" u="none" strike="noStrike" cap="none">
                <a:solidFill>
                  <a:srgbClr val="000000"/>
                </a:solidFill>
                <a:latin typeface="Arial"/>
                <a:ea typeface="Arial"/>
                <a:cs typeface="Arial"/>
                <a:sym typeface="Arial"/>
              </a:defRPr>
            </a:lvl8pPr>
            <a:lvl9pPr marL="4114800" marR="0" lvl="8" indent="-361950" algn="l" rtl="0">
              <a:lnSpc>
                <a:spcPct val="100000"/>
              </a:lnSpc>
              <a:spcBef>
                <a:spcPts val="400"/>
              </a:spcBef>
              <a:spcAft>
                <a:spcPts val="0"/>
              </a:spcAft>
              <a:buClr>
                <a:srgbClr val="000000"/>
              </a:buClr>
              <a:buSzPts val="2100"/>
              <a:buFont typeface="Arial"/>
              <a:buChar char="•"/>
              <a:defRPr sz="600" b="0" i="0" u="none" strike="noStrike" cap="none">
                <a:solidFill>
                  <a:srgbClr val="000000"/>
                </a:solidFill>
                <a:latin typeface="Arial"/>
                <a:ea typeface="Arial"/>
                <a:cs typeface="Arial"/>
                <a:sym typeface="Arial"/>
              </a:defRPr>
            </a:lvl9pPr>
          </a:lstStyle>
          <a:p>
            <a:endParaRPr/>
          </a:p>
        </p:txBody>
      </p:sp>
      <p:sp>
        <p:nvSpPr>
          <p:cNvPr id="14" name="Google Shape;14;p29"/>
          <p:cNvSpPr txBox="1">
            <a:spLocks noGrp="1"/>
          </p:cNvSpPr>
          <p:nvPr>
            <p:ph type="title"/>
          </p:nvPr>
        </p:nvSpPr>
        <p:spPr>
          <a:xfrm>
            <a:off x="871797" y="200028"/>
            <a:ext cx="7400400" cy="5940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0099D8"/>
              </a:buClr>
              <a:buSzPts val="18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 name="Google Shape;15;p29"/>
          <p:cNvSpPr txBox="1">
            <a:spLocks noGrp="1"/>
          </p:cNvSpPr>
          <p:nvPr>
            <p:ph type="dt" idx="10"/>
          </p:nvPr>
        </p:nvSpPr>
        <p:spPr>
          <a:xfrm>
            <a:off x="685800" y="4800600"/>
            <a:ext cx="1905000" cy="228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29"/>
          <p:cNvSpPr txBox="1">
            <a:spLocks noGrp="1"/>
          </p:cNvSpPr>
          <p:nvPr>
            <p:ph type="ftr" idx="11"/>
          </p:nvPr>
        </p:nvSpPr>
        <p:spPr>
          <a:xfrm>
            <a:off x="3124200" y="4800600"/>
            <a:ext cx="2895600" cy="228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 name="Google Shape;17;p29"/>
          <p:cNvSpPr txBox="1">
            <a:spLocks noGrp="1"/>
          </p:cNvSpPr>
          <p:nvPr>
            <p:ph type="sldNum" idx="12"/>
          </p:nvPr>
        </p:nvSpPr>
        <p:spPr>
          <a:xfrm>
            <a:off x="7315200" y="4686300"/>
            <a:ext cx="1371600" cy="3429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g188aaba8be2_0_101"/>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Autofit/>
          </a:bodyPr>
          <a:lstStyle>
            <a:lvl1pPr lvl="0" algn="ctr" rtl="0">
              <a:lnSpc>
                <a:spcPct val="90000"/>
              </a:lnSpc>
              <a:spcBef>
                <a:spcPts val="0"/>
              </a:spcBef>
              <a:spcAft>
                <a:spcPts val="0"/>
              </a:spcAft>
              <a:buSzPts val="33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endParaRPr/>
          </a:p>
        </p:txBody>
      </p:sp>
      <p:sp>
        <p:nvSpPr>
          <p:cNvPr id="20" name="Google Shape;20;g188aaba8be2_0_101"/>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Autofit/>
          </a:bodyPr>
          <a:lstStyle>
            <a:lvl1pPr marL="457200" lvl="0" indent="-361950" algn="l" rtl="0">
              <a:lnSpc>
                <a:spcPct val="90000"/>
              </a:lnSpc>
              <a:spcBef>
                <a:spcPts val="800"/>
              </a:spcBef>
              <a:spcAft>
                <a:spcPts val="0"/>
              </a:spcAft>
              <a:buSzPts val="2100"/>
              <a:buChar char="●"/>
              <a:defRPr/>
            </a:lvl1pPr>
            <a:lvl2pPr marL="914400" lvl="1" indent="-342900" algn="l" rtl="0">
              <a:lnSpc>
                <a:spcPct val="90000"/>
              </a:lnSpc>
              <a:spcBef>
                <a:spcPts val="400"/>
              </a:spcBef>
              <a:spcAft>
                <a:spcPts val="0"/>
              </a:spcAft>
              <a:buSzPts val="1800"/>
              <a:buChar char="○"/>
              <a:defRPr/>
            </a:lvl2pPr>
            <a:lvl3pPr marL="1371600" lvl="2" indent="-323850" algn="l" rtl="0">
              <a:lnSpc>
                <a:spcPct val="90000"/>
              </a:lnSpc>
              <a:spcBef>
                <a:spcPts val="400"/>
              </a:spcBef>
              <a:spcAft>
                <a:spcPts val="0"/>
              </a:spcAft>
              <a:buSzPts val="15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SzPts val="1400"/>
              <a:buChar char="■"/>
              <a:defRPr/>
            </a:lvl6pPr>
            <a:lvl7pPr marL="3200400" lvl="6" indent="-317500" algn="l" rtl="0">
              <a:lnSpc>
                <a:spcPct val="90000"/>
              </a:lnSpc>
              <a:spcBef>
                <a:spcPts val="400"/>
              </a:spcBef>
              <a:spcAft>
                <a:spcPts val="0"/>
              </a:spcAft>
              <a:buSzPts val="1400"/>
              <a:buChar char="●"/>
              <a:defRPr/>
            </a:lvl7pPr>
            <a:lvl8pPr marL="3657600" lvl="7" indent="-317500" algn="l" rtl="0">
              <a:lnSpc>
                <a:spcPct val="90000"/>
              </a:lnSpc>
              <a:spcBef>
                <a:spcPts val="400"/>
              </a:spcBef>
              <a:spcAft>
                <a:spcPts val="0"/>
              </a:spcAft>
              <a:buSzPts val="1400"/>
              <a:buChar char="○"/>
              <a:defRPr/>
            </a:lvl8pPr>
            <a:lvl9pPr marL="4114800" lvl="8" indent="-317500" algn="l" rtl="0">
              <a:lnSpc>
                <a:spcPct val="90000"/>
              </a:lnSpc>
              <a:spcBef>
                <a:spcPts val="400"/>
              </a:spcBef>
              <a:spcAft>
                <a:spcPts val="0"/>
              </a:spcAft>
              <a:buSzPts val="1400"/>
              <a:buChar char="■"/>
              <a:defRPr/>
            </a:lvl9pPr>
          </a:lstStyle>
          <a:p>
            <a:endParaRPr/>
          </a:p>
        </p:txBody>
      </p:sp>
      <p:sp>
        <p:nvSpPr>
          <p:cNvPr id="21" name="Google Shape;21;g188aaba8be2_0_10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3"/>
        <p:cNvGrpSpPr/>
        <p:nvPr/>
      </p:nvGrpSpPr>
      <p:grpSpPr>
        <a:xfrm>
          <a:off x="0" y="0"/>
          <a:ext cx="0" cy="0"/>
          <a:chOff x="0" y="0"/>
          <a:chExt cx="0" cy="0"/>
        </a:xfrm>
      </p:grpSpPr>
      <p:sp>
        <p:nvSpPr>
          <p:cNvPr id="34" name="Google Shape;34;p19"/>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SzPts val="33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endParaRPr/>
          </a:p>
        </p:txBody>
      </p:sp>
      <p:sp>
        <p:nvSpPr>
          <p:cNvPr id="35" name="Google Shape;35;p19"/>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SzPts val="1400"/>
              <a:buChar char="■"/>
              <a:defRPr/>
            </a:lvl6pPr>
            <a:lvl7pPr marL="3200400" lvl="6" indent="-317500" algn="l">
              <a:lnSpc>
                <a:spcPct val="90000"/>
              </a:lnSpc>
              <a:spcBef>
                <a:spcPts val="400"/>
              </a:spcBef>
              <a:spcAft>
                <a:spcPts val="0"/>
              </a:spcAft>
              <a:buSzPts val="1400"/>
              <a:buChar char="●"/>
              <a:defRPr/>
            </a:lvl7pPr>
            <a:lvl8pPr marL="3657600" lvl="7" indent="-317500" algn="l">
              <a:lnSpc>
                <a:spcPct val="90000"/>
              </a:lnSpc>
              <a:spcBef>
                <a:spcPts val="400"/>
              </a:spcBef>
              <a:spcAft>
                <a:spcPts val="0"/>
              </a:spcAft>
              <a:buSzPts val="1400"/>
              <a:buChar char="○"/>
              <a:defRPr/>
            </a:lvl8pPr>
            <a:lvl9pPr marL="4114800" lvl="8" indent="-317500" algn="l">
              <a:lnSpc>
                <a:spcPct val="90000"/>
              </a:lnSpc>
              <a:spcBef>
                <a:spcPts val="400"/>
              </a:spcBef>
              <a:spcAft>
                <a:spcPts val="0"/>
              </a:spcAft>
              <a:buSzPts val="1400"/>
              <a:buChar char="■"/>
              <a:defRPr/>
            </a:lvl9pPr>
          </a:lstStyle>
          <a:p>
            <a:endParaRPr/>
          </a:p>
        </p:txBody>
      </p:sp>
      <p:sp>
        <p:nvSpPr>
          <p:cNvPr id="36" name="Google Shape;36;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22"/>
          <p:cNvSpPr txBox="1">
            <a:spLocks noGrp="1"/>
          </p:cNvSpPr>
          <p:nvPr>
            <p:ph type="title"/>
          </p:nvPr>
        </p:nvSpPr>
        <p:spPr>
          <a:xfrm>
            <a:off x="1076493" y="48710"/>
            <a:ext cx="7374900" cy="6141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1E4E79"/>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0" name="Google Shape;40;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41" name="Google Shape;41;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42" name="Google Shape;42;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3"/>
        <p:cNvGrpSpPr/>
        <p:nvPr/>
      </p:nvGrpSpPr>
      <p:grpSpPr>
        <a:xfrm>
          <a:off x="0" y="0"/>
          <a:ext cx="0" cy="0"/>
          <a:chOff x="0" y="0"/>
          <a:chExt cx="0" cy="0"/>
        </a:xfrm>
      </p:grpSpPr>
      <p:sp>
        <p:nvSpPr>
          <p:cNvPr id="44" name="Google Shape;44;p20"/>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9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45" name="Google Shape;45;p20"/>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46" name="Google Shape;46;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lternate Interior " type="obj">
  <p:cSld name="OBJECT">
    <p:spTree>
      <p:nvGrpSpPr>
        <p:cNvPr id="1" name="Shape 47"/>
        <p:cNvGrpSpPr/>
        <p:nvPr/>
      </p:nvGrpSpPr>
      <p:grpSpPr>
        <a:xfrm>
          <a:off x="0" y="0"/>
          <a:ext cx="0" cy="0"/>
          <a:chOff x="0" y="0"/>
          <a:chExt cx="0" cy="0"/>
        </a:xfrm>
      </p:grpSpPr>
      <p:sp>
        <p:nvSpPr>
          <p:cNvPr id="48" name="Google Shape;48;p21"/>
          <p:cNvSpPr txBox="1">
            <a:spLocks noGrp="1"/>
          </p:cNvSpPr>
          <p:nvPr>
            <p:ph type="title"/>
          </p:nvPr>
        </p:nvSpPr>
        <p:spPr>
          <a:xfrm>
            <a:off x="1076493" y="48710"/>
            <a:ext cx="7374900" cy="6141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1E4E79"/>
              </a:buClr>
              <a:buSzPts val="3300"/>
              <a:buFont typeface="Calibri"/>
              <a:buNone/>
              <a:defRPr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 name="Google Shape;49;p21"/>
          <p:cNvSpPr txBox="1">
            <a:spLocks noGrp="1"/>
          </p:cNvSpPr>
          <p:nvPr>
            <p:ph type="body" idx="1"/>
          </p:nvPr>
        </p:nvSpPr>
        <p:spPr>
          <a:xfrm>
            <a:off x="628650" y="762026"/>
            <a:ext cx="7886700" cy="38706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o"/>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5.pn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6"/>
          <p:cNvSpPr/>
          <p:nvPr/>
        </p:nvSpPr>
        <p:spPr>
          <a:xfrm>
            <a:off x="2308071" y="1239739"/>
            <a:ext cx="6836100" cy="2683500"/>
          </a:xfrm>
          <a:prstGeom prst="rect">
            <a:avLst/>
          </a:prstGeom>
          <a:solidFill>
            <a:srgbClr val="2E619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pic>
        <p:nvPicPr>
          <p:cNvPr id="7" name="Google Shape;7;p16"/>
          <p:cNvPicPr preferRelativeResize="0"/>
          <p:nvPr/>
        </p:nvPicPr>
        <p:blipFill rotWithShape="1">
          <a:blip r:embed="rId5">
            <a:alphaModFix/>
          </a:blip>
          <a:srcRect/>
          <a:stretch/>
        </p:blipFill>
        <p:spPr>
          <a:xfrm>
            <a:off x="0" y="0"/>
            <a:ext cx="4257678" cy="5148388"/>
          </a:xfrm>
          <a:prstGeom prst="rect">
            <a:avLst/>
          </a:prstGeom>
          <a:noFill/>
          <a:ln>
            <a:noFill/>
          </a:ln>
        </p:spPr>
      </p:pic>
      <p:pic>
        <p:nvPicPr>
          <p:cNvPr id="8" name="Google Shape;8;p16"/>
          <p:cNvPicPr preferRelativeResize="0"/>
          <p:nvPr/>
        </p:nvPicPr>
        <p:blipFill rotWithShape="1">
          <a:blip r:embed="rId6">
            <a:alphaModFix/>
          </a:blip>
          <a:srcRect/>
          <a:stretch/>
        </p:blipFill>
        <p:spPr>
          <a:xfrm>
            <a:off x="2020928" y="2211931"/>
            <a:ext cx="1548664" cy="1548664"/>
          </a:xfrm>
          <a:prstGeom prst="rect">
            <a:avLst/>
          </a:prstGeom>
          <a:noFill/>
          <a:ln>
            <a:noFill/>
          </a:ln>
        </p:spPr>
      </p:pic>
      <p:sp>
        <p:nvSpPr>
          <p:cNvPr id="9" name="Google Shape;9;p16"/>
          <p:cNvSpPr txBox="1"/>
          <p:nvPr/>
        </p:nvSpPr>
        <p:spPr>
          <a:xfrm>
            <a:off x="211725" y="3956250"/>
            <a:ext cx="3377100" cy="6492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800"/>
              <a:buFont typeface="Arial"/>
              <a:buNone/>
            </a:pPr>
            <a:r>
              <a:rPr lang="en" sz="1600" b="0" i="0" u="none" strike="noStrike" cap="none">
                <a:solidFill>
                  <a:schemeClr val="lt1"/>
                </a:solidFill>
                <a:latin typeface="Calibri"/>
                <a:ea typeface="Calibri"/>
                <a:cs typeface="Calibri"/>
                <a:sym typeface="Calibri"/>
              </a:rPr>
              <a:t>National Environmental Satellite, Data, and Information Service (NESDIS) </a:t>
            </a:r>
            <a:endParaRPr sz="1600" b="0" i="0" u="none" strike="noStrike" cap="none">
              <a:solidFill>
                <a:srgbClr val="000000"/>
              </a:solidFill>
              <a:latin typeface="Calibri"/>
              <a:ea typeface="Calibri"/>
              <a:cs typeface="Calibri"/>
              <a:sym typeface="Calibri"/>
            </a:endParaRPr>
          </a:p>
        </p:txBody>
      </p:sp>
      <p:pic>
        <p:nvPicPr>
          <p:cNvPr id="10" name="Google Shape;10;p16"/>
          <p:cNvPicPr preferRelativeResize="0"/>
          <p:nvPr/>
        </p:nvPicPr>
        <p:blipFill rotWithShape="1">
          <a:blip r:embed="rId7">
            <a:alphaModFix/>
          </a:blip>
          <a:srcRect/>
          <a:stretch/>
        </p:blipFill>
        <p:spPr>
          <a:xfrm>
            <a:off x="1350161" y="0"/>
            <a:ext cx="1915819" cy="174195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
        <p:cNvGrpSpPr/>
        <p:nvPr/>
      </p:nvGrpSpPr>
      <p:grpSpPr>
        <a:xfrm>
          <a:off x="0" y="0"/>
          <a:ext cx="0" cy="0"/>
          <a:chOff x="0" y="0"/>
          <a:chExt cx="0" cy="0"/>
        </a:xfrm>
      </p:grpSpPr>
      <p:sp>
        <p:nvSpPr>
          <p:cNvPr id="23" name="Google Shape;23;p18"/>
          <p:cNvSpPr/>
          <p:nvPr/>
        </p:nvSpPr>
        <p:spPr>
          <a:xfrm>
            <a:off x="-13957" y="4803161"/>
            <a:ext cx="8753475" cy="352425"/>
          </a:xfrm>
          <a:custGeom>
            <a:avLst/>
            <a:gdLst/>
            <a:ahLst/>
            <a:cxnLst/>
            <a:rect l="l" t="t" r="r" b="b"/>
            <a:pathLst>
              <a:path w="11671300" h="469900" extrusionOk="0">
                <a:moveTo>
                  <a:pt x="11404600" y="0"/>
                </a:moveTo>
                <a:lnTo>
                  <a:pt x="11671300" y="469900"/>
                </a:lnTo>
                <a:lnTo>
                  <a:pt x="0" y="469900"/>
                </a:lnTo>
                <a:lnTo>
                  <a:pt x="0" y="25400"/>
                </a:lnTo>
                <a:lnTo>
                  <a:pt x="11404600" y="0"/>
                </a:lnTo>
                <a:close/>
              </a:path>
            </a:pathLst>
          </a:custGeom>
          <a:solidFill>
            <a:srgbClr val="2E619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4" name="Google Shape;24;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25" name="Google Shape;25;p1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6" name="Google Shape;26;p18"/>
          <p:cNvSpPr txBox="1"/>
          <p:nvPr/>
        </p:nvSpPr>
        <p:spPr>
          <a:xfrm>
            <a:off x="8521364" y="4832250"/>
            <a:ext cx="6225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1100"/>
              <a:buFont typeface="Arial"/>
              <a:buNone/>
            </a:pPr>
            <a:fld id="{00000000-1234-1234-1234-123412341234}" type="slidenum">
              <a:rPr lang="en" sz="1100" b="0" i="0" u="none" strike="noStrike" cap="none">
                <a:solidFill>
                  <a:srgbClr val="CCCCCC"/>
                </a:solidFill>
                <a:latin typeface="Calibri"/>
                <a:ea typeface="Calibri"/>
                <a:cs typeface="Calibri"/>
                <a:sym typeface="Calibri"/>
              </a:rPr>
              <a:t>‹#›</a:t>
            </a:fld>
            <a:endParaRPr sz="1100" b="0" i="0" u="none" strike="noStrike" cap="none">
              <a:solidFill>
                <a:srgbClr val="CCCCCC"/>
              </a:solidFill>
              <a:latin typeface="Calibri"/>
              <a:ea typeface="Calibri"/>
              <a:cs typeface="Calibri"/>
              <a:sym typeface="Calibri"/>
            </a:endParaRPr>
          </a:p>
        </p:txBody>
      </p:sp>
      <p:sp>
        <p:nvSpPr>
          <p:cNvPr id="27" name="Google Shape;27;p18"/>
          <p:cNvSpPr txBox="1"/>
          <p:nvPr/>
        </p:nvSpPr>
        <p:spPr>
          <a:xfrm>
            <a:off x="692750" y="4863957"/>
            <a:ext cx="5747400" cy="238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lt1"/>
                </a:solidFill>
                <a:latin typeface="Calibri"/>
                <a:ea typeface="Calibri"/>
                <a:cs typeface="Calibri"/>
                <a:sym typeface="Calibri"/>
              </a:rPr>
              <a:t>NOAA National Environmental Satellite, Data, and Information Service</a:t>
            </a:r>
            <a:endParaRPr sz="1100" b="0" i="0" u="none" strike="noStrike" cap="none">
              <a:solidFill>
                <a:srgbClr val="000000"/>
              </a:solidFill>
              <a:latin typeface="Arial"/>
              <a:ea typeface="Arial"/>
              <a:cs typeface="Arial"/>
              <a:sym typeface="Arial"/>
            </a:endParaRPr>
          </a:p>
        </p:txBody>
      </p:sp>
      <p:pic>
        <p:nvPicPr>
          <p:cNvPr id="28" name="Google Shape;28;p18" descr="Quilt Data, Inc. | LinkedIn"/>
          <p:cNvPicPr preferRelativeResize="0"/>
          <p:nvPr/>
        </p:nvPicPr>
        <p:blipFill rotWithShape="1">
          <a:blip r:embed="rId14">
            <a:alphaModFix/>
          </a:blip>
          <a:srcRect l="-20" t="61729" r="-502" b="22422"/>
          <a:stretch/>
        </p:blipFill>
        <p:spPr>
          <a:xfrm>
            <a:off x="-13957" y="-6469"/>
            <a:ext cx="9214029" cy="241141"/>
          </a:xfrm>
          <a:prstGeom prst="rect">
            <a:avLst/>
          </a:prstGeom>
          <a:noFill/>
          <a:ln>
            <a:noFill/>
          </a:ln>
        </p:spPr>
      </p:pic>
      <p:grpSp>
        <p:nvGrpSpPr>
          <p:cNvPr id="29" name="Google Shape;29;p18"/>
          <p:cNvGrpSpPr/>
          <p:nvPr/>
        </p:nvGrpSpPr>
        <p:grpSpPr>
          <a:xfrm>
            <a:off x="70118" y="4485746"/>
            <a:ext cx="622665" cy="609217"/>
            <a:chOff x="231092" y="5184475"/>
            <a:chExt cx="1097400" cy="1073700"/>
          </a:xfrm>
        </p:grpSpPr>
        <p:sp>
          <p:nvSpPr>
            <p:cNvPr id="30" name="Google Shape;30;p18"/>
            <p:cNvSpPr/>
            <p:nvPr/>
          </p:nvSpPr>
          <p:spPr>
            <a:xfrm>
              <a:off x="231092" y="5184475"/>
              <a:ext cx="1097400" cy="1073700"/>
            </a:xfrm>
            <a:prstGeom prst="ellipse">
              <a:avLst/>
            </a:prstGeom>
            <a:solidFill>
              <a:schemeClr val="lt1"/>
            </a:solidFill>
            <a:ln w="2540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1" name="Google Shape;31;p18"/>
            <p:cNvPicPr preferRelativeResize="0"/>
            <p:nvPr/>
          </p:nvPicPr>
          <p:blipFill rotWithShape="1">
            <a:blip r:embed="rId15">
              <a:alphaModFix/>
            </a:blip>
            <a:srcRect/>
            <a:stretch/>
          </p:blipFill>
          <p:spPr>
            <a:xfrm>
              <a:off x="269735" y="5272027"/>
              <a:ext cx="1033197" cy="968271"/>
            </a:xfrm>
            <a:prstGeom prst="rect">
              <a:avLst/>
            </a:prstGeom>
            <a:noFill/>
            <a:ln>
              <a:noFill/>
            </a:ln>
          </p:spPr>
        </p:pic>
      </p:gr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74.png"/><Relationship Id="rId18" Type="http://schemas.openxmlformats.org/officeDocument/2006/relationships/image" Target="../media/image18.png"/><Relationship Id="rId3" Type="http://schemas.openxmlformats.org/officeDocument/2006/relationships/image" Target="../media/image51.png"/><Relationship Id="rId7" Type="http://schemas.openxmlformats.org/officeDocument/2006/relationships/image" Target="../media/image72.gif"/><Relationship Id="rId12" Type="http://schemas.openxmlformats.org/officeDocument/2006/relationships/image" Target="../media/image20.png"/><Relationship Id="rId17" Type="http://schemas.openxmlformats.org/officeDocument/2006/relationships/image" Target="../media/image47.png"/><Relationship Id="rId2" Type="http://schemas.openxmlformats.org/officeDocument/2006/relationships/notesSlide" Target="../notesSlides/notesSlide13.xml"/><Relationship Id="rId16" Type="http://schemas.openxmlformats.org/officeDocument/2006/relationships/image" Target="../media/image77.png"/><Relationship Id="rId1" Type="http://schemas.openxmlformats.org/officeDocument/2006/relationships/slideLayout" Target="../slideLayouts/slideLayout5.xml"/><Relationship Id="rId6" Type="http://schemas.openxmlformats.org/officeDocument/2006/relationships/image" Target="../media/image71.gif"/><Relationship Id="rId11" Type="http://schemas.openxmlformats.org/officeDocument/2006/relationships/image" Target="../media/image54.png"/><Relationship Id="rId5" Type="http://schemas.openxmlformats.org/officeDocument/2006/relationships/hyperlink" Target="https://ams.confex.com/ams/CMM2022/meetingapp.cgi/Paper/405991" TargetMode="External"/><Relationship Id="rId15" Type="http://schemas.openxmlformats.org/officeDocument/2006/relationships/image" Target="../media/image76.png"/><Relationship Id="rId10" Type="http://schemas.openxmlformats.org/officeDocument/2006/relationships/image" Target="../media/image73.png"/><Relationship Id="rId4" Type="http://schemas.openxmlformats.org/officeDocument/2006/relationships/image" Target="../media/image70.png"/><Relationship Id="rId9" Type="http://schemas.openxmlformats.org/officeDocument/2006/relationships/image" Target="../media/image12.png"/><Relationship Id="rId14" Type="http://schemas.openxmlformats.org/officeDocument/2006/relationships/image" Target="../media/image75.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78.png"/><Relationship Id="rId7"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79.png"/><Relationship Id="rId5" Type="http://schemas.openxmlformats.org/officeDocument/2006/relationships/image" Target="../media/image57.png"/><Relationship Id="rId10" Type="http://schemas.openxmlformats.org/officeDocument/2006/relationships/image" Target="../media/image58.png"/><Relationship Id="rId4" Type="http://schemas.openxmlformats.org/officeDocument/2006/relationships/image" Target="../media/image55.pn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80.png"/><Relationship Id="rId7" Type="http://schemas.openxmlformats.org/officeDocument/2006/relationships/image" Target="../media/image83.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82.png"/><Relationship Id="rId5" Type="http://schemas.openxmlformats.org/officeDocument/2006/relationships/image" Target="../media/image81.png"/><Relationship Id="rId10" Type="http://schemas.openxmlformats.org/officeDocument/2006/relationships/image" Target="../media/image84.png"/><Relationship Id="rId4" Type="http://schemas.openxmlformats.org/officeDocument/2006/relationships/image" Target="../media/image56.png"/><Relationship Id="rId9" Type="http://schemas.openxmlformats.org/officeDocument/2006/relationships/image" Target="../media/image4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13" Type="http://schemas.openxmlformats.org/officeDocument/2006/relationships/image" Target="../media/image29.png"/><Relationship Id="rId18" Type="http://schemas.openxmlformats.org/officeDocument/2006/relationships/image" Target="../media/image34.png"/><Relationship Id="rId26" Type="http://schemas.openxmlformats.org/officeDocument/2006/relationships/image" Target="../media/image42.png"/><Relationship Id="rId39" Type="http://schemas.openxmlformats.org/officeDocument/2006/relationships/image" Target="../media/image54.png"/><Relationship Id="rId21" Type="http://schemas.openxmlformats.org/officeDocument/2006/relationships/image" Target="../media/image37.png"/><Relationship Id="rId34" Type="http://schemas.openxmlformats.org/officeDocument/2006/relationships/image" Target="../media/image50.jpg"/><Relationship Id="rId42" Type="http://schemas.openxmlformats.org/officeDocument/2006/relationships/image" Target="../media/image57.png"/><Relationship Id="rId7" Type="http://schemas.openxmlformats.org/officeDocument/2006/relationships/image" Target="../media/image23.png"/><Relationship Id="rId2" Type="http://schemas.openxmlformats.org/officeDocument/2006/relationships/notesSlide" Target="../notesSlides/notesSlide6.xml"/><Relationship Id="rId16" Type="http://schemas.openxmlformats.org/officeDocument/2006/relationships/image" Target="../media/image32.png"/><Relationship Id="rId20" Type="http://schemas.openxmlformats.org/officeDocument/2006/relationships/image" Target="../media/image36.png"/><Relationship Id="rId29" Type="http://schemas.openxmlformats.org/officeDocument/2006/relationships/image" Target="../media/image45.png"/><Relationship Id="rId41"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22.jpg"/><Relationship Id="rId11" Type="http://schemas.openxmlformats.org/officeDocument/2006/relationships/image" Target="../media/image27.png"/><Relationship Id="rId24" Type="http://schemas.openxmlformats.org/officeDocument/2006/relationships/image" Target="../media/image40.png"/><Relationship Id="rId32" Type="http://schemas.openxmlformats.org/officeDocument/2006/relationships/image" Target="../media/image48.png"/><Relationship Id="rId37" Type="http://schemas.openxmlformats.org/officeDocument/2006/relationships/image" Target="../media/image52.jpg"/><Relationship Id="rId40" Type="http://schemas.openxmlformats.org/officeDocument/2006/relationships/image" Target="../media/image55.pn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28" Type="http://schemas.openxmlformats.org/officeDocument/2006/relationships/image" Target="../media/image44.png"/><Relationship Id="rId36" Type="http://schemas.openxmlformats.org/officeDocument/2006/relationships/image" Target="../media/image51.png"/><Relationship Id="rId10" Type="http://schemas.openxmlformats.org/officeDocument/2006/relationships/image" Target="../media/image26.png"/><Relationship Id="rId19" Type="http://schemas.openxmlformats.org/officeDocument/2006/relationships/image" Target="../media/image35.png"/><Relationship Id="rId31" Type="http://schemas.openxmlformats.org/officeDocument/2006/relationships/image" Target="../media/image47.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 Id="rId22" Type="http://schemas.openxmlformats.org/officeDocument/2006/relationships/image" Target="../media/image38.png"/><Relationship Id="rId27" Type="http://schemas.openxmlformats.org/officeDocument/2006/relationships/image" Target="../media/image43.jpg"/><Relationship Id="rId30" Type="http://schemas.openxmlformats.org/officeDocument/2006/relationships/image" Target="../media/image46.png"/><Relationship Id="rId35" Type="http://schemas.openxmlformats.org/officeDocument/2006/relationships/hyperlink" Target="https://www.nesdis.noaa.gov/next-generation-satellites/noaa-pathfinder-initiative" TargetMode="External"/><Relationship Id="rId43" Type="http://schemas.openxmlformats.org/officeDocument/2006/relationships/image" Target="../media/image58.png"/><Relationship Id="rId8" Type="http://schemas.openxmlformats.org/officeDocument/2006/relationships/image" Target="../media/image24.png"/><Relationship Id="rId3" Type="http://schemas.openxmlformats.org/officeDocument/2006/relationships/image" Target="../media/image19.png"/><Relationship Id="rId12" Type="http://schemas.openxmlformats.org/officeDocument/2006/relationships/image" Target="../media/image28.png"/><Relationship Id="rId17" Type="http://schemas.openxmlformats.org/officeDocument/2006/relationships/image" Target="../media/image33.png"/><Relationship Id="rId25" Type="http://schemas.openxmlformats.org/officeDocument/2006/relationships/image" Target="../media/image41.jpg"/><Relationship Id="rId33" Type="http://schemas.openxmlformats.org/officeDocument/2006/relationships/image" Target="../media/image49.png"/><Relationship Id="rId38" Type="http://schemas.openxmlformats.org/officeDocument/2006/relationships/image" Target="../media/image53.png"/></Relationships>
</file>

<file path=ppt/slides/_rels/slide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59.png"/><Relationship Id="rId7"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63.png"/><Relationship Id="rId11" Type="http://schemas.openxmlformats.org/officeDocument/2006/relationships/image" Target="../media/image65.png"/><Relationship Id="rId5" Type="http://schemas.openxmlformats.org/officeDocument/2006/relationships/image" Target="../media/image62.png"/><Relationship Id="rId10" Type="http://schemas.openxmlformats.org/officeDocument/2006/relationships/image" Target="../media/image64.jpg"/><Relationship Id="rId4" Type="http://schemas.openxmlformats.org/officeDocument/2006/relationships/image" Target="../media/image61.png"/><Relationship Id="rId9" Type="http://schemas.openxmlformats.org/officeDocument/2006/relationships/image" Target="../media/image51.png"/></Relationships>
</file>

<file path=ppt/slides/_rels/slide9.xml.rels><?xml version="1.0" encoding="UTF-8" standalone="yes"?>
<Relationships xmlns="http://schemas.openxmlformats.org/package/2006/relationships"><Relationship Id="rId3" Type="http://schemas.openxmlformats.org/officeDocument/2006/relationships/hyperlink" Target="https://www.nesdis.noaa.gov/next-generation/noaa-pathfinder-initiative"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p:nvPr/>
        </p:nvSpPr>
        <p:spPr>
          <a:xfrm>
            <a:off x="3456475" y="1708075"/>
            <a:ext cx="5724900" cy="1059000"/>
          </a:xfrm>
          <a:prstGeom prst="rect">
            <a:avLst/>
          </a:prstGeom>
          <a:noFill/>
          <a:ln>
            <a:noFill/>
          </a:ln>
        </p:spPr>
        <p:txBody>
          <a:bodyPr spcFirstLastPara="1" wrap="square" lIns="68575" tIns="34275" rIns="68575" bIns="34275" anchor="b" anchorCtr="0">
            <a:noAutofit/>
          </a:bodyPr>
          <a:lstStyle/>
          <a:p>
            <a:pPr marL="0" marR="0" lvl="0" indent="0" algn="ctr" rtl="0">
              <a:lnSpc>
                <a:spcPct val="90000"/>
              </a:lnSpc>
              <a:spcBef>
                <a:spcPts val="0"/>
              </a:spcBef>
              <a:spcAft>
                <a:spcPts val="0"/>
              </a:spcAft>
              <a:buClr>
                <a:srgbClr val="2F5496"/>
              </a:buClr>
              <a:buSzPts val="3800"/>
              <a:buFont typeface="Arial Narrow"/>
              <a:buNone/>
            </a:pPr>
            <a:r>
              <a:rPr lang="en" sz="3200" b="0" i="0" u="none" strike="noStrike" cap="none">
                <a:solidFill>
                  <a:schemeClr val="lt1"/>
                </a:solidFill>
                <a:latin typeface="Times New Roman"/>
                <a:ea typeface="Times New Roman"/>
                <a:cs typeface="Times New Roman"/>
                <a:sym typeface="Times New Roman"/>
              </a:rPr>
              <a:t>NOAA Pathfinder Initiative </a:t>
            </a:r>
            <a:endParaRPr sz="2000" b="0" i="1" u="none" strike="noStrike" cap="none">
              <a:solidFill>
                <a:schemeClr val="lt1"/>
              </a:solidFill>
              <a:latin typeface="Times New Roman"/>
              <a:ea typeface="Times New Roman"/>
              <a:cs typeface="Times New Roman"/>
              <a:sym typeface="Times New Roman"/>
            </a:endParaRPr>
          </a:p>
        </p:txBody>
      </p:sp>
      <p:sp>
        <p:nvSpPr>
          <p:cNvPr id="82" name="Google Shape;82;p1"/>
          <p:cNvSpPr txBox="1"/>
          <p:nvPr/>
        </p:nvSpPr>
        <p:spPr>
          <a:xfrm>
            <a:off x="3898850" y="4141777"/>
            <a:ext cx="4861200" cy="7767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chemeClr val="dk1"/>
              </a:buClr>
              <a:buSzPts val="1200"/>
              <a:buFont typeface="Arial"/>
              <a:buNone/>
            </a:pPr>
            <a:r>
              <a:rPr lang="en" sz="1200" b="0" i="1" u="none" strike="noStrike" cap="none">
                <a:solidFill>
                  <a:srgbClr val="2F5496"/>
                </a:solidFill>
                <a:latin typeface="Times New Roman"/>
                <a:ea typeface="Times New Roman"/>
                <a:cs typeface="Times New Roman"/>
                <a:sym typeface="Times New Roman"/>
              </a:rPr>
              <a:t>Vanessa Escobar, User Engagement Lead for NOAA NESDIS</a:t>
            </a:r>
            <a:endParaRPr sz="1200" b="0" i="1" u="none" strike="noStrike" cap="none">
              <a:solidFill>
                <a:srgbClr val="2F5496"/>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1400"/>
              <a:buFont typeface="Arial"/>
              <a:buNone/>
            </a:pPr>
            <a:r>
              <a:rPr lang="en" sz="1200" b="0" i="1" u="none" strike="noStrike" cap="none">
                <a:solidFill>
                  <a:srgbClr val="2F5496"/>
                </a:solidFill>
                <a:latin typeface="Times New Roman"/>
                <a:ea typeface="Times New Roman"/>
                <a:cs typeface="Times New Roman"/>
                <a:sym typeface="Times New Roman"/>
              </a:rPr>
              <a:t>Office of Systems Architecture and Advanced Planning (OSAAP)</a:t>
            </a:r>
            <a:endParaRPr sz="1200" b="0" i="1" u="none" strike="noStrike" cap="none">
              <a:solidFill>
                <a:srgbClr val="2F5496"/>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Arial"/>
              <a:buNone/>
            </a:pPr>
            <a:endParaRPr sz="1600" b="0" i="0" u="none" strike="noStrike" cap="none">
              <a:solidFill>
                <a:srgbClr val="2F5496"/>
              </a:solidFill>
              <a:latin typeface="Times New Roman"/>
              <a:ea typeface="Times New Roman"/>
              <a:cs typeface="Times New Roman"/>
              <a:sym typeface="Times New Roman"/>
            </a:endParaRPr>
          </a:p>
        </p:txBody>
      </p:sp>
      <p:sp>
        <p:nvSpPr>
          <p:cNvPr id="83" name="Google Shape;83;p1"/>
          <p:cNvSpPr txBox="1"/>
          <p:nvPr/>
        </p:nvSpPr>
        <p:spPr>
          <a:xfrm>
            <a:off x="895775" y="4550550"/>
            <a:ext cx="1834800" cy="338700"/>
          </a:xfrm>
          <a:prstGeom prst="rect">
            <a:avLst/>
          </a:prstGeom>
          <a:solidFill>
            <a:srgbClr val="3C4857"/>
          </a:solidFill>
          <a:ln>
            <a:noFill/>
          </a:ln>
        </p:spPr>
        <p:txBody>
          <a:bodyPr spcFirstLastPara="1" wrap="square" lIns="68575" tIns="68575" rIns="68575" bIns="6857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 sz="1300">
                <a:solidFill>
                  <a:schemeClr val="lt1"/>
                </a:solidFill>
              </a:rPr>
              <a:t>9-10 November 2022</a:t>
            </a:r>
            <a:endParaRPr sz="1300" b="0" i="0" u="none" strike="noStrike" cap="none">
              <a:solidFill>
                <a:schemeClr val="lt1"/>
              </a:solidFill>
              <a:latin typeface="Arial"/>
              <a:ea typeface="Arial"/>
              <a:cs typeface="Arial"/>
              <a:sym typeface="Arial"/>
            </a:endParaRPr>
          </a:p>
        </p:txBody>
      </p:sp>
      <p:sp>
        <p:nvSpPr>
          <p:cNvPr id="84" name="Google Shape;84;p1"/>
          <p:cNvSpPr txBox="1"/>
          <p:nvPr/>
        </p:nvSpPr>
        <p:spPr>
          <a:xfrm>
            <a:off x="3672350" y="2685202"/>
            <a:ext cx="5314200" cy="570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1700" b="0" i="1" u="none" strike="noStrike" cap="none">
                <a:solidFill>
                  <a:schemeClr val="lt1"/>
                </a:solidFill>
                <a:latin typeface="Times New Roman"/>
                <a:ea typeface="Times New Roman"/>
                <a:cs typeface="Times New Roman"/>
                <a:sym typeface="Times New Roman"/>
              </a:rPr>
              <a:t>Traceability. Impact. Value.</a:t>
            </a:r>
            <a:endParaRPr sz="1700" b="0" i="1"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2400"/>
              <a:buFont typeface="Arial"/>
              <a:buNone/>
            </a:pPr>
            <a:endParaRPr sz="1700" b="0" i="0"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2400"/>
              <a:buFont typeface="Arial"/>
              <a:buNone/>
            </a:pPr>
            <a:endParaRPr sz="1700" b="0" i="0" u="none" strike="noStrike" cap="none">
              <a:solidFill>
                <a:schemeClr val="lt1"/>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Clr>
                <a:schemeClr val="dk1"/>
              </a:buClr>
              <a:buSzPts val="1100"/>
              <a:buFont typeface="Arial"/>
              <a:buNone/>
            </a:pPr>
            <a:r>
              <a:rPr lang="en">
                <a:solidFill>
                  <a:schemeClr val="lt1"/>
                </a:solidFill>
                <a:latin typeface="Times New Roman"/>
                <a:ea typeface="Times New Roman"/>
                <a:cs typeface="Times New Roman"/>
                <a:sym typeface="Times New Roman"/>
              </a:rPr>
              <a:t>LANCE User Working Group </a:t>
            </a:r>
            <a:endParaRPr sz="1400" b="0" i="0"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2400"/>
              <a:buFont typeface="Arial"/>
              <a:buNone/>
            </a:pPr>
            <a:r>
              <a:rPr lang="en" sz="1700" b="0" i="0" u="none" strike="noStrike" cap="none">
                <a:solidFill>
                  <a:schemeClr val="lt1"/>
                </a:solidFill>
                <a:latin typeface="Times New Roman"/>
                <a:ea typeface="Times New Roman"/>
                <a:cs typeface="Times New Roman"/>
                <a:sym typeface="Times New Roman"/>
              </a:rPr>
              <a:t>  </a:t>
            </a:r>
            <a:endParaRPr sz="2800" b="1" i="0" u="none" strike="noStrike" cap="none">
              <a:solidFill>
                <a:schemeClr val="lt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16c57478cbc_0_635"/>
          <p:cNvSpPr txBox="1">
            <a:spLocks noGrp="1"/>
          </p:cNvSpPr>
          <p:nvPr>
            <p:ph type="title" idx="4294967295"/>
          </p:nvPr>
        </p:nvSpPr>
        <p:spPr>
          <a:xfrm>
            <a:off x="52975" y="148124"/>
            <a:ext cx="8856900" cy="7815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sz="2500">
                <a:solidFill>
                  <a:srgbClr val="1C4587"/>
                </a:solidFill>
              </a:rPr>
              <a:t>Understanding Community Readiness through NOAA Pathfinders</a:t>
            </a:r>
            <a:endParaRPr sz="2500">
              <a:solidFill>
                <a:srgbClr val="1C4587"/>
              </a:solidFill>
            </a:endParaRPr>
          </a:p>
        </p:txBody>
      </p:sp>
      <p:pic>
        <p:nvPicPr>
          <p:cNvPr id="312" name="Google Shape;312;g16c57478cbc_0_635"/>
          <p:cNvPicPr preferRelativeResize="0"/>
          <p:nvPr/>
        </p:nvPicPr>
        <p:blipFill rotWithShape="1">
          <a:blip r:embed="rId3">
            <a:alphaModFix/>
          </a:blip>
          <a:srcRect l="776" t="7097" r="962"/>
          <a:stretch/>
        </p:blipFill>
        <p:spPr>
          <a:xfrm>
            <a:off x="234125" y="826800"/>
            <a:ext cx="8077373" cy="3777826"/>
          </a:xfrm>
          <a:prstGeom prst="rect">
            <a:avLst/>
          </a:prstGeom>
          <a:noFill/>
          <a:ln w="9525" cap="flat" cmpd="sng">
            <a:solidFill>
              <a:schemeClr val="dk2"/>
            </a:solidFill>
            <a:prstDash val="solid"/>
            <a:round/>
            <a:headEnd type="none" w="sm" len="sm"/>
            <a:tailEnd type="none" w="sm" len="sm"/>
          </a:ln>
        </p:spPr>
      </p:pic>
      <p:sp>
        <p:nvSpPr>
          <p:cNvPr id="314" name="Google Shape;314;g16c57478cbc_0_635"/>
          <p:cNvSpPr txBox="1"/>
          <p:nvPr/>
        </p:nvSpPr>
        <p:spPr>
          <a:xfrm>
            <a:off x="5907865" y="1737339"/>
            <a:ext cx="3147000" cy="1538853"/>
          </a:xfrm>
          <a:prstGeom prst="rect">
            <a:avLst/>
          </a:prstGeom>
          <a:solidFill>
            <a:schemeClr val="lt1"/>
          </a:solidFill>
          <a:ln w="9525" cap="flat" cmpd="sng">
            <a:solidFill>
              <a:srgbClr val="005493"/>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800" b="0" i="1" u="none" strike="noStrike" cap="none">
                <a:solidFill>
                  <a:schemeClr val="dk1"/>
                </a:solidFill>
                <a:latin typeface="Calibri"/>
                <a:ea typeface="Calibri"/>
                <a:cs typeface="Calibri"/>
                <a:sym typeface="Calibri"/>
              </a:rPr>
              <a:t>Pathfinder User readiness level (URL) are defined based on some of the following citerea: </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How mature is the relationship?</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How ready are users for ingestion of information?</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Are users aware of the full suite of product and services opportunities available?</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Are user in need of training?</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Are technologies and tool compatible?</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Is the community familiar enough for ingest?</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Are products of interest ready for user validation?</a:t>
            </a:r>
            <a:endParaRPr sz="800" b="0" i="1" u="none" strike="noStrike" cap="none">
              <a:solidFill>
                <a:schemeClr val="dk1"/>
              </a:solidFill>
              <a:latin typeface="Calibri"/>
              <a:ea typeface="Calibri"/>
              <a:cs typeface="Calibri"/>
              <a:sym typeface="Calibri"/>
            </a:endParaRPr>
          </a:p>
          <a:p>
            <a:pPr marL="457200" marR="0" lvl="0" indent="-273050" algn="l" rtl="0">
              <a:lnSpc>
                <a:spcPct val="100000"/>
              </a:lnSpc>
              <a:spcBef>
                <a:spcPts val="0"/>
              </a:spcBef>
              <a:spcAft>
                <a:spcPts val="0"/>
              </a:spcAft>
              <a:buClr>
                <a:schemeClr val="dk1"/>
              </a:buClr>
              <a:buSzPts val="700"/>
              <a:buFont typeface="Calibri"/>
              <a:buChar char="●"/>
            </a:pPr>
            <a:r>
              <a:rPr lang="en" sz="800" b="0" i="1" u="none" strike="noStrike" cap="none">
                <a:solidFill>
                  <a:schemeClr val="dk1"/>
                </a:solidFill>
                <a:latin typeface="Calibri"/>
                <a:ea typeface="Calibri"/>
                <a:cs typeface="Calibri"/>
                <a:sym typeface="Calibri"/>
              </a:rPr>
              <a:t>Are there co-development opportunity?</a:t>
            </a:r>
            <a:endParaRPr sz="800" b="0" i="0" u="none" strike="noStrike" cap="none">
              <a:solidFill>
                <a:schemeClr val="dk1"/>
              </a:solidFill>
              <a:latin typeface="Calibri"/>
              <a:ea typeface="Calibri"/>
              <a:cs typeface="Calibri"/>
              <a:sym typeface="Calibri"/>
            </a:endParaRPr>
          </a:p>
        </p:txBody>
      </p:sp>
      <p:sp>
        <p:nvSpPr>
          <p:cNvPr id="2" name="TextBox 1">
            <a:extLst>
              <a:ext uri="{FF2B5EF4-FFF2-40B4-BE49-F238E27FC236}">
                <a16:creationId xmlns:a16="http://schemas.microsoft.com/office/drawing/2014/main" id="{1A977AEE-EA87-AF41-A861-A4332B34758F}"/>
              </a:ext>
            </a:extLst>
          </p:cNvPr>
          <p:cNvSpPr txBox="1"/>
          <p:nvPr/>
        </p:nvSpPr>
        <p:spPr>
          <a:xfrm>
            <a:off x="234125" y="694456"/>
            <a:ext cx="8077373" cy="246221"/>
          </a:xfrm>
          <a:prstGeom prst="rect">
            <a:avLst/>
          </a:prstGeom>
          <a:solidFill>
            <a:schemeClr val="accent6">
              <a:lumMod val="50000"/>
            </a:schemeClr>
          </a:solidFill>
          <a:ln w="22225">
            <a:solidFill>
              <a:schemeClr val="accent6">
                <a:lumMod val="50000"/>
              </a:schemeClr>
            </a:solidFill>
          </a:ln>
        </p:spPr>
        <p:txBody>
          <a:bodyPr wrap="square" rtlCol="0">
            <a:spAutoFit/>
          </a:bodyPr>
          <a:lstStyle/>
          <a:p>
            <a:r>
              <a:rPr lang="en-US" sz="1000" b="1" dirty="0">
                <a:solidFill>
                  <a:schemeClr val="bg1"/>
                </a:solidFill>
                <a:latin typeface="Calibri" panose="020F0502020204030204" pitchFamily="34" charset="0"/>
                <a:cs typeface="Calibri" panose="020F0502020204030204" pitchFamily="34" charset="0"/>
              </a:rPr>
              <a:t>User Readiness Levels</a:t>
            </a:r>
          </a:p>
        </p:txBody>
      </p:sp>
      <p:sp>
        <p:nvSpPr>
          <p:cNvPr id="3" name="TextBox 2">
            <a:extLst>
              <a:ext uri="{FF2B5EF4-FFF2-40B4-BE49-F238E27FC236}">
                <a16:creationId xmlns:a16="http://schemas.microsoft.com/office/drawing/2014/main" id="{AB74A864-EF81-494B-9696-FF78DA458BF9}"/>
              </a:ext>
            </a:extLst>
          </p:cNvPr>
          <p:cNvSpPr txBox="1"/>
          <p:nvPr/>
        </p:nvSpPr>
        <p:spPr>
          <a:xfrm>
            <a:off x="2939143" y="1208316"/>
            <a:ext cx="1175657" cy="184666"/>
          </a:xfrm>
          <a:prstGeom prst="rect">
            <a:avLst/>
          </a:prstGeom>
          <a:solidFill>
            <a:schemeClr val="bg1"/>
          </a:solidFill>
        </p:spPr>
        <p:txBody>
          <a:bodyPr wrap="square" rtlCol="0">
            <a:spAutoFit/>
          </a:bodyPr>
          <a:lstStyle/>
          <a:p>
            <a:r>
              <a:rPr lang="en-US" sz="600" dirty="0">
                <a:latin typeface="Calibri" panose="020F0502020204030204" pitchFamily="34" charset="0"/>
                <a:cs typeface="Calibri" panose="020F0502020204030204" pitchFamily="34" charset="0"/>
              </a:rPr>
              <a:t>User Readiness levels (out of 9)</a:t>
            </a:r>
          </a:p>
        </p:txBody>
      </p:sp>
      <p:sp>
        <p:nvSpPr>
          <p:cNvPr id="8" name="TextBox 7">
            <a:extLst>
              <a:ext uri="{FF2B5EF4-FFF2-40B4-BE49-F238E27FC236}">
                <a16:creationId xmlns:a16="http://schemas.microsoft.com/office/drawing/2014/main" id="{ACC1593B-5CE8-8647-B3EB-BCBC3D2DBC0B}"/>
              </a:ext>
            </a:extLst>
          </p:cNvPr>
          <p:cNvSpPr txBox="1"/>
          <p:nvPr/>
        </p:nvSpPr>
        <p:spPr>
          <a:xfrm>
            <a:off x="6877878" y="969557"/>
            <a:ext cx="1144980" cy="169277"/>
          </a:xfrm>
          <a:prstGeom prst="rect">
            <a:avLst/>
          </a:prstGeom>
          <a:solidFill>
            <a:schemeClr val="bg1"/>
          </a:solidFill>
        </p:spPr>
        <p:txBody>
          <a:bodyPr wrap="square" rtlCol="0">
            <a:spAutoFit/>
          </a:bodyPr>
          <a:lstStyle/>
          <a:p>
            <a:r>
              <a:rPr lang="en-US" sz="500" dirty="0">
                <a:latin typeface="Calibri" panose="020F0502020204030204" pitchFamily="34" charset="0"/>
                <a:cs typeface="Calibri" panose="020F0502020204030204" pitchFamily="34" charset="0"/>
              </a:rPr>
              <a:t>URL Level Filter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pic>
        <p:nvPicPr>
          <p:cNvPr id="321" name="Google Shape;321;g16ea4f59785_0_2" descr="NOAA Satellite Proving Ground/User Readiness Meeting - ppt download"/>
          <p:cNvPicPr preferRelativeResize="0"/>
          <p:nvPr/>
        </p:nvPicPr>
        <p:blipFill rotWithShape="1">
          <a:blip r:embed="rId3">
            <a:alphaModFix/>
          </a:blip>
          <a:srcRect l="33648" t="26243" r="8254" b="5324"/>
          <a:stretch/>
        </p:blipFill>
        <p:spPr>
          <a:xfrm>
            <a:off x="-20065" y="694504"/>
            <a:ext cx="4376897" cy="4290939"/>
          </a:xfrm>
          <a:prstGeom prst="rect">
            <a:avLst/>
          </a:prstGeom>
          <a:noFill/>
          <a:ln>
            <a:noFill/>
          </a:ln>
        </p:spPr>
      </p:pic>
      <p:grpSp>
        <p:nvGrpSpPr>
          <p:cNvPr id="322" name="Google Shape;322;g16ea4f59785_0_2"/>
          <p:cNvGrpSpPr/>
          <p:nvPr/>
        </p:nvGrpSpPr>
        <p:grpSpPr>
          <a:xfrm>
            <a:off x="7067319" y="999849"/>
            <a:ext cx="846526" cy="3819561"/>
            <a:chOff x="10936956" y="445160"/>
            <a:chExt cx="1223128" cy="6384022"/>
          </a:xfrm>
        </p:grpSpPr>
        <p:grpSp>
          <p:nvGrpSpPr>
            <p:cNvPr id="323" name="Google Shape;323;g16ea4f59785_0_2"/>
            <p:cNvGrpSpPr/>
            <p:nvPr/>
          </p:nvGrpSpPr>
          <p:grpSpPr>
            <a:xfrm>
              <a:off x="11033632" y="445160"/>
              <a:ext cx="1126452" cy="6384022"/>
              <a:chOff x="9890960" y="390927"/>
              <a:chExt cx="1460270" cy="6077706"/>
            </a:xfrm>
          </p:grpSpPr>
          <p:pic>
            <p:nvPicPr>
              <p:cNvPr id="324" name="Google Shape;324;g16ea4f59785_0_2"/>
              <p:cNvPicPr preferRelativeResize="0"/>
              <p:nvPr/>
            </p:nvPicPr>
            <p:blipFill rotWithShape="1">
              <a:blip r:embed="rId4">
                <a:alphaModFix/>
              </a:blip>
              <a:srcRect l="30184" r="26545"/>
              <a:stretch/>
            </p:blipFill>
            <p:spPr>
              <a:xfrm rot="10800000">
                <a:off x="9890960" y="499396"/>
                <a:ext cx="1460179" cy="5969237"/>
              </a:xfrm>
              <a:prstGeom prst="rect">
                <a:avLst/>
              </a:prstGeom>
              <a:noFill/>
              <a:ln>
                <a:noFill/>
              </a:ln>
            </p:spPr>
          </p:pic>
          <p:sp>
            <p:nvSpPr>
              <p:cNvPr id="325" name="Google Shape;325;g16ea4f59785_0_2"/>
              <p:cNvSpPr/>
              <p:nvPr/>
            </p:nvSpPr>
            <p:spPr>
              <a:xfrm>
                <a:off x="11015530" y="390927"/>
                <a:ext cx="335700" cy="52665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grpSp>
        <p:sp>
          <p:nvSpPr>
            <p:cNvPr id="326" name="Google Shape;326;g16ea4f59785_0_2"/>
            <p:cNvSpPr/>
            <p:nvPr/>
          </p:nvSpPr>
          <p:spPr>
            <a:xfrm>
              <a:off x="10936956" y="658802"/>
              <a:ext cx="126300" cy="53181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grpSp>
      <p:sp>
        <p:nvSpPr>
          <p:cNvPr id="327" name="Google Shape;327;g16ea4f59785_0_2"/>
          <p:cNvSpPr txBox="1"/>
          <p:nvPr/>
        </p:nvSpPr>
        <p:spPr>
          <a:xfrm>
            <a:off x="7715250" y="1129550"/>
            <a:ext cx="1336500" cy="1020600"/>
          </a:xfrm>
          <a:prstGeom prst="rect">
            <a:avLst/>
          </a:pr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dirty="0">
                <a:solidFill>
                  <a:schemeClr val="dk1"/>
                </a:solidFill>
                <a:latin typeface="Calibri"/>
                <a:ea typeface="Calibri"/>
                <a:cs typeface="Calibri"/>
                <a:sym typeface="Calibri"/>
              </a:rPr>
              <a:t>Group 1:  New Satellite Systems are almost here. This group focuses on the awareness and planning for applications</a:t>
            </a: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800"/>
              <a:buFont typeface="Arial"/>
              <a:buNone/>
            </a:pPr>
            <a:endParaRPr sz="800" b="0" i="0" u="none" strike="noStrike" cap="none" dirty="0">
              <a:solidFill>
                <a:schemeClr val="dk1"/>
              </a:solidFill>
              <a:latin typeface="Calibri"/>
              <a:ea typeface="Calibri"/>
              <a:cs typeface="Calibri"/>
              <a:sym typeface="Calibri"/>
            </a:endParaRPr>
          </a:p>
        </p:txBody>
      </p:sp>
      <p:sp>
        <p:nvSpPr>
          <p:cNvPr id="328" name="Google Shape;328;g16ea4f59785_0_2"/>
          <p:cNvSpPr txBox="1"/>
          <p:nvPr/>
        </p:nvSpPr>
        <p:spPr>
          <a:xfrm>
            <a:off x="7639050" y="3612688"/>
            <a:ext cx="1336500" cy="931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Calibri"/>
                <a:ea typeface="Calibri"/>
                <a:cs typeface="Calibri"/>
                <a:sym typeface="Calibri"/>
              </a:rPr>
              <a:t>Group 3:  This group is now ready to focus on testing and operational development with actual data (proxy and post launch data)</a:t>
            </a:r>
            <a:endParaRPr sz="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chemeClr val="dk1"/>
              </a:solidFill>
              <a:latin typeface="Calibri"/>
              <a:ea typeface="Calibri"/>
              <a:cs typeface="Calibri"/>
              <a:sym typeface="Calibri"/>
            </a:endParaRPr>
          </a:p>
        </p:txBody>
      </p:sp>
      <p:sp>
        <p:nvSpPr>
          <p:cNvPr id="329" name="Google Shape;329;g16ea4f59785_0_2"/>
          <p:cNvSpPr txBox="1"/>
          <p:nvPr/>
        </p:nvSpPr>
        <p:spPr>
          <a:xfrm>
            <a:off x="3188201" y="2961625"/>
            <a:ext cx="1160700" cy="315600"/>
          </a:xfrm>
          <a:prstGeom prst="rect">
            <a:avLst/>
          </a:prstGeom>
          <a:solidFill>
            <a:schemeClr val="lt1"/>
          </a:solid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dirty="0">
                <a:solidFill>
                  <a:srgbClr val="A445EE"/>
                </a:solidFill>
                <a:latin typeface="Calibri"/>
                <a:ea typeface="Calibri"/>
                <a:cs typeface="Calibri"/>
                <a:sym typeface="Calibri"/>
              </a:rPr>
              <a:t>Pathfinders</a:t>
            </a:r>
            <a:endParaRPr sz="1500" b="0" i="0" u="none" strike="noStrike" cap="none" dirty="0">
              <a:solidFill>
                <a:srgbClr val="000000"/>
              </a:solidFill>
              <a:latin typeface="Arial"/>
              <a:ea typeface="Arial"/>
              <a:cs typeface="Arial"/>
              <a:sym typeface="Arial"/>
            </a:endParaRPr>
          </a:p>
        </p:txBody>
      </p:sp>
      <p:cxnSp>
        <p:nvCxnSpPr>
          <p:cNvPr id="330" name="Google Shape;330;g16ea4f59785_0_2"/>
          <p:cNvCxnSpPr>
            <a:cxnSpLocks/>
          </p:cNvCxnSpPr>
          <p:nvPr/>
        </p:nvCxnSpPr>
        <p:spPr>
          <a:xfrm flipV="1">
            <a:off x="3974402" y="1804552"/>
            <a:ext cx="0" cy="894499"/>
          </a:xfrm>
          <a:prstGeom prst="straightConnector1">
            <a:avLst/>
          </a:prstGeom>
          <a:noFill/>
          <a:ln w="28575" cap="flat" cmpd="sng">
            <a:solidFill>
              <a:srgbClr val="A043E7"/>
            </a:solidFill>
            <a:prstDash val="solid"/>
            <a:miter lim="800000"/>
            <a:headEnd type="none" w="sm" len="sm"/>
            <a:tailEnd type="triangle" w="med" len="med"/>
          </a:ln>
        </p:spPr>
      </p:cxnSp>
      <p:cxnSp>
        <p:nvCxnSpPr>
          <p:cNvPr id="331" name="Google Shape;331;g16ea4f59785_0_2"/>
          <p:cNvCxnSpPr/>
          <p:nvPr/>
        </p:nvCxnSpPr>
        <p:spPr>
          <a:xfrm>
            <a:off x="3982988" y="3263917"/>
            <a:ext cx="0" cy="1555800"/>
          </a:xfrm>
          <a:prstGeom prst="straightConnector1">
            <a:avLst/>
          </a:prstGeom>
          <a:noFill/>
          <a:ln w="28575" cap="flat" cmpd="sng">
            <a:solidFill>
              <a:srgbClr val="A043E7"/>
            </a:solidFill>
            <a:prstDash val="solid"/>
            <a:miter lim="800000"/>
            <a:headEnd type="none" w="sm" len="sm"/>
            <a:tailEnd type="triangle" w="med" len="med"/>
          </a:ln>
        </p:spPr>
      </p:cxnSp>
      <p:graphicFrame>
        <p:nvGraphicFramePr>
          <p:cNvPr id="332" name="Google Shape;332;g16ea4f59785_0_2"/>
          <p:cNvGraphicFramePr/>
          <p:nvPr/>
        </p:nvGraphicFramePr>
        <p:xfrm>
          <a:off x="4313492" y="668458"/>
          <a:ext cx="2641450" cy="1929025"/>
        </p:xfrm>
        <a:graphic>
          <a:graphicData uri="http://schemas.openxmlformats.org/drawingml/2006/table">
            <a:tbl>
              <a:tblPr>
                <a:noFill/>
                <a:tableStyleId>{165B916C-6B72-4290-97C3-0BB93FA4293B}</a:tableStyleId>
              </a:tblPr>
              <a:tblGrid>
                <a:gridCol w="343600">
                  <a:extLst>
                    <a:ext uri="{9D8B030D-6E8A-4147-A177-3AD203B41FA5}">
                      <a16:colId xmlns:a16="http://schemas.microsoft.com/office/drawing/2014/main" val="20000"/>
                    </a:ext>
                  </a:extLst>
                </a:gridCol>
                <a:gridCol w="2297850">
                  <a:extLst>
                    <a:ext uri="{9D8B030D-6E8A-4147-A177-3AD203B41FA5}">
                      <a16:colId xmlns:a16="http://schemas.microsoft.com/office/drawing/2014/main" val="20001"/>
                    </a:ext>
                  </a:extLst>
                </a:gridCol>
              </a:tblGrid>
              <a:tr h="461100">
                <a:tc gridSpan="2">
                  <a:txBody>
                    <a:bodyPr/>
                    <a:lstStyle/>
                    <a:p>
                      <a:pPr marL="0" marR="0" lvl="0" indent="0" algn="ctr" rtl="0">
                        <a:lnSpc>
                          <a:spcPct val="100000"/>
                        </a:lnSpc>
                        <a:spcBef>
                          <a:spcPts val="0"/>
                        </a:spcBef>
                        <a:spcAft>
                          <a:spcPts val="0"/>
                        </a:spcAft>
                        <a:buClr>
                          <a:srgbClr val="000000"/>
                        </a:buClr>
                        <a:buSzPts val="1200"/>
                        <a:buFont typeface="Arial"/>
                        <a:buNone/>
                      </a:pPr>
                      <a:r>
                        <a:rPr lang="en" sz="1200" b="0" u="none" strike="noStrike" cap="none"/>
                        <a:t>Pathfinder User Readiness Level (URL)</a:t>
                      </a:r>
                      <a:endParaRPr sz="1100" u="none" strike="noStrike" cap="none"/>
                    </a:p>
                  </a:txBody>
                  <a:tcPr marL="68600" marR="68600" marT="34300" marB="34300"/>
                </a:tc>
                <a:tc hMerge="1">
                  <a:txBody>
                    <a:bodyPr/>
                    <a:lstStyle/>
                    <a:p>
                      <a:endParaRPr lang="en-US"/>
                    </a:p>
                  </a:txBody>
                  <a:tcPr/>
                </a:tc>
                <a:extLst>
                  <a:ext uri="{0D108BD9-81ED-4DB2-BD59-A6C34878D82A}">
                    <a16:rowId xmlns:a16="http://schemas.microsoft.com/office/drawing/2014/main" val="10000"/>
                  </a:ext>
                </a:extLst>
              </a:tr>
              <a:tr h="31287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1</a:t>
                      </a:r>
                      <a:endParaRPr sz="1100" u="none" strike="noStrike" cap="none"/>
                    </a:p>
                  </a:txBody>
                  <a:tcPr marL="68600" marR="68600" marT="34300" marB="34300" anchor="ctr">
                    <a:solidFill>
                      <a:srgbClr val="00D8FE"/>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Basic awareness and interest (research)</a:t>
                      </a:r>
                      <a:endParaRPr sz="1100" u="none" strike="noStrike" cap="none"/>
                    </a:p>
                  </a:txBody>
                  <a:tcPr marL="68600" marR="68600" marT="34300" marB="34300" anchor="ctr">
                    <a:solidFill>
                      <a:srgbClr val="00D8FE"/>
                    </a:solidFill>
                  </a:tcPr>
                </a:tc>
                <a:extLst>
                  <a:ext uri="{0D108BD9-81ED-4DB2-BD59-A6C34878D82A}">
                    <a16:rowId xmlns:a16="http://schemas.microsoft.com/office/drawing/2014/main" val="10001"/>
                  </a:ext>
                </a:extLst>
              </a:tr>
              <a:tr h="36402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2</a:t>
                      </a:r>
                      <a:endParaRPr sz="1100" u="none" strike="noStrike" cap="none"/>
                    </a:p>
                  </a:txBody>
                  <a:tcPr marL="68600" marR="68600" marT="34300" marB="34300" anchor="ctr">
                    <a:solidFill>
                      <a:srgbClr val="27F6FD"/>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Application concept and framing (research)</a:t>
                      </a:r>
                      <a:endParaRPr sz="1100" u="none" strike="noStrike" cap="none"/>
                    </a:p>
                  </a:txBody>
                  <a:tcPr marL="68600" marR="68600" marT="34300" marB="34300" anchor="ctr">
                    <a:solidFill>
                      <a:srgbClr val="27F6FD"/>
                    </a:solidFill>
                  </a:tcPr>
                </a:tc>
                <a:extLst>
                  <a:ext uri="{0D108BD9-81ED-4DB2-BD59-A6C34878D82A}">
                    <a16:rowId xmlns:a16="http://schemas.microsoft.com/office/drawing/2014/main" val="10002"/>
                  </a:ext>
                </a:extLst>
              </a:tr>
              <a:tr h="343600">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3</a:t>
                      </a:r>
                      <a:endParaRPr sz="1100" u="none" strike="noStrike" cap="none"/>
                    </a:p>
                  </a:txBody>
                  <a:tcPr marL="68600" marR="68600" marT="34300" marB="34300" anchor="ctr">
                    <a:solidFill>
                      <a:srgbClr val="32FFE2"/>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Proof of the application (development)</a:t>
                      </a:r>
                      <a:endParaRPr sz="1100" u="none" strike="noStrike" cap="none"/>
                    </a:p>
                  </a:txBody>
                  <a:tcPr marL="68600" marR="68600" marT="34300" marB="34300" anchor="ctr">
                    <a:solidFill>
                      <a:srgbClr val="32FFE2"/>
                    </a:solidFill>
                  </a:tcPr>
                </a:tc>
                <a:extLst>
                  <a:ext uri="{0D108BD9-81ED-4DB2-BD59-A6C34878D82A}">
                    <a16:rowId xmlns:a16="http://schemas.microsoft.com/office/drawing/2014/main" val="10003"/>
                  </a:ext>
                </a:extLst>
              </a:tr>
              <a:tr h="44742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4</a:t>
                      </a:r>
                      <a:endParaRPr sz="1100" u="none" strike="noStrike" cap="none"/>
                    </a:p>
                  </a:txBody>
                  <a:tcPr marL="68600" marR="68600" marT="34300" marB="34300" anchor="ctr">
                    <a:solidFill>
                      <a:srgbClr val="96FF1A"/>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Initial integration and verification with proxy data (development)</a:t>
                      </a:r>
                      <a:endParaRPr sz="1100" u="none" strike="noStrike" cap="none"/>
                    </a:p>
                  </a:txBody>
                  <a:tcPr marL="68600" marR="68600" marT="34300" marB="34300" anchor="ctr">
                    <a:solidFill>
                      <a:srgbClr val="96FF1A"/>
                    </a:solidFill>
                  </a:tcPr>
                </a:tc>
                <a:extLst>
                  <a:ext uri="{0D108BD9-81ED-4DB2-BD59-A6C34878D82A}">
                    <a16:rowId xmlns:a16="http://schemas.microsoft.com/office/drawing/2014/main" val="10004"/>
                  </a:ext>
                </a:extLst>
              </a:tr>
            </a:tbl>
          </a:graphicData>
        </a:graphic>
      </p:graphicFrame>
      <p:graphicFrame>
        <p:nvGraphicFramePr>
          <p:cNvPr id="333" name="Google Shape;333;g16ea4f59785_0_2"/>
          <p:cNvGraphicFramePr/>
          <p:nvPr/>
        </p:nvGraphicFramePr>
        <p:xfrm>
          <a:off x="4313492" y="2784189"/>
          <a:ext cx="2641450" cy="2035550"/>
        </p:xfrm>
        <a:graphic>
          <a:graphicData uri="http://schemas.openxmlformats.org/drawingml/2006/table">
            <a:tbl>
              <a:tblPr>
                <a:noFill/>
                <a:tableStyleId>{165B916C-6B72-4290-97C3-0BB93FA4293B}</a:tableStyleId>
              </a:tblPr>
              <a:tblGrid>
                <a:gridCol w="337200">
                  <a:extLst>
                    <a:ext uri="{9D8B030D-6E8A-4147-A177-3AD203B41FA5}">
                      <a16:colId xmlns:a16="http://schemas.microsoft.com/office/drawing/2014/main" val="20000"/>
                    </a:ext>
                  </a:extLst>
                </a:gridCol>
                <a:gridCol w="2304250">
                  <a:extLst>
                    <a:ext uri="{9D8B030D-6E8A-4147-A177-3AD203B41FA5}">
                      <a16:colId xmlns:a16="http://schemas.microsoft.com/office/drawing/2014/main" val="20001"/>
                    </a:ext>
                  </a:extLst>
                </a:gridCol>
              </a:tblGrid>
              <a:tr h="347475">
                <a:tc>
                  <a:txBody>
                    <a:bodyPr/>
                    <a:lstStyle/>
                    <a:p>
                      <a:pPr marL="0" marR="0" lvl="0" indent="0" algn="ctr" rtl="0">
                        <a:lnSpc>
                          <a:spcPct val="100000"/>
                        </a:lnSpc>
                        <a:spcBef>
                          <a:spcPts val="0"/>
                        </a:spcBef>
                        <a:spcAft>
                          <a:spcPts val="0"/>
                        </a:spcAft>
                        <a:buClr>
                          <a:srgbClr val="000000"/>
                        </a:buClr>
                        <a:buSzPts val="900"/>
                        <a:buFont typeface="Arial"/>
                        <a:buNone/>
                      </a:pPr>
                      <a:r>
                        <a:rPr lang="en" sz="900" b="0" u="none" strike="noStrike" cap="none">
                          <a:solidFill>
                            <a:schemeClr val="dk1"/>
                          </a:solidFill>
                        </a:rPr>
                        <a:t>5</a:t>
                      </a:r>
                      <a:endParaRPr sz="1100" u="none" strike="noStrike" cap="none"/>
                    </a:p>
                  </a:txBody>
                  <a:tcPr marL="68600" marR="68600" marT="34300" marB="34300" anchor="ctr">
                    <a:solidFill>
                      <a:srgbClr val="B9FF1A"/>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chemeClr val="dk1"/>
                          </a:solidFill>
                        </a:rPr>
                        <a:t>Validation in the users’ relevant environment (development)</a:t>
                      </a:r>
                      <a:endParaRPr sz="1100" u="none" strike="noStrike" cap="none"/>
                    </a:p>
                  </a:txBody>
                  <a:tcPr marL="68600" marR="68600" marT="34300" marB="34300" anchor="ctr">
                    <a:solidFill>
                      <a:srgbClr val="B9FF1A"/>
                    </a:solidFill>
                  </a:tcPr>
                </a:tc>
                <a:extLst>
                  <a:ext uri="{0D108BD9-81ED-4DB2-BD59-A6C34878D82A}">
                    <a16:rowId xmlns:a16="http://schemas.microsoft.com/office/drawing/2014/main" val="10000"/>
                  </a:ext>
                </a:extLst>
              </a:tr>
              <a:tr h="34747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6</a:t>
                      </a:r>
                      <a:endParaRPr sz="1100" u="none" strike="noStrike" cap="none"/>
                    </a:p>
                  </a:txBody>
                  <a:tcPr marL="68600" marR="68600" marT="34300" marB="34300" anchor="ctr">
                    <a:solidFill>
                      <a:srgbClr val="C5F95B"/>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Potential of application value demonstrated (development)</a:t>
                      </a:r>
                      <a:endParaRPr sz="1100" u="none" strike="noStrike" cap="none"/>
                    </a:p>
                  </a:txBody>
                  <a:tcPr marL="68600" marR="68600" marT="34300" marB="34300" anchor="ctr">
                    <a:solidFill>
                      <a:srgbClr val="C5F95B"/>
                    </a:solidFill>
                  </a:tcPr>
                </a:tc>
                <a:extLst>
                  <a:ext uri="{0D108BD9-81ED-4DB2-BD59-A6C34878D82A}">
                    <a16:rowId xmlns:a16="http://schemas.microsoft.com/office/drawing/2014/main" val="10001"/>
                  </a:ext>
                </a:extLst>
              </a:tr>
              <a:tr h="486450">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7</a:t>
                      </a:r>
                      <a:endParaRPr sz="1100" u="none" strike="noStrike" cap="none"/>
                    </a:p>
                  </a:txBody>
                  <a:tcPr marL="68600" marR="68600" marT="34300" marB="34300" anchor="ctr">
                    <a:solidFill>
                      <a:srgbClr val="FFFF00"/>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Prototype developed for/by user organization (demonstrate functionality) (development)</a:t>
                      </a:r>
                      <a:endParaRPr sz="1100" u="none" strike="noStrike" cap="none"/>
                    </a:p>
                  </a:txBody>
                  <a:tcPr marL="68600" marR="68600" marT="34300" marB="34300" anchor="ctr">
                    <a:solidFill>
                      <a:srgbClr val="FFFF00"/>
                    </a:solidFill>
                  </a:tcPr>
                </a:tc>
                <a:extLst>
                  <a:ext uri="{0D108BD9-81ED-4DB2-BD59-A6C34878D82A}">
                    <a16:rowId xmlns:a16="http://schemas.microsoft.com/office/drawing/2014/main" val="10002"/>
                  </a:ext>
                </a:extLst>
              </a:tr>
              <a:tr h="42707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8</a:t>
                      </a:r>
                      <a:endParaRPr sz="1100" u="none" strike="noStrike" cap="none"/>
                    </a:p>
                  </a:txBody>
                  <a:tcPr marL="68600" marR="68600" marT="34300" marB="34300" anchor="ctr">
                    <a:solidFill>
                      <a:srgbClr val="FFF24D"/>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Integration completed and functionality is proven (final development)</a:t>
                      </a:r>
                      <a:endParaRPr sz="1100" u="none" strike="noStrike" cap="none"/>
                    </a:p>
                  </a:txBody>
                  <a:tcPr marL="68600" marR="68600" marT="34300" marB="34300" anchor="ctr">
                    <a:solidFill>
                      <a:srgbClr val="FFF24D"/>
                    </a:solidFill>
                  </a:tcPr>
                </a:tc>
                <a:extLst>
                  <a:ext uri="{0D108BD9-81ED-4DB2-BD59-A6C34878D82A}">
                    <a16:rowId xmlns:a16="http://schemas.microsoft.com/office/drawing/2014/main" val="10003"/>
                  </a:ext>
                </a:extLst>
              </a:tr>
              <a:tr h="427075">
                <a:tc>
                  <a:txBody>
                    <a:bodyPr/>
                    <a:lstStyle/>
                    <a:p>
                      <a:pPr marL="0" marR="0" lvl="0" indent="0" algn="ctr" rtl="0">
                        <a:lnSpc>
                          <a:spcPct val="100000"/>
                        </a:lnSpc>
                        <a:spcBef>
                          <a:spcPts val="0"/>
                        </a:spcBef>
                        <a:spcAft>
                          <a:spcPts val="0"/>
                        </a:spcAft>
                        <a:buClr>
                          <a:srgbClr val="000000"/>
                        </a:buClr>
                        <a:buSzPts val="900"/>
                        <a:buFont typeface="Arial"/>
                        <a:buNone/>
                      </a:pPr>
                      <a:r>
                        <a:rPr lang="en" sz="900" u="none" strike="noStrike" cap="none"/>
                        <a:t>9</a:t>
                      </a:r>
                      <a:endParaRPr sz="1100" u="none" strike="noStrike" cap="none"/>
                    </a:p>
                  </a:txBody>
                  <a:tcPr marL="68600" marR="68600" marT="34300" marB="34300" anchor="ctr">
                    <a:solidFill>
                      <a:srgbClr val="FFE412"/>
                    </a:solidFill>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Approved, fully integrated and used in a decision making environment (application)</a:t>
                      </a:r>
                      <a:endParaRPr sz="1100" u="none" strike="noStrike" cap="none"/>
                    </a:p>
                  </a:txBody>
                  <a:tcPr marL="68600" marR="68600" marT="34300" marB="34300" anchor="ctr">
                    <a:solidFill>
                      <a:srgbClr val="FFE412"/>
                    </a:solidFill>
                  </a:tcPr>
                </a:tc>
                <a:extLst>
                  <a:ext uri="{0D108BD9-81ED-4DB2-BD59-A6C34878D82A}">
                    <a16:rowId xmlns:a16="http://schemas.microsoft.com/office/drawing/2014/main" val="10004"/>
                  </a:ext>
                </a:extLst>
              </a:tr>
            </a:tbl>
          </a:graphicData>
        </a:graphic>
      </p:graphicFrame>
      <p:sp>
        <p:nvSpPr>
          <p:cNvPr id="334" name="Google Shape;334;g16ea4f59785_0_2"/>
          <p:cNvSpPr txBox="1"/>
          <p:nvPr/>
        </p:nvSpPr>
        <p:spPr>
          <a:xfrm>
            <a:off x="0" y="7371"/>
            <a:ext cx="9144000" cy="500100"/>
          </a:xfrm>
          <a:prstGeom prst="rect">
            <a:avLst/>
          </a:prstGeom>
          <a:solidFill>
            <a:srgbClr val="005493"/>
          </a:solid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Calibri"/>
                <a:ea typeface="Calibri"/>
                <a:cs typeface="Calibri"/>
                <a:sym typeface="Calibri"/>
              </a:rPr>
              <a:t>WHY USER READINESS LEVELS ARE IMPORTANT  </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Calibri"/>
                <a:ea typeface="Calibri"/>
                <a:cs typeface="Calibri"/>
                <a:sym typeface="Calibri"/>
              </a:rPr>
              <a:t>INTERSECTION OF ENTERPRISE PROVING GROUNDS AND NOAA PATHFINDER INITIATIVE AS AN EXMPLE</a:t>
            </a:r>
            <a:endParaRPr sz="1100" b="0" i="0" u="none" strike="noStrike" cap="none">
              <a:solidFill>
                <a:srgbClr val="000000"/>
              </a:solidFill>
              <a:latin typeface="Arial"/>
              <a:ea typeface="Arial"/>
              <a:cs typeface="Arial"/>
              <a:sym typeface="Arial"/>
            </a:endParaRPr>
          </a:p>
        </p:txBody>
      </p:sp>
      <p:sp>
        <p:nvSpPr>
          <p:cNvPr id="335" name="Google Shape;335;g16ea4f59785_0_2"/>
          <p:cNvSpPr/>
          <p:nvPr/>
        </p:nvSpPr>
        <p:spPr>
          <a:xfrm>
            <a:off x="-23275" y="2188326"/>
            <a:ext cx="9144000" cy="1305703"/>
          </a:xfrm>
          <a:prstGeom prst="flowChartProcess">
            <a:avLst/>
          </a:prstGeom>
          <a:solidFill>
            <a:srgbClr val="F1F3B7">
              <a:alpha val="28235"/>
            </a:srgbClr>
          </a:solidFill>
          <a:ln w="9525" cap="flat" cmpd="sng">
            <a:solidFill>
              <a:schemeClr val="lt2"/>
            </a:solidFill>
            <a:prstDash val="solid"/>
            <a:round/>
            <a:headEnd type="none" w="sm" len="sm"/>
            <a:tailEnd type="none" w="sm" len="sm"/>
          </a:ln>
          <a:effectLst>
            <a:reflection stA="16000" endPos="3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36" name="Google Shape;336;g16ea4f59785_0_2"/>
          <p:cNvSpPr txBox="1"/>
          <p:nvPr/>
        </p:nvSpPr>
        <p:spPr>
          <a:xfrm>
            <a:off x="7715250" y="2458550"/>
            <a:ext cx="1368000" cy="1020600"/>
          </a:xfrm>
          <a:prstGeom prst="rect">
            <a:avLst/>
          </a:pr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r>
              <a:rPr lang="en" sz="750" b="0" i="0" u="none" strike="noStrike" cap="none" dirty="0">
                <a:solidFill>
                  <a:schemeClr val="dk1"/>
                </a:solidFill>
                <a:latin typeface="Calibri"/>
                <a:ea typeface="Calibri"/>
                <a:cs typeface="Calibri"/>
                <a:sym typeface="Calibri"/>
              </a:rPr>
              <a:t>Group 2  Where Pathfinders and Proving Grounds best overlap with the Cal/Val, Testbeds &amp; Co-development/Co-Discovery of products and services</a:t>
            </a: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750"/>
              <a:buFont typeface="Arial"/>
              <a:buNone/>
            </a:pPr>
            <a:endParaRPr sz="750" b="0" i="0" u="none" strike="noStrike" cap="none"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5"/>
                                        </p:tgtEl>
                                        <p:attrNameLst>
                                          <p:attrName>style.visibility</p:attrName>
                                        </p:attrNameLst>
                                      </p:cBhvr>
                                      <p:to>
                                        <p:strVal val="visible"/>
                                      </p:to>
                                    </p:set>
                                    <p:animEffect transition="in" filter="fade">
                                      <p:cBhvr>
                                        <p:cTn id="17" dur="1000"/>
                                        <p:tgtEl>
                                          <p:spTgt spid="335"/>
                                        </p:tgtEl>
                                      </p:cBhvr>
                                    </p:animEffect>
                                  </p:childTnLst>
                                </p:cTn>
                              </p:par>
                              <p:par>
                                <p:cTn id="18" presetID="10" presetClass="entr" presetSubtype="0" fill="hold" nodeType="withEffect">
                                  <p:stCondLst>
                                    <p:cond delay="0"/>
                                  </p:stCondLst>
                                  <p:childTnLst>
                                    <p:set>
                                      <p:cBhvr>
                                        <p:cTn id="19" dur="1" fill="hold">
                                          <p:stCondLst>
                                            <p:cond delay="0"/>
                                          </p:stCondLst>
                                        </p:cTn>
                                        <p:tgtEl>
                                          <p:spTgt spid="336"/>
                                        </p:tgtEl>
                                        <p:attrNameLst>
                                          <p:attrName>style.visibility</p:attrName>
                                        </p:attrNameLst>
                                      </p:cBhvr>
                                      <p:to>
                                        <p:strVal val="visible"/>
                                      </p:to>
                                    </p:set>
                                    <p:animEffect transition="in" filter="fade">
                                      <p:cBhvr>
                                        <p:cTn id="20" dur="1000"/>
                                        <p:tgtEl>
                                          <p:spTgt spid="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15"/>
          <p:cNvSpPr txBox="1">
            <a:spLocks noGrp="1"/>
          </p:cNvSpPr>
          <p:nvPr>
            <p:ph type="title"/>
          </p:nvPr>
        </p:nvSpPr>
        <p:spPr>
          <a:xfrm>
            <a:off x="311700" y="1748475"/>
            <a:ext cx="8520600" cy="572700"/>
          </a:xfrm>
          <a:prstGeom prst="rect">
            <a:avLst/>
          </a:prstGeom>
          <a:noFill/>
          <a:ln>
            <a:noFill/>
          </a:ln>
        </p:spPr>
        <p:txBody>
          <a:bodyPr spcFirstLastPara="1" wrap="square" lIns="68575" tIns="34275" rIns="68575" bIns="34275" anchor="ctr" anchorCtr="0">
            <a:noAutofit/>
          </a:bodyPr>
          <a:lstStyle/>
          <a:p>
            <a:pPr marL="0" lvl="0" indent="0" rtl="0">
              <a:lnSpc>
                <a:spcPct val="90000"/>
              </a:lnSpc>
              <a:spcBef>
                <a:spcPts val="0"/>
              </a:spcBef>
              <a:spcAft>
                <a:spcPts val="0"/>
              </a:spcAft>
              <a:buSzPts val="3300"/>
              <a:buNone/>
            </a:pPr>
            <a:r>
              <a:rPr lang="en" sz="2900" i="1" dirty="0"/>
              <a:t>Our 3 most mature Pathfinder Value Chains</a:t>
            </a:r>
            <a:endParaRPr sz="2900" i="1" dirty="0"/>
          </a:p>
          <a:p>
            <a:pPr marL="0" lvl="0" indent="0" algn="ctr" rtl="0">
              <a:lnSpc>
                <a:spcPct val="90000"/>
              </a:lnSpc>
              <a:spcBef>
                <a:spcPts val="0"/>
              </a:spcBef>
              <a:spcAft>
                <a:spcPts val="0"/>
              </a:spcAft>
              <a:buSzPts val="3300"/>
              <a:buNone/>
            </a:pPr>
            <a:endParaRPr sz="290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g16c37982f6b_0_5"/>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a:t>California Wildfire Fire Detection and Response </a:t>
            </a:r>
            <a:endParaRPr/>
          </a:p>
        </p:txBody>
      </p:sp>
      <p:pic>
        <p:nvPicPr>
          <p:cNvPr id="354" name="Google Shape;354;g16c37982f6b_0_5" descr="WIFIRE HOME | WIFIRE"/>
          <p:cNvPicPr preferRelativeResize="0"/>
          <p:nvPr/>
        </p:nvPicPr>
        <p:blipFill rotWithShape="1">
          <a:blip r:embed="rId3">
            <a:alphaModFix/>
          </a:blip>
          <a:srcRect/>
          <a:stretch/>
        </p:blipFill>
        <p:spPr>
          <a:xfrm>
            <a:off x="473148" y="1105751"/>
            <a:ext cx="1149400" cy="442585"/>
          </a:xfrm>
          <a:prstGeom prst="rect">
            <a:avLst/>
          </a:prstGeom>
          <a:solidFill>
            <a:schemeClr val="lt1"/>
          </a:solidFill>
          <a:ln>
            <a:noFill/>
          </a:ln>
        </p:spPr>
      </p:pic>
      <p:pic>
        <p:nvPicPr>
          <p:cNvPr id="355" name="Google Shape;355;g16c37982f6b_0_5"/>
          <p:cNvPicPr preferRelativeResize="0"/>
          <p:nvPr/>
        </p:nvPicPr>
        <p:blipFill rotWithShape="1">
          <a:blip r:embed="rId4">
            <a:alphaModFix/>
          </a:blip>
          <a:srcRect l="9888" t="13651" r="5308"/>
          <a:stretch/>
        </p:blipFill>
        <p:spPr>
          <a:xfrm>
            <a:off x="473150" y="1636350"/>
            <a:ext cx="1149400" cy="1302500"/>
          </a:xfrm>
          <a:prstGeom prst="rect">
            <a:avLst/>
          </a:prstGeom>
          <a:noFill/>
          <a:ln w="9525" cap="flat" cmpd="sng">
            <a:solidFill>
              <a:schemeClr val="dk1"/>
            </a:solidFill>
            <a:prstDash val="solid"/>
            <a:round/>
            <a:headEnd type="none" w="sm" len="sm"/>
            <a:tailEnd type="none" w="sm" len="sm"/>
          </a:ln>
        </p:spPr>
      </p:pic>
      <p:sp>
        <p:nvSpPr>
          <p:cNvPr id="356" name="Google Shape;356;g16c37982f6b_0_5"/>
          <p:cNvSpPr txBox="1"/>
          <p:nvPr/>
        </p:nvSpPr>
        <p:spPr>
          <a:xfrm>
            <a:off x="387975" y="2938850"/>
            <a:ext cx="1319700" cy="501000"/>
          </a:xfrm>
          <a:prstGeom prst="rect">
            <a:avLst/>
          </a:prstGeom>
          <a:noFill/>
          <a:ln>
            <a:noFill/>
          </a:ln>
        </p:spPr>
        <p:txBody>
          <a:bodyPr spcFirstLastPara="1" wrap="square" lIns="91425" tIns="45700" rIns="91425" bIns="45700" anchor="t" anchorCtr="0">
            <a:spAutoFit/>
          </a:bodyPr>
          <a:lstStyle/>
          <a:p>
            <a:pPr marL="0" marR="0" lvl="0" indent="0" algn="ctr" rtl="0">
              <a:lnSpc>
                <a:spcPct val="94840"/>
              </a:lnSpc>
              <a:spcBef>
                <a:spcPts val="0"/>
              </a:spcBef>
              <a:spcAft>
                <a:spcPts val="0"/>
              </a:spcAft>
              <a:buClr>
                <a:srgbClr val="000000"/>
              </a:buClr>
              <a:buSzPts val="1500"/>
              <a:buFont typeface="Arial"/>
              <a:buNone/>
            </a:pPr>
            <a:r>
              <a:rPr lang="en" sz="700" b="1" i="0" u="none" strike="noStrike" cap="none">
                <a:solidFill>
                  <a:schemeClr val="dk1"/>
                </a:solidFill>
                <a:latin typeface="Calibri"/>
                <a:ea typeface="Calibri"/>
                <a:cs typeface="Calibri"/>
                <a:sym typeface="Calibri"/>
              </a:rPr>
              <a:t>Dr. Jessica Block,</a:t>
            </a:r>
            <a:endParaRPr sz="600" b="0" i="0" u="none" strike="noStrike" cap="none">
              <a:solidFill>
                <a:schemeClr val="dk1"/>
              </a:solidFill>
              <a:latin typeface="Arial"/>
              <a:ea typeface="Arial"/>
              <a:cs typeface="Arial"/>
              <a:sym typeface="Arial"/>
            </a:endParaRPr>
          </a:p>
          <a:p>
            <a:pPr marL="0" marR="0" lvl="0" indent="0" algn="ctr" rtl="0">
              <a:lnSpc>
                <a:spcPct val="94840"/>
              </a:lnSpc>
              <a:spcBef>
                <a:spcPts val="0"/>
              </a:spcBef>
              <a:spcAft>
                <a:spcPts val="0"/>
              </a:spcAft>
              <a:buClr>
                <a:srgbClr val="000000"/>
              </a:buClr>
              <a:buSzPts val="1400"/>
              <a:buFont typeface="Arial"/>
              <a:buNone/>
            </a:pPr>
            <a:r>
              <a:rPr lang="en" sz="600" b="0" i="0" u="none" strike="noStrike" cap="none">
                <a:solidFill>
                  <a:schemeClr val="dk1"/>
                </a:solidFill>
                <a:latin typeface="Calibri"/>
                <a:ea typeface="Calibri"/>
                <a:cs typeface="Calibri"/>
                <a:sym typeface="Calibri"/>
              </a:rPr>
              <a:t>Univ. of California San Diego WiFIRE </a:t>
            </a:r>
            <a:endParaRPr sz="600" b="0" i="0" u="none" strike="noStrike" cap="none">
              <a:solidFill>
                <a:schemeClr val="dk1"/>
              </a:solidFill>
              <a:latin typeface="Arial"/>
              <a:ea typeface="Arial"/>
              <a:cs typeface="Arial"/>
              <a:sym typeface="Arial"/>
            </a:endParaRPr>
          </a:p>
          <a:p>
            <a:pPr marL="0" marR="0" lvl="0" indent="0" algn="ctr" rtl="0">
              <a:lnSpc>
                <a:spcPct val="94840"/>
              </a:lnSpc>
              <a:spcBef>
                <a:spcPts val="0"/>
              </a:spcBef>
              <a:spcAft>
                <a:spcPts val="0"/>
              </a:spcAft>
              <a:buClr>
                <a:srgbClr val="000000"/>
              </a:buClr>
              <a:buSzPts val="1300"/>
              <a:buFont typeface="Arial"/>
              <a:buNone/>
            </a:pPr>
            <a:r>
              <a:rPr lang="en" sz="500" b="0" i="1" u="sng" strike="noStrike" cap="non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Responding to Emerging Wildfires through Integration of NOAA Satellites with Real-Time Ground Intelligence</a:t>
            </a:r>
            <a:r>
              <a:rPr lang="en" sz="500" b="0" i="0" u="sng" strike="noStrike" cap="non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 </a:t>
            </a:r>
            <a:endParaRPr sz="500" b="0" i="0" u="none" strike="noStrike" cap="none">
              <a:solidFill>
                <a:schemeClr val="dk1"/>
              </a:solidFill>
              <a:latin typeface="Calibri"/>
              <a:ea typeface="Calibri"/>
              <a:cs typeface="Calibri"/>
              <a:sym typeface="Calibri"/>
            </a:endParaRPr>
          </a:p>
        </p:txBody>
      </p:sp>
      <p:pic>
        <p:nvPicPr>
          <p:cNvPr id="357" name="Google Shape;357;g16c37982f6b_0_5"/>
          <p:cNvPicPr preferRelativeResize="0"/>
          <p:nvPr/>
        </p:nvPicPr>
        <p:blipFill rotWithShape="1">
          <a:blip r:embed="rId6">
            <a:alphaModFix/>
          </a:blip>
          <a:srcRect/>
          <a:stretch/>
        </p:blipFill>
        <p:spPr>
          <a:xfrm>
            <a:off x="6771473" y="2992597"/>
            <a:ext cx="2107974" cy="1726054"/>
          </a:xfrm>
          <a:prstGeom prst="rect">
            <a:avLst/>
          </a:prstGeom>
          <a:noFill/>
          <a:ln>
            <a:noFill/>
          </a:ln>
        </p:spPr>
      </p:pic>
      <p:pic>
        <p:nvPicPr>
          <p:cNvPr id="358" name="Google Shape;358;g16c37982f6b_0_5"/>
          <p:cNvPicPr preferRelativeResize="0"/>
          <p:nvPr/>
        </p:nvPicPr>
        <p:blipFill rotWithShape="1">
          <a:blip r:embed="rId7">
            <a:alphaModFix/>
          </a:blip>
          <a:srcRect/>
          <a:stretch/>
        </p:blipFill>
        <p:spPr>
          <a:xfrm>
            <a:off x="6771477" y="1157424"/>
            <a:ext cx="2107971" cy="1726068"/>
          </a:xfrm>
          <a:prstGeom prst="rect">
            <a:avLst/>
          </a:prstGeom>
          <a:noFill/>
          <a:ln>
            <a:noFill/>
          </a:ln>
        </p:spPr>
      </p:pic>
      <p:grpSp>
        <p:nvGrpSpPr>
          <p:cNvPr id="359" name="Google Shape;359;g16c37982f6b_0_5"/>
          <p:cNvGrpSpPr/>
          <p:nvPr/>
        </p:nvGrpSpPr>
        <p:grpSpPr>
          <a:xfrm>
            <a:off x="56451" y="4060127"/>
            <a:ext cx="5906585" cy="1066627"/>
            <a:chOff x="670146" y="518459"/>
            <a:chExt cx="10851708" cy="2211542"/>
          </a:xfrm>
        </p:grpSpPr>
        <p:grpSp>
          <p:nvGrpSpPr>
            <p:cNvPr id="360" name="Google Shape;360;g16c37982f6b_0_5"/>
            <p:cNvGrpSpPr/>
            <p:nvPr/>
          </p:nvGrpSpPr>
          <p:grpSpPr>
            <a:xfrm>
              <a:off x="670146" y="518459"/>
              <a:ext cx="10851708" cy="2211542"/>
              <a:chOff x="670146" y="265805"/>
              <a:chExt cx="10851708" cy="2247959"/>
            </a:xfrm>
          </p:grpSpPr>
          <p:pic>
            <p:nvPicPr>
              <p:cNvPr id="361" name="Google Shape;361;g16c37982f6b_0_5" descr="Diagram&#10;&#10;Description automatically generated"/>
              <p:cNvPicPr preferRelativeResize="0"/>
              <p:nvPr/>
            </p:nvPicPr>
            <p:blipFill rotWithShape="1">
              <a:blip r:embed="rId8">
                <a:alphaModFix/>
              </a:blip>
              <a:srcRect/>
              <a:stretch/>
            </p:blipFill>
            <p:spPr>
              <a:xfrm>
                <a:off x="670146" y="555476"/>
                <a:ext cx="10851708" cy="1958288"/>
              </a:xfrm>
              <a:prstGeom prst="rect">
                <a:avLst/>
              </a:prstGeom>
              <a:noFill/>
              <a:ln>
                <a:noFill/>
              </a:ln>
            </p:spPr>
          </p:pic>
          <p:pic>
            <p:nvPicPr>
              <p:cNvPr id="362" name="Google Shape;362;g16c37982f6b_0_5" descr="arrows-curved-arrow | EDI2XML"/>
              <p:cNvPicPr preferRelativeResize="0"/>
              <p:nvPr/>
            </p:nvPicPr>
            <p:blipFill rotWithShape="1">
              <a:blip r:embed="rId9">
                <a:alphaModFix/>
              </a:blip>
              <a:srcRect/>
              <a:stretch/>
            </p:blipFill>
            <p:spPr>
              <a:xfrm>
                <a:off x="1091613" y="265805"/>
                <a:ext cx="1992846" cy="871870"/>
              </a:xfrm>
              <a:prstGeom prst="rect">
                <a:avLst/>
              </a:prstGeom>
              <a:noFill/>
              <a:ln>
                <a:noFill/>
              </a:ln>
            </p:spPr>
          </p:pic>
          <p:pic>
            <p:nvPicPr>
              <p:cNvPr id="363" name="Google Shape;363;g16c37982f6b_0_5" descr="arrows-curved-arrow | EDI2XML"/>
              <p:cNvPicPr preferRelativeResize="0"/>
              <p:nvPr/>
            </p:nvPicPr>
            <p:blipFill rotWithShape="1">
              <a:blip r:embed="rId9">
                <a:alphaModFix/>
              </a:blip>
              <a:srcRect/>
              <a:stretch/>
            </p:blipFill>
            <p:spPr>
              <a:xfrm>
                <a:off x="3434317" y="272893"/>
                <a:ext cx="1992846" cy="871870"/>
              </a:xfrm>
              <a:prstGeom prst="rect">
                <a:avLst/>
              </a:prstGeom>
              <a:noFill/>
              <a:ln>
                <a:noFill/>
              </a:ln>
            </p:spPr>
          </p:pic>
          <p:pic>
            <p:nvPicPr>
              <p:cNvPr id="364" name="Google Shape;364;g16c37982f6b_0_5" descr="arrows-curved-arrow | EDI2XML"/>
              <p:cNvPicPr preferRelativeResize="0"/>
              <p:nvPr/>
            </p:nvPicPr>
            <p:blipFill rotWithShape="1">
              <a:blip r:embed="rId9">
                <a:alphaModFix/>
              </a:blip>
              <a:srcRect/>
              <a:stretch/>
            </p:blipFill>
            <p:spPr>
              <a:xfrm>
                <a:off x="5851451" y="268717"/>
                <a:ext cx="1992846" cy="871870"/>
              </a:xfrm>
              <a:prstGeom prst="rect">
                <a:avLst/>
              </a:prstGeom>
              <a:noFill/>
              <a:ln>
                <a:noFill/>
              </a:ln>
            </p:spPr>
          </p:pic>
          <p:pic>
            <p:nvPicPr>
              <p:cNvPr id="365" name="Google Shape;365;g16c37982f6b_0_5" descr="arrows-curved-arrow | EDI2XML"/>
              <p:cNvPicPr preferRelativeResize="0"/>
              <p:nvPr/>
            </p:nvPicPr>
            <p:blipFill rotWithShape="1">
              <a:blip r:embed="rId9">
                <a:alphaModFix/>
              </a:blip>
              <a:srcRect/>
              <a:stretch/>
            </p:blipFill>
            <p:spPr>
              <a:xfrm>
                <a:off x="8322468" y="266664"/>
                <a:ext cx="1992846" cy="871870"/>
              </a:xfrm>
              <a:prstGeom prst="rect">
                <a:avLst/>
              </a:prstGeom>
              <a:noFill/>
              <a:ln>
                <a:noFill/>
              </a:ln>
            </p:spPr>
          </p:pic>
        </p:grpSp>
        <p:sp>
          <p:nvSpPr>
            <p:cNvPr id="366" name="Google Shape;366;g16c37982f6b_0_5"/>
            <p:cNvSpPr txBox="1"/>
            <p:nvPr/>
          </p:nvSpPr>
          <p:spPr>
            <a:xfrm>
              <a:off x="1407734" y="926027"/>
              <a:ext cx="1366800" cy="4626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0" i="1" u="none" strike="noStrike" cap="none">
                  <a:solidFill>
                    <a:schemeClr val="lt1"/>
                  </a:solidFill>
                  <a:latin typeface="Calibri"/>
                  <a:ea typeface="Calibri"/>
                  <a:cs typeface="Calibri"/>
                  <a:sym typeface="Calibri"/>
                </a:rPr>
                <a:t>Translation </a:t>
              </a:r>
              <a:endParaRPr sz="1000" b="0" i="0" u="none" strike="noStrike" cap="none">
                <a:solidFill>
                  <a:schemeClr val="lt1"/>
                </a:solidFill>
                <a:latin typeface="Calibri"/>
                <a:ea typeface="Calibri"/>
                <a:cs typeface="Calibri"/>
                <a:sym typeface="Calibri"/>
              </a:endParaRPr>
            </a:p>
          </p:txBody>
        </p:sp>
        <p:sp>
          <p:nvSpPr>
            <p:cNvPr id="367" name="Google Shape;367;g16c37982f6b_0_5"/>
            <p:cNvSpPr txBox="1"/>
            <p:nvPr/>
          </p:nvSpPr>
          <p:spPr>
            <a:xfrm>
              <a:off x="3724528" y="946004"/>
              <a:ext cx="1366800" cy="4626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0" i="1" u="none" strike="noStrike" cap="none">
                  <a:solidFill>
                    <a:schemeClr val="lt1"/>
                  </a:solidFill>
                  <a:latin typeface="Calibri"/>
                  <a:ea typeface="Calibri"/>
                  <a:cs typeface="Calibri"/>
                  <a:sym typeface="Calibri"/>
                </a:rPr>
                <a:t>Translation </a:t>
              </a:r>
              <a:endParaRPr sz="1000" b="0" i="0" u="none" strike="noStrike" cap="none">
                <a:solidFill>
                  <a:schemeClr val="lt1"/>
                </a:solidFill>
                <a:latin typeface="Calibri"/>
                <a:ea typeface="Calibri"/>
                <a:cs typeface="Calibri"/>
                <a:sym typeface="Calibri"/>
              </a:endParaRPr>
            </a:p>
          </p:txBody>
        </p:sp>
        <p:sp>
          <p:nvSpPr>
            <p:cNvPr id="368" name="Google Shape;368;g16c37982f6b_0_5"/>
            <p:cNvSpPr txBox="1"/>
            <p:nvPr/>
          </p:nvSpPr>
          <p:spPr>
            <a:xfrm>
              <a:off x="6084736" y="946004"/>
              <a:ext cx="1366800" cy="4626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0" i="1" u="none" strike="noStrike" cap="none">
                  <a:solidFill>
                    <a:schemeClr val="lt1"/>
                  </a:solidFill>
                  <a:latin typeface="Calibri"/>
                  <a:ea typeface="Calibri"/>
                  <a:cs typeface="Calibri"/>
                  <a:sym typeface="Calibri"/>
                </a:rPr>
                <a:t>Translation </a:t>
              </a:r>
              <a:endParaRPr sz="1000" b="0" i="0" u="none" strike="noStrike" cap="none">
                <a:solidFill>
                  <a:schemeClr val="lt1"/>
                </a:solidFill>
                <a:latin typeface="Calibri"/>
                <a:ea typeface="Calibri"/>
                <a:cs typeface="Calibri"/>
                <a:sym typeface="Calibri"/>
              </a:endParaRPr>
            </a:p>
          </p:txBody>
        </p:sp>
        <p:sp>
          <p:nvSpPr>
            <p:cNvPr id="369" name="Google Shape;369;g16c37982f6b_0_5"/>
            <p:cNvSpPr txBox="1"/>
            <p:nvPr/>
          </p:nvSpPr>
          <p:spPr>
            <a:xfrm>
              <a:off x="8632406" y="921696"/>
              <a:ext cx="1366800" cy="4626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0" i="1" u="none" strike="noStrike" cap="none">
                  <a:solidFill>
                    <a:schemeClr val="lt1"/>
                  </a:solidFill>
                  <a:latin typeface="Calibri"/>
                  <a:ea typeface="Calibri"/>
                  <a:cs typeface="Calibri"/>
                  <a:sym typeface="Calibri"/>
                </a:rPr>
                <a:t>Translation </a:t>
              </a:r>
              <a:endParaRPr sz="1000" b="0" i="0" u="none" strike="noStrike" cap="none">
                <a:solidFill>
                  <a:schemeClr val="lt1"/>
                </a:solidFill>
                <a:latin typeface="Calibri"/>
                <a:ea typeface="Calibri"/>
                <a:cs typeface="Calibri"/>
                <a:sym typeface="Calibri"/>
              </a:endParaRPr>
            </a:p>
          </p:txBody>
        </p:sp>
      </p:grpSp>
      <p:grpSp>
        <p:nvGrpSpPr>
          <p:cNvPr id="370" name="Google Shape;370;g16c37982f6b_0_5"/>
          <p:cNvGrpSpPr/>
          <p:nvPr/>
        </p:nvGrpSpPr>
        <p:grpSpPr>
          <a:xfrm>
            <a:off x="716250" y="3659702"/>
            <a:ext cx="4186350" cy="400175"/>
            <a:chOff x="7229665" y="6237766"/>
            <a:chExt cx="5581800" cy="620235"/>
          </a:xfrm>
        </p:grpSpPr>
        <p:sp>
          <p:nvSpPr>
            <p:cNvPr id="371" name="Google Shape;371;g16c37982f6b_0_5"/>
            <p:cNvSpPr/>
            <p:nvPr/>
          </p:nvSpPr>
          <p:spPr>
            <a:xfrm>
              <a:off x="7229665" y="6237766"/>
              <a:ext cx="5581800" cy="618000"/>
            </a:xfrm>
            <a:prstGeom prst="rect">
              <a:avLst/>
            </a:prstGeom>
            <a:solidFill>
              <a:schemeClr val="lt1"/>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grpSp>
          <p:nvGrpSpPr>
            <p:cNvPr id="372" name="Google Shape;372;g16c37982f6b_0_5"/>
            <p:cNvGrpSpPr/>
            <p:nvPr/>
          </p:nvGrpSpPr>
          <p:grpSpPr>
            <a:xfrm>
              <a:off x="7283555" y="6237766"/>
              <a:ext cx="5443351" cy="620235"/>
              <a:chOff x="7283555" y="6237766"/>
              <a:chExt cx="5443351" cy="620235"/>
            </a:xfrm>
          </p:grpSpPr>
          <p:grpSp>
            <p:nvGrpSpPr>
              <p:cNvPr id="373" name="Google Shape;373;g16c37982f6b_0_5"/>
              <p:cNvGrpSpPr/>
              <p:nvPr/>
            </p:nvGrpSpPr>
            <p:grpSpPr>
              <a:xfrm>
                <a:off x="7854196" y="6237766"/>
                <a:ext cx="4872710" cy="620235"/>
                <a:chOff x="7854196" y="6237766"/>
                <a:chExt cx="4872710" cy="620235"/>
              </a:xfrm>
            </p:grpSpPr>
            <p:pic>
              <p:nvPicPr>
                <p:cNvPr id="374" name="Google Shape;374;g16c37982f6b_0_5" descr="NSF Project: WIFIRE | Wildfire Research at the University of Maryland"/>
                <p:cNvPicPr preferRelativeResize="0"/>
                <p:nvPr/>
              </p:nvPicPr>
              <p:blipFill rotWithShape="1">
                <a:blip r:embed="rId10">
                  <a:alphaModFix/>
                </a:blip>
                <a:srcRect/>
                <a:stretch/>
              </p:blipFill>
              <p:spPr>
                <a:xfrm>
                  <a:off x="7854196" y="6285556"/>
                  <a:ext cx="672705" cy="476800"/>
                </a:xfrm>
                <a:prstGeom prst="rect">
                  <a:avLst/>
                </a:prstGeom>
                <a:noFill/>
                <a:ln>
                  <a:noFill/>
                </a:ln>
              </p:spPr>
            </p:pic>
            <p:pic>
              <p:nvPicPr>
                <p:cNvPr id="375" name="Google Shape;375;g16c37982f6b_0_5"/>
                <p:cNvPicPr preferRelativeResize="0"/>
                <p:nvPr/>
              </p:nvPicPr>
              <p:blipFill rotWithShape="1">
                <a:blip r:embed="rId11">
                  <a:alphaModFix/>
                </a:blip>
                <a:srcRect/>
                <a:stretch/>
              </p:blipFill>
              <p:spPr>
                <a:xfrm>
                  <a:off x="8589956" y="6289827"/>
                  <a:ext cx="427497" cy="521297"/>
                </a:xfrm>
                <a:prstGeom prst="rect">
                  <a:avLst/>
                </a:prstGeom>
                <a:noFill/>
                <a:ln>
                  <a:noFill/>
                </a:ln>
              </p:spPr>
            </p:pic>
            <p:pic>
              <p:nvPicPr>
                <p:cNvPr id="376" name="Google Shape;376;g16c37982f6b_0_5" descr="Logo&#10;&#10;Description automatically generated"/>
                <p:cNvPicPr preferRelativeResize="0"/>
                <p:nvPr/>
              </p:nvPicPr>
              <p:blipFill rotWithShape="1">
                <a:blip r:embed="rId12">
                  <a:alphaModFix/>
                </a:blip>
                <a:srcRect/>
                <a:stretch/>
              </p:blipFill>
              <p:spPr>
                <a:xfrm>
                  <a:off x="9107608" y="6269965"/>
                  <a:ext cx="544284" cy="564510"/>
                </a:xfrm>
                <a:prstGeom prst="rect">
                  <a:avLst/>
                </a:prstGeom>
                <a:noFill/>
                <a:ln>
                  <a:noFill/>
                </a:ln>
              </p:spPr>
            </p:pic>
            <p:pic>
              <p:nvPicPr>
                <p:cNvPr id="377" name="Google Shape;377;g16c37982f6b_0_5" descr="Fire Department – Los Angeles County"/>
                <p:cNvPicPr preferRelativeResize="0"/>
                <p:nvPr/>
              </p:nvPicPr>
              <p:blipFill rotWithShape="1">
                <a:blip r:embed="rId13">
                  <a:alphaModFix/>
                </a:blip>
                <a:srcRect/>
                <a:stretch/>
              </p:blipFill>
              <p:spPr>
                <a:xfrm>
                  <a:off x="9669550" y="6237766"/>
                  <a:ext cx="644498" cy="596709"/>
                </a:xfrm>
                <a:prstGeom prst="rect">
                  <a:avLst/>
                </a:prstGeom>
                <a:noFill/>
                <a:ln>
                  <a:noFill/>
                </a:ln>
              </p:spPr>
            </p:pic>
            <p:pic>
              <p:nvPicPr>
                <p:cNvPr id="378" name="Google Shape;378;g16c37982f6b_0_5" descr="California National Guard - Wikipedia"/>
                <p:cNvPicPr preferRelativeResize="0"/>
                <p:nvPr/>
              </p:nvPicPr>
              <p:blipFill rotWithShape="1">
                <a:blip r:embed="rId14">
                  <a:alphaModFix/>
                </a:blip>
                <a:srcRect/>
                <a:stretch/>
              </p:blipFill>
              <p:spPr>
                <a:xfrm>
                  <a:off x="10364155" y="6320198"/>
                  <a:ext cx="537803" cy="537803"/>
                </a:xfrm>
                <a:prstGeom prst="rect">
                  <a:avLst/>
                </a:prstGeom>
                <a:noFill/>
                <a:ln>
                  <a:noFill/>
                </a:ln>
              </p:spPr>
            </p:pic>
            <p:pic>
              <p:nvPicPr>
                <p:cNvPr id="379" name="Google Shape;379;g16c37982f6b_0_5" descr="United States Department of Homeland Security - Wikipedia"/>
                <p:cNvPicPr preferRelativeResize="0"/>
                <p:nvPr/>
              </p:nvPicPr>
              <p:blipFill rotWithShape="1">
                <a:blip r:embed="rId15">
                  <a:alphaModFix/>
                </a:blip>
                <a:srcRect/>
                <a:stretch/>
              </p:blipFill>
              <p:spPr>
                <a:xfrm>
                  <a:off x="10960894" y="6300327"/>
                  <a:ext cx="544284" cy="542902"/>
                </a:xfrm>
                <a:prstGeom prst="rect">
                  <a:avLst/>
                </a:prstGeom>
                <a:noFill/>
                <a:ln>
                  <a:noFill/>
                </a:ln>
              </p:spPr>
            </p:pic>
            <p:pic>
              <p:nvPicPr>
                <p:cNvPr id="380" name="Google Shape;380;g16c37982f6b_0_5" descr="Los Angeles Fire Department - Wikipedia"/>
                <p:cNvPicPr preferRelativeResize="0"/>
                <p:nvPr/>
              </p:nvPicPr>
              <p:blipFill rotWithShape="1">
                <a:blip r:embed="rId16">
                  <a:alphaModFix/>
                </a:blip>
                <a:srcRect/>
                <a:stretch/>
              </p:blipFill>
              <p:spPr>
                <a:xfrm>
                  <a:off x="11564114" y="6300970"/>
                  <a:ext cx="559574" cy="557030"/>
                </a:xfrm>
                <a:prstGeom prst="rect">
                  <a:avLst/>
                </a:prstGeom>
                <a:noFill/>
                <a:ln>
                  <a:noFill/>
                </a:ln>
              </p:spPr>
            </p:pic>
            <p:pic>
              <p:nvPicPr>
                <p:cNvPr id="381" name="Google Shape;381;g16c37982f6b_0_5" descr="Icon&#10;&#10;Description automatically generated"/>
                <p:cNvPicPr preferRelativeResize="0"/>
                <p:nvPr/>
              </p:nvPicPr>
              <p:blipFill rotWithShape="1">
                <a:blip r:embed="rId17">
                  <a:alphaModFix/>
                </a:blip>
                <a:srcRect l="28281" r="31095" b="10362"/>
                <a:stretch/>
              </p:blipFill>
              <p:spPr>
                <a:xfrm>
                  <a:off x="12182625" y="6241161"/>
                  <a:ext cx="544281" cy="600522"/>
                </a:xfrm>
                <a:prstGeom prst="rect">
                  <a:avLst/>
                </a:prstGeom>
                <a:noFill/>
                <a:ln>
                  <a:noFill/>
                </a:ln>
              </p:spPr>
            </p:pic>
          </p:grpSp>
          <p:pic>
            <p:nvPicPr>
              <p:cNvPr id="382" name="Google Shape;382;g16c37982f6b_0_5"/>
              <p:cNvPicPr preferRelativeResize="0"/>
              <p:nvPr/>
            </p:nvPicPr>
            <p:blipFill rotWithShape="1">
              <a:blip r:embed="rId18">
                <a:alphaModFix/>
              </a:blip>
              <a:srcRect/>
              <a:stretch/>
            </p:blipFill>
            <p:spPr>
              <a:xfrm>
                <a:off x="7283555" y="6280982"/>
                <a:ext cx="560701" cy="560701"/>
              </a:xfrm>
              <a:prstGeom prst="rect">
                <a:avLst/>
              </a:prstGeom>
              <a:noFill/>
              <a:ln>
                <a:noFill/>
              </a:ln>
            </p:spPr>
          </p:pic>
        </p:grpSp>
      </p:grpSp>
      <p:sp>
        <p:nvSpPr>
          <p:cNvPr id="383" name="Google Shape;383;g16c37982f6b_0_5"/>
          <p:cNvSpPr txBox="1"/>
          <p:nvPr/>
        </p:nvSpPr>
        <p:spPr>
          <a:xfrm>
            <a:off x="2233725" y="1368350"/>
            <a:ext cx="40239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84" name="Google Shape;384;g16c37982f6b_0_5"/>
          <p:cNvSpPr txBox="1"/>
          <p:nvPr/>
        </p:nvSpPr>
        <p:spPr>
          <a:xfrm>
            <a:off x="1732212" y="1223450"/>
            <a:ext cx="4929600" cy="2216400"/>
          </a:xfrm>
          <a:prstGeom prst="rect">
            <a:avLst/>
          </a:prstGeom>
          <a:noFill/>
          <a:ln>
            <a:noFill/>
          </a:ln>
        </p:spPr>
        <p:txBody>
          <a:bodyPr spcFirstLastPara="1" wrap="square" lIns="91425" tIns="91425" rIns="91425" bIns="91425" anchor="t" anchorCtr="0">
            <a:spAutoFit/>
          </a:bodyPr>
          <a:lstStyle/>
          <a:p>
            <a:pPr marL="457200" marR="0" lvl="0" indent="-298450" algn="l" rtl="0">
              <a:lnSpc>
                <a:spcPct val="100000"/>
              </a:lnSpc>
              <a:spcBef>
                <a:spcPts val="0"/>
              </a:spcBef>
              <a:spcAft>
                <a:spcPts val="0"/>
              </a:spcAft>
              <a:buClr>
                <a:srgbClr val="000000"/>
              </a:buClr>
              <a:buSzPts val="1100"/>
              <a:buFont typeface="Calibri"/>
              <a:buChar char="●"/>
            </a:pPr>
            <a:r>
              <a:rPr lang="en" sz="1100" b="0" i="0" u="none" strike="noStrike" cap="none">
                <a:solidFill>
                  <a:srgbClr val="000000"/>
                </a:solidFill>
                <a:latin typeface="Calibri"/>
                <a:ea typeface="Calibri"/>
                <a:cs typeface="Calibri"/>
                <a:sym typeface="Calibri"/>
              </a:rPr>
              <a:t>Recruited to provide feedback on the future benefits of GeoXO’s ABI and Fire detection product. </a:t>
            </a:r>
            <a:endParaRPr sz="1100" b="0" i="0" u="none" strike="noStrike" cap="none">
              <a:solidFill>
                <a:srgbClr val="000000"/>
              </a:solidFill>
              <a:latin typeface="Calibri"/>
              <a:ea typeface="Calibri"/>
              <a:cs typeface="Calibri"/>
              <a:sym typeface="Calibri"/>
            </a:endParaRPr>
          </a:p>
          <a:p>
            <a:pPr marL="914400" marR="0" lvl="1" indent="-298450" algn="l" rtl="0">
              <a:lnSpc>
                <a:spcPct val="100000"/>
              </a:lnSpc>
              <a:spcBef>
                <a:spcPts val="0"/>
              </a:spcBef>
              <a:spcAft>
                <a:spcPts val="0"/>
              </a:spcAft>
              <a:buClr>
                <a:srgbClr val="000000"/>
              </a:buClr>
              <a:buSzPts val="1100"/>
              <a:buFont typeface="Calibri"/>
              <a:buChar char="○"/>
            </a:pPr>
            <a:r>
              <a:rPr lang="en" sz="1100" b="0" i="0" u="none" strike="noStrike" cap="none">
                <a:solidFill>
                  <a:srgbClr val="000000"/>
                </a:solidFill>
                <a:latin typeface="Calibri"/>
                <a:ea typeface="Calibri"/>
                <a:cs typeface="Calibri"/>
                <a:sym typeface="Calibri"/>
              </a:rPr>
              <a:t>Project will expand to include VIIRS and future JPSS</a:t>
            </a:r>
            <a:endParaRPr sz="1100" b="0" i="0" u="none" strike="noStrike" cap="none">
              <a:solidFill>
                <a:srgbClr val="000000"/>
              </a:solidFill>
              <a:latin typeface="Calibri"/>
              <a:ea typeface="Calibri"/>
              <a:cs typeface="Calibri"/>
              <a:sym typeface="Calibri"/>
            </a:endParaRPr>
          </a:p>
          <a:p>
            <a:pPr marL="457200" marR="0" lvl="0" indent="-298450" algn="l" rtl="0">
              <a:lnSpc>
                <a:spcPct val="100000"/>
              </a:lnSpc>
              <a:spcBef>
                <a:spcPts val="0"/>
              </a:spcBef>
              <a:spcAft>
                <a:spcPts val="0"/>
              </a:spcAft>
              <a:buClr>
                <a:srgbClr val="000000"/>
              </a:buClr>
              <a:buSzPts val="1100"/>
              <a:buFont typeface="Calibri"/>
              <a:buChar char="●"/>
            </a:pPr>
            <a:r>
              <a:rPr lang="en" sz="1100" b="0" i="0" u="none" strike="noStrike" cap="none">
                <a:solidFill>
                  <a:srgbClr val="000000"/>
                </a:solidFill>
                <a:latin typeface="Calibri"/>
                <a:ea typeface="Calibri"/>
                <a:cs typeface="Calibri"/>
                <a:sym typeface="Calibri"/>
              </a:rPr>
              <a:t>Presented at speaker series as an “Information Integrators” of fire observations and Artificial Intelligence (AI)</a:t>
            </a:r>
            <a:endParaRPr sz="1100" b="0" i="0" u="none" strike="noStrike" cap="none">
              <a:solidFill>
                <a:srgbClr val="000000"/>
              </a:solidFill>
              <a:latin typeface="Calibri"/>
              <a:ea typeface="Calibri"/>
              <a:cs typeface="Calibri"/>
              <a:sym typeface="Calibri"/>
            </a:endParaRPr>
          </a:p>
          <a:p>
            <a:pPr marL="457200" marR="0" lvl="0" indent="-298450" algn="l" rtl="0">
              <a:lnSpc>
                <a:spcPct val="100000"/>
              </a:lnSpc>
              <a:spcBef>
                <a:spcPts val="0"/>
              </a:spcBef>
              <a:spcAft>
                <a:spcPts val="0"/>
              </a:spcAft>
              <a:buClr>
                <a:srgbClr val="000000"/>
              </a:buClr>
              <a:buSzPts val="1100"/>
              <a:buFont typeface="Calibri"/>
              <a:buChar char="●"/>
            </a:pPr>
            <a:r>
              <a:rPr lang="en" sz="1100" b="0" i="0" u="none" strike="noStrike" cap="none">
                <a:solidFill>
                  <a:schemeClr val="dk1"/>
                </a:solidFill>
                <a:latin typeface="Calibri"/>
                <a:ea typeface="Calibri"/>
                <a:cs typeface="Calibri"/>
                <a:sym typeface="Calibri"/>
              </a:rPr>
              <a:t>Co-Developed a scenario based tabletop exercise (with a GeoXO ABI example) to demonstrate the differences between current and future fire detection with Geo.</a:t>
            </a:r>
            <a:endParaRPr sz="1100" b="0" i="0" u="none" strike="noStrike" cap="none">
              <a:solidFill>
                <a:srgbClr val="000000"/>
              </a:solidFill>
              <a:latin typeface="Calibri"/>
              <a:ea typeface="Calibri"/>
              <a:cs typeface="Calibri"/>
              <a:sym typeface="Calibri"/>
            </a:endParaRPr>
          </a:p>
          <a:p>
            <a:pPr marL="914400" marR="0" lvl="1" indent="-298450" algn="l" rtl="0">
              <a:lnSpc>
                <a:spcPct val="100000"/>
              </a:lnSpc>
              <a:spcBef>
                <a:spcPts val="0"/>
              </a:spcBef>
              <a:spcAft>
                <a:spcPts val="0"/>
              </a:spcAft>
              <a:buClr>
                <a:srgbClr val="000000"/>
              </a:buClr>
              <a:buSzPts val="1100"/>
              <a:buFont typeface="Calibri"/>
              <a:buChar char="○"/>
            </a:pPr>
            <a:r>
              <a:rPr lang="en" sz="1100" b="1" i="1" u="none" strike="noStrike" cap="none">
                <a:solidFill>
                  <a:srgbClr val="000000"/>
                </a:solidFill>
                <a:latin typeface="Calibri"/>
                <a:ea typeface="Calibri"/>
                <a:cs typeface="Calibri"/>
                <a:sym typeface="Calibri"/>
              </a:rPr>
              <a:t>Better spatial resolution led to faster response time and better allocation of resources (people and supplies)</a:t>
            </a:r>
            <a:endParaRPr sz="1100" b="1" i="1" u="none" strike="noStrike" cap="none">
              <a:solidFill>
                <a:srgbClr val="000000"/>
              </a:solidFill>
              <a:latin typeface="Calibri"/>
              <a:ea typeface="Calibri"/>
              <a:cs typeface="Calibri"/>
              <a:sym typeface="Calibri"/>
            </a:endParaRPr>
          </a:p>
          <a:p>
            <a:pPr marL="457200" marR="0" lvl="0" indent="-298450" algn="l" rtl="0">
              <a:lnSpc>
                <a:spcPct val="100000"/>
              </a:lnSpc>
              <a:spcBef>
                <a:spcPts val="0"/>
              </a:spcBef>
              <a:spcAft>
                <a:spcPts val="0"/>
              </a:spcAft>
              <a:buClr>
                <a:srgbClr val="000000"/>
              </a:buClr>
              <a:buSzPts val="1100"/>
              <a:buFont typeface="Calibri"/>
              <a:buChar char="●"/>
            </a:pPr>
            <a:r>
              <a:rPr lang="en" sz="1100" b="0" i="0" u="none" strike="noStrike" cap="none">
                <a:solidFill>
                  <a:srgbClr val="000000"/>
                </a:solidFill>
                <a:latin typeface="Calibri"/>
                <a:ea typeface="Calibri"/>
                <a:cs typeface="Calibri"/>
                <a:sym typeface="Calibri"/>
              </a:rPr>
              <a:t>Funded by NOAA Fire Program to help develop future Fire products and Services.</a:t>
            </a:r>
            <a:endParaRPr sz="1100" b="0" i="0" u="none" strike="noStrike" cap="non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g16c57478cbc_0_360"/>
          <p:cNvSpPr txBox="1">
            <a:spLocks noGrp="1"/>
          </p:cNvSpPr>
          <p:nvPr>
            <p:ph type="body" idx="1"/>
          </p:nvPr>
        </p:nvSpPr>
        <p:spPr>
          <a:xfrm>
            <a:off x="1819375" y="1088200"/>
            <a:ext cx="7169700" cy="31032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SzPts val="2100"/>
              <a:buNone/>
            </a:pPr>
            <a:r>
              <a:rPr lang="en" sz="1300"/>
              <a:t>ASU will map the AQ community for Maricopa County and </a:t>
            </a:r>
            <a:r>
              <a:rPr lang="en" sz="1300" b="1"/>
              <a:t>trace information to decisions </a:t>
            </a:r>
            <a:r>
              <a:rPr lang="en" sz="1300"/>
              <a:t>using a value chain that looks at the benefits of VIIRS, MODIS,TEMPO and ACX in AQ (PM2.5) readings.  </a:t>
            </a:r>
            <a:endParaRPr sz="1300"/>
          </a:p>
          <a:p>
            <a:pPr marL="914400" lvl="1" indent="-311150" algn="l" rtl="0">
              <a:lnSpc>
                <a:spcPct val="100000"/>
              </a:lnSpc>
              <a:spcBef>
                <a:spcPts val="0"/>
              </a:spcBef>
              <a:spcAft>
                <a:spcPts val="0"/>
              </a:spcAft>
              <a:buSzPts val="1300"/>
              <a:buFont typeface="Calibri"/>
              <a:buChar char="○"/>
            </a:pPr>
            <a:r>
              <a:rPr lang="en" sz="1300"/>
              <a:t>OAR has been contacted and will be involved with the Pathfinder use case </a:t>
            </a:r>
            <a:endParaRPr sz="1300"/>
          </a:p>
          <a:p>
            <a:pPr marL="914400" lvl="1" indent="-311150" algn="l" rtl="0">
              <a:lnSpc>
                <a:spcPct val="100000"/>
              </a:lnSpc>
              <a:spcBef>
                <a:spcPts val="0"/>
              </a:spcBef>
              <a:spcAft>
                <a:spcPts val="0"/>
              </a:spcAft>
              <a:buSzPts val="1300"/>
              <a:buFont typeface="Calibri"/>
              <a:buChar char="○"/>
            </a:pPr>
            <a:r>
              <a:rPr lang="en" sz="1300"/>
              <a:t>NOAA Chief Economist Team will be engaged for the Value Study development</a:t>
            </a:r>
            <a:endParaRPr sz="1300"/>
          </a:p>
          <a:p>
            <a:pPr marL="914400" lvl="1" indent="-311150" algn="l" rtl="0">
              <a:lnSpc>
                <a:spcPct val="100000"/>
              </a:lnSpc>
              <a:spcBef>
                <a:spcPts val="0"/>
              </a:spcBef>
              <a:spcAft>
                <a:spcPts val="0"/>
              </a:spcAft>
              <a:buSzPts val="1300"/>
              <a:buChar char="○"/>
            </a:pPr>
            <a:r>
              <a:rPr lang="en" sz="1300"/>
              <a:t>OSAAP Foundational data is informing the internal traceability to instruments, products and services</a:t>
            </a:r>
            <a:endParaRPr sz="1300"/>
          </a:p>
          <a:p>
            <a:pPr marL="914400" lvl="1" indent="-311150" algn="l" rtl="0">
              <a:lnSpc>
                <a:spcPct val="100000"/>
              </a:lnSpc>
              <a:spcBef>
                <a:spcPts val="0"/>
              </a:spcBef>
              <a:spcAft>
                <a:spcPts val="0"/>
              </a:spcAft>
              <a:buSzPts val="1300"/>
              <a:buFont typeface="Calibri"/>
              <a:buChar char="○"/>
            </a:pPr>
            <a:r>
              <a:rPr lang="en" sz="1300"/>
              <a:t>UEC OAR Liaison will help develop the AQ user map and Value Chain </a:t>
            </a:r>
            <a:endParaRPr sz="1300"/>
          </a:p>
          <a:p>
            <a:pPr marL="914400" lvl="0" indent="0" algn="l" rtl="0">
              <a:lnSpc>
                <a:spcPct val="100000"/>
              </a:lnSpc>
              <a:spcBef>
                <a:spcPts val="0"/>
              </a:spcBef>
              <a:spcAft>
                <a:spcPts val="0"/>
              </a:spcAft>
              <a:buSzPts val="2100"/>
              <a:buNone/>
            </a:pPr>
            <a:endParaRPr sz="1300"/>
          </a:p>
          <a:p>
            <a:pPr marL="0" lvl="0" indent="0" algn="l" rtl="0">
              <a:lnSpc>
                <a:spcPct val="100000"/>
              </a:lnSpc>
              <a:spcBef>
                <a:spcPts val="0"/>
              </a:spcBef>
              <a:spcAft>
                <a:spcPts val="0"/>
              </a:spcAft>
              <a:buSzPts val="2100"/>
              <a:buNone/>
            </a:pPr>
            <a:r>
              <a:rPr lang="en" sz="1300"/>
              <a:t>Next Steps: </a:t>
            </a:r>
            <a:endParaRPr sz="1300"/>
          </a:p>
          <a:p>
            <a:pPr marL="457200" lvl="0" indent="-311150" algn="l" rtl="0">
              <a:lnSpc>
                <a:spcPct val="100000"/>
              </a:lnSpc>
              <a:spcBef>
                <a:spcPts val="0"/>
              </a:spcBef>
              <a:spcAft>
                <a:spcPts val="0"/>
              </a:spcAft>
              <a:buSzPts val="1300"/>
              <a:buFont typeface="Calibri"/>
              <a:buChar char="●"/>
            </a:pPr>
            <a:r>
              <a:rPr lang="en" sz="1300"/>
              <a:t>Scheduled Maricopa County as a speaker at the NESDIS Meet the User Speaker series. </a:t>
            </a:r>
            <a:endParaRPr sz="1300"/>
          </a:p>
          <a:p>
            <a:pPr marL="457200" lvl="0" indent="-311150" algn="l" rtl="0">
              <a:lnSpc>
                <a:spcPct val="100000"/>
              </a:lnSpc>
              <a:spcBef>
                <a:spcPts val="0"/>
              </a:spcBef>
              <a:spcAft>
                <a:spcPts val="0"/>
              </a:spcAft>
              <a:buSzPts val="1300"/>
              <a:buFont typeface="Calibri"/>
              <a:buChar char="●"/>
            </a:pPr>
            <a:r>
              <a:rPr lang="en" sz="1300"/>
              <a:t>Complete kick off meeting and map the AZ AQ user chain.</a:t>
            </a:r>
            <a:endParaRPr sz="1300"/>
          </a:p>
          <a:p>
            <a:pPr marL="457200" lvl="0" indent="-311150" algn="l" rtl="0">
              <a:lnSpc>
                <a:spcPct val="100000"/>
              </a:lnSpc>
              <a:spcBef>
                <a:spcPts val="0"/>
              </a:spcBef>
              <a:spcAft>
                <a:spcPts val="0"/>
              </a:spcAft>
              <a:buSzPts val="1300"/>
              <a:buChar char="●"/>
            </a:pPr>
            <a:r>
              <a:rPr lang="en" sz="1300"/>
              <a:t>Develop the NOAA side of the chain to include NOAA AQ information and services being used in Maricopa County.</a:t>
            </a:r>
            <a:endParaRPr sz="1300"/>
          </a:p>
          <a:p>
            <a:pPr marL="457200" lvl="0" indent="-311150" algn="l" rtl="0">
              <a:lnSpc>
                <a:spcPct val="100000"/>
              </a:lnSpc>
              <a:spcBef>
                <a:spcPts val="0"/>
              </a:spcBef>
              <a:spcAft>
                <a:spcPts val="0"/>
              </a:spcAft>
              <a:buSzPts val="1300"/>
              <a:buFont typeface="Calibri"/>
              <a:buChar char="●"/>
            </a:pPr>
            <a:r>
              <a:rPr lang="en" sz="1300"/>
              <a:t>Stay engaged with NOAA Missions and LOs to include future Leo and Geo asset in study.</a:t>
            </a:r>
            <a:endParaRPr sz="1900"/>
          </a:p>
        </p:txBody>
      </p:sp>
      <p:pic>
        <p:nvPicPr>
          <p:cNvPr id="390" name="Google Shape;390;g16c57478cbc_0_360"/>
          <p:cNvPicPr preferRelativeResize="0"/>
          <p:nvPr/>
        </p:nvPicPr>
        <p:blipFill rotWithShape="1">
          <a:blip r:embed="rId3">
            <a:alphaModFix/>
          </a:blip>
          <a:srcRect/>
          <a:stretch/>
        </p:blipFill>
        <p:spPr>
          <a:xfrm>
            <a:off x="347850" y="2018837"/>
            <a:ext cx="1216925" cy="1241925"/>
          </a:xfrm>
          <a:prstGeom prst="rect">
            <a:avLst/>
          </a:prstGeom>
          <a:noFill/>
          <a:ln w="9525" cap="flat" cmpd="sng">
            <a:solidFill>
              <a:schemeClr val="dk1"/>
            </a:solidFill>
            <a:prstDash val="solid"/>
            <a:round/>
            <a:headEnd type="none" w="sm" len="sm"/>
            <a:tailEnd type="none" w="sm" len="sm"/>
          </a:ln>
        </p:spPr>
      </p:pic>
      <p:pic>
        <p:nvPicPr>
          <p:cNvPr id="391" name="Google Shape;391;g16c57478cbc_0_360"/>
          <p:cNvPicPr preferRelativeResize="0"/>
          <p:nvPr/>
        </p:nvPicPr>
        <p:blipFill rotWithShape="1">
          <a:blip r:embed="rId4">
            <a:alphaModFix/>
          </a:blip>
          <a:srcRect/>
          <a:stretch/>
        </p:blipFill>
        <p:spPr>
          <a:xfrm>
            <a:off x="347850" y="1365900"/>
            <a:ext cx="1216925" cy="618300"/>
          </a:xfrm>
          <a:prstGeom prst="rect">
            <a:avLst/>
          </a:prstGeom>
          <a:noFill/>
          <a:ln>
            <a:noFill/>
          </a:ln>
        </p:spPr>
      </p:pic>
      <p:pic>
        <p:nvPicPr>
          <p:cNvPr id="392" name="Google Shape;392;g16c57478cbc_0_360"/>
          <p:cNvPicPr preferRelativeResize="0"/>
          <p:nvPr/>
        </p:nvPicPr>
        <p:blipFill rotWithShape="1">
          <a:blip r:embed="rId5">
            <a:alphaModFix/>
          </a:blip>
          <a:srcRect/>
          <a:stretch/>
        </p:blipFill>
        <p:spPr>
          <a:xfrm>
            <a:off x="387937" y="3754875"/>
            <a:ext cx="1136750" cy="730725"/>
          </a:xfrm>
          <a:prstGeom prst="rect">
            <a:avLst/>
          </a:prstGeom>
          <a:noFill/>
          <a:ln>
            <a:noFill/>
          </a:ln>
        </p:spPr>
      </p:pic>
      <p:sp>
        <p:nvSpPr>
          <p:cNvPr id="393" name="Google Shape;393;g16c57478cbc_0_360"/>
          <p:cNvSpPr txBox="1">
            <a:spLocks noGrp="1"/>
          </p:cNvSpPr>
          <p:nvPr>
            <p:ph type="title"/>
          </p:nvPr>
        </p:nvSpPr>
        <p:spPr>
          <a:xfrm>
            <a:off x="199238" y="390919"/>
            <a:ext cx="8745600" cy="5727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sz="3200"/>
              <a:t>Maricopa County Air Quality Awareness and Equity</a:t>
            </a:r>
            <a:endParaRPr sz="3200"/>
          </a:p>
        </p:txBody>
      </p:sp>
      <p:sp>
        <p:nvSpPr>
          <p:cNvPr id="394" name="Google Shape;394;g16c57478cbc_0_360"/>
          <p:cNvSpPr txBox="1"/>
          <p:nvPr/>
        </p:nvSpPr>
        <p:spPr>
          <a:xfrm>
            <a:off x="284656" y="3339372"/>
            <a:ext cx="1613700" cy="4155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Times New Roman"/>
                <a:ea typeface="Times New Roman"/>
                <a:cs typeface="Times New Roman"/>
                <a:sym typeface="Times New Roman"/>
              </a:rPr>
              <a:t>Dr. Timothy Lant</a:t>
            </a:r>
            <a:endParaRPr sz="600" b="0" i="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Times New Roman"/>
                <a:ea typeface="Times New Roman"/>
                <a:cs typeface="Times New Roman"/>
                <a:sym typeface="Times New Roman"/>
              </a:rPr>
              <a:t>Director of program development for Arizona State University's Knowledge Enterprise </a:t>
            </a:r>
            <a:endParaRPr sz="600" b="0" i="0" u="none" strike="noStrike" cap="none">
              <a:solidFill>
                <a:schemeClr val="dk1"/>
              </a:solidFill>
              <a:latin typeface="Times New Roman"/>
              <a:ea typeface="Times New Roman"/>
              <a:cs typeface="Times New Roman"/>
              <a:sym typeface="Times New Roman"/>
            </a:endParaRPr>
          </a:p>
        </p:txBody>
      </p:sp>
      <p:grpSp>
        <p:nvGrpSpPr>
          <p:cNvPr id="395" name="Google Shape;395;g16c57478cbc_0_360"/>
          <p:cNvGrpSpPr/>
          <p:nvPr/>
        </p:nvGrpSpPr>
        <p:grpSpPr>
          <a:xfrm>
            <a:off x="1898280" y="4099152"/>
            <a:ext cx="6467797" cy="968170"/>
            <a:chOff x="1819375" y="4175386"/>
            <a:chExt cx="6547016" cy="968170"/>
          </a:xfrm>
        </p:grpSpPr>
        <p:pic>
          <p:nvPicPr>
            <p:cNvPr id="396" name="Google Shape;396;g16c57478cbc_0_360"/>
            <p:cNvPicPr preferRelativeResize="0"/>
            <p:nvPr/>
          </p:nvPicPr>
          <p:blipFill rotWithShape="1">
            <a:blip r:embed="rId5">
              <a:alphaModFix/>
            </a:blip>
            <a:srcRect/>
            <a:stretch/>
          </p:blipFill>
          <p:spPr>
            <a:xfrm>
              <a:off x="7380841" y="4593146"/>
              <a:ext cx="530215" cy="194725"/>
            </a:xfrm>
            <a:prstGeom prst="rect">
              <a:avLst/>
            </a:prstGeom>
            <a:noFill/>
            <a:ln>
              <a:noFill/>
            </a:ln>
          </p:spPr>
        </p:pic>
        <p:grpSp>
          <p:nvGrpSpPr>
            <p:cNvPr id="397" name="Google Shape;397;g16c57478cbc_0_360"/>
            <p:cNvGrpSpPr/>
            <p:nvPr/>
          </p:nvGrpSpPr>
          <p:grpSpPr>
            <a:xfrm>
              <a:off x="1819375" y="4175386"/>
              <a:ext cx="6547016" cy="968170"/>
              <a:chOff x="523752" y="475528"/>
              <a:chExt cx="11180014" cy="2155800"/>
            </a:xfrm>
          </p:grpSpPr>
          <p:pic>
            <p:nvPicPr>
              <p:cNvPr id="398" name="Google Shape;398;g16c57478cbc_0_360" descr="ADEQ: Smoke Management"/>
              <p:cNvPicPr preferRelativeResize="0"/>
              <p:nvPr/>
            </p:nvPicPr>
            <p:blipFill rotWithShape="1">
              <a:blip r:embed="rId6">
                <a:alphaModFix/>
              </a:blip>
              <a:srcRect/>
              <a:stretch/>
            </p:blipFill>
            <p:spPr>
              <a:xfrm>
                <a:off x="9952425" y="1426546"/>
                <a:ext cx="1125515" cy="439657"/>
              </a:xfrm>
              <a:prstGeom prst="rect">
                <a:avLst/>
              </a:prstGeom>
              <a:noFill/>
              <a:ln>
                <a:noFill/>
              </a:ln>
            </p:spPr>
          </p:pic>
          <p:grpSp>
            <p:nvGrpSpPr>
              <p:cNvPr id="399" name="Google Shape;399;g16c57478cbc_0_360"/>
              <p:cNvGrpSpPr/>
              <p:nvPr/>
            </p:nvGrpSpPr>
            <p:grpSpPr>
              <a:xfrm>
                <a:off x="523752" y="475528"/>
                <a:ext cx="11180014" cy="2155800"/>
                <a:chOff x="523752" y="475528"/>
                <a:chExt cx="11180014" cy="2155800"/>
              </a:xfrm>
            </p:grpSpPr>
            <p:pic>
              <p:nvPicPr>
                <p:cNvPr id="400" name="Google Shape;400;g16c57478cbc_0_360" descr="EPA Logo [Environmental Protection Agency - epa.gov] Download Vector"/>
                <p:cNvPicPr preferRelativeResize="0"/>
                <p:nvPr/>
              </p:nvPicPr>
              <p:blipFill rotWithShape="1">
                <a:blip r:embed="rId7">
                  <a:alphaModFix/>
                </a:blip>
                <a:srcRect/>
                <a:stretch/>
              </p:blipFill>
              <p:spPr>
                <a:xfrm>
                  <a:off x="7614468" y="1301601"/>
                  <a:ext cx="847356" cy="623859"/>
                </a:xfrm>
                <a:prstGeom prst="rect">
                  <a:avLst/>
                </a:prstGeom>
                <a:noFill/>
                <a:ln>
                  <a:noFill/>
                </a:ln>
              </p:spPr>
            </p:pic>
            <p:grpSp>
              <p:nvGrpSpPr>
                <p:cNvPr id="401" name="Google Shape;401;g16c57478cbc_0_360"/>
                <p:cNvGrpSpPr/>
                <p:nvPr/>
              </p:nvGrpSpPr>
              <p:grpSpPr>
                <a:xfrm>
                  <a:off x="523752" y="475528"/>
                  <a:ext cx="11180014" cy="2155800"/>
                  <a:chOff x="504088" y="200226"/>
                  <a:chExt cx="11180014" cy="2155800"/>
                </a:xfrm>
              </p:grpSpPr>
              <p:pic>
                <p:nvPicPr>
                  <p:cNvPr id="402" name="Google Shape;402;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70000"/>
                  </a:blip>
                  <a:srcRect t="35164" b="38170"/>
                  <a:stretch/>
                </p:blipFill>
                <p:spPr>
                  <a:xfrm>
                    <a:off x="507902" y="609063"/>
                    <a:ext cx="7510264" cy="1366502"/>
                  </a:xfrm>
                  <a:prstGeom prst="rect">
                    <a:avLst/>
                  </a:prstGeom>
                  <a:noFill/>
                  <a:ln>
                    <a:noFill/>
                  </a:ln>
                </p:spPr>
              </p:pic>
              <p:sp>
                <p:nvSpPr>
                  <p:cNvPr id="403" name="Google Shape;403;g16c57478cbc_0_360"/>
                  <p:cNvSpPr/>
                  <p:nvPr/>
                </p:nvSpPr>
                <p:spPr>
                  <a:xfrm>
                    <a:off x="507902" y="200226"/>
                    <a:ext cx="11176200" cy="2155800"/>
                  </a:xfrm>
                  <a:prstGeom prst="rightArrow">
                    <a:avLst>
                      <a:gd name="adj1" fmla="val 50000"/>
                      <a:gd name="adj2" fmla="val 50000"/>
                    </a:avLst>
                  </a:prstGeom>
                  <a:noFill/>
                  <a:ln w="38100" cap="flat" cmpd="sng">
                    <a:solidFill>
                      <a:srgbClr val="BFBFB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1" u="none" strike="noStrike" cap="none">
                      <a:solidFill>
                        <a:schemeClr val="dk1"/>
                      </a:solidFill>
                      <a:latin typeface="Calibri"/>
                      <a:ea typeface="Calibri"/>
                      <a:cs typeface="Calibri"/>
                      <a:sym typeface="Calibri"/>
                    </a:endParaRPr>
                  </a:p>
                </p:txBody>
              </p:sp>
              <p:sp>
                <p:nvSpPr>
                  <p:cNvPr id="404" name="Google Shape;404;g16c57478cbc_0_360"/>
                  <p:cNvSpPr/>
                  <p:nvPr/>
                </p:nvSpPr>
                <p:spPr>
                  <a:xfrm>
                    <a:off x="2314374" y="970131"/>
                    <a:ext cx="1366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Science Working Groups</a:t>
                    </a:r>
                    <a:endParaRPr sz="1100" b="0" i="0" u="none" strike="noStrike" cap="none">
                      <a:solidFill>
                        <a:schemeClr val="dk1"/>
                      </a:solidFill>
                      <a:latin typeface="Arial"/>
                      <a:ea typeface="Arial"/>
                      <a:cs typeface="Arial"/>
                      <a:sym typeface="Arial"/>
                    </a:endParaRPr>
                  </a:p>
                </p:txBody>
              </p:sp>
              <p:sp>
                <p:nvSpPr>
                  <p:cNvPr id="405" name="Google Shape;405;g16c57478cbc_0_360"/>
                  <p:cNvSpPr/>
                  <p:nvPr/>
                </p:nvSpPr>
                <p:spPr>
                  <a:xfrm>
                    <a:off x="4720792" y="909241"/>
                    <a:ext cx="1584300" cy="8145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Product and Services Development </a:t>
                    </a:r>
                    <a:endParaRPr sz="1100" b="0" i="0" u="none" strike="noStrike" cap="none">
                      <a:solidFill>
                        <a:schemeClr val="dk1"/>
                      </a:solidFill>
                      <a:latin typeface="Arial"/>
                      <a:ea typeface="Arial"/>
                      <a:cs typeface="Arial"/>
                      <a:sym typeface="Arial"/>
                    </a:endParaRPr>
                  </a:p>
                </p:txBody>
              </p:sp>
              <p:sp>
                <p:nvSpPr>
                  <p:cNvPr id="406" name="Google Shape;406;g16c57478cbc_0_360"/>
                  <p:cNvSpPr/>
                  <p:nvPr/>
                </p:nvSpPr>
                <p:spPr>
                  <a:xfrm>
                    <a:off x="504088" y="927616"/>
                    <a:ext cx="905400" cy="743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VIIRS TEMPO ACX</a:t>
                    </a:r>
                    <a:endParaRPr sz="1100" b="0" i="0" u="none" strike="noStrike" cap="none">
                      <a:solidFill>
                        <a:schemeClr val="dk1"/>
                      </a:solidFill>
                      <a:latin typeface="Arial"/>
                      <a:ea typeface="Arial"/>
                      <a:cs typeface="Arial"/>
                      <a:sym typeface="Arial"/>
                    </a:endParaRPr>
                  </a:p>
                </p:txBody>
              </p:sp>
              <p:pic>
                <p:nvPicPr>
                  <p:cNvPr id="407" name="Google Shape;407;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70000"/>
                  </a:blip>
                  <a:srcRect t="35164" r="54898" b="38170"/>
                  <a:stretch/>
                </p:blipFill>
                <p:spPr>
                  <a:xfrm>
                    <a:off x="7979709" y="606298"/>
                    <a:ext cx="3387236" cy="1366502"/>
                  </a:xfrm>
                  <a:prstGeom prst="rect">
                    <a:avLst/>
                  </a:prstGeom>
                  <a:noFill/>
                  <a:ln>
                    <a:noFill/>
                  </a:ln>
                </p:spPr>
              </p:pic>
              <p:sp>
                <p:nvSpPr>
                  <p:cNvPr id="408" name="Google Shape;408;g16c57478cbc_0_360"/>
                  <p:cNvSpPr/>
                  <p:nvPr/>
                </p:nvSpPr>
                <p:spPr>
                  <a:xfrm>
                    <a:off x="7344171" y="960299"/>
                    <a:ext cx="1333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EPA, CDC and HHS</a:t>
                    </a:r>
                    <a:endParaRPr sz="1100" b="0" i="0" u="none" strike="noStrike" cap="none">
                      <a:solidFill>
                        <a:schemeClr val="dk1"/>
                      </a:solidFill>
                      <a:latin typeface="Arial"/>
                      <a:ea typeface="Arial"/>
                      <a:cs typeface="Arial"/>
                      <a:sym typeface="Arial"/>
                    </a:endParaRPr>
                  </a:p>
                </p:txBody>
              </p:sp>
              <p:pic>
                <p:nvPicPr>
                  <p:cNvPr id="409" name="Google Shape;409;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6412371" y="1285571"/>
                    <a:ext cx="744888" cy="283147"/>
                  </a:xfrm>
                  <a:prstGeom prst="rect">
                    <a:avLst/>
                  </a:prstGeom>
                  <a:noFill/>
                  <a:ln>
                    <a:noFill/>
                  </a:ln>
                </p:spPr>
              </p:pic>
              <p:pic>
                <p:nvPicPr>
                  <p:cNvPr id="410" name="Google Shape;410;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3870436" y="1295403"/>
                    <a:ext cx="744888" cy="283147"/>
                  </a:xfrm>
                  <a:prstGeom prst="rect">
                    <a:avLst/>
                  </a:prstGeom>
                  <a:noFill/>
                  <a:ln>
                    <a:noFill/>
                  </a:ln>
                </p:spPr>
              </p:pic>
              <p:pic>
                <p:nvPicPr>
                  <p:cNvPr id="411" name="Google Shape;411;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1410223" y="1278734"/>
                    <a:ext cx="744888" cy="298631"/>
                  </a:xfrm>
                  <a:prstGeom prst="rect">
                    <a:avLst/>
                  </a:prstGeom>
                  <a:noFill/>
                  <a:ln>
                    <a:noFill/>
                  </a:ln>
                </p:spPr>
              </p:pic>
              <p:pic>
                <p:nvPicPr>
                  <p:cNvPr id="412" name="Google Shape;412;g16c57478cbc_0_360"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8879707" y="1286098"/>
                    <a:ext cx="744888" cy="283147"/>
                  </a:xfrm>
                  <a:prstGeom prst="rect">
                    <a:avLst/>
                  </a:prstGeom>
                  <a:noFill/>
                  <a:ln>
                    <a:noFill/>
                  </a:ln>
                </p:spPr>
              </p:pic>
              <p:sp>
                <p:nvSpPr>
                  <p:cNvPr id="413" name="Google Shape;413;g16c57478cbc_0_360"/>
                  <p:cNvSpPr/>
                  <p:nvPr/>
                </p:nvSpPr>
                <p:spPr>
                  <a:xfrm>
                    <a:off x="9679960" y="921132"/>
                    <a:ext cx="1631100" cy="790800"/>
                  </a:xfrm>
                  <a:prstGeom prst="ellipse">
                    <a:avLst/>
                  </a:prstGeom>
                  <a:solidFill>
                    <a:schemeClr val="lt1"/>
                  </a:solidFill>
                  <a:ln w="25400" cap="flat" cmpd="sng">
                    <a:solidFill>
                      <a:srgbClr val="12416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Calibri"/>
                      <a:ea typeface="Calibri"/>
                      <a:cs typeface="Calibri"/>
                      <a:sym typeface="Calibri"/>
                    </a:endParaRPr>
                  </a:p>
                </p:txBody>
              </p:sp>
            </p:grpSp>
          </p:grpSp>
        </p:grpSp>
      </p:grpSp>
      <p:pic>
        <p:nvPicPr>
          <p:cNvPr id="414" name="Google Shape;414;g16c57478cbc_0_360"/>
          <p:cNvPicPr preferRelativeResize="0"/>
          <p:nvPr/>
        </p:nvPicPr>
        <p:blipFill rotWithShape="1">
          <a:blip r:embed="rId5">
            <a:alphaModFix/>
          </a:blip>
          <a:srcRect/>
          <a:stretch/>
        </p:blipFill>
        <p:spPr>
          <a:xfrm>
            <a:off x="7402200" y="4481025"/>
            <a:ext cx="545050" cy="242975"/>
          </a:xfrm>
          <a:prstGeom prst="rect">
            <a:avLst/>
          </a:prstGeom>
          <a:noFill/>
          <a:ln>
            <a:noFill/>
          </a:ln>
        </p:spPr>
      </p:pic>
      <p:pic>
        <p:nvPicPr>
          <p:cNvPr id="415" name="Google Shape;415;g16c57478cbc_0_360" descr="United States Environmental Protection Agency - Wikipedia"/>
          <p:cNvPicPr preferRelativeResize="0"/>
          <p:nvPr/>
        </p:nvPicPr>
        <p:blipFill rotWithShape="1">
          <a:blip r:embed="rId9">
            <a:alphaModFix/>
          </a:blip>
          <a:srcRect/>
          <a:stretch/>
        </p:blipFill>
        <p:spPr>
          <a:xfrm>
            <a:off x="5972080" y="4481021"/>
            <a:ext cx="260619" cy="242976"/>
          </a:xfrm>
          <a:prstGeom prst="rect">
            <a:avLst/>
          </a:prstGeom>
          <a:noFill/>
          <a:ln>
            <a:noFill/>
          </a:ln>
        </p:spPr>
      </p:pic>
      <p:pic>
        <p:nvPicPr>
          <p:cNvPr id="416" name="Google Shape;416;g16c57478cbc_0_360"/>
          <p:cNvPicPr preferRelativeResize="0"/>
          <p:nvPr/>
        </p:nvPicPr>
        <p:blipFill rotWithShape="1">
          <a:blip r:embed="rId10">
            <a:alphaModFix/>
          </a:blip>
          <a:srcRect/>
          <a:stretch/>
        </p:blipFill>
        <p:spPr>
          <a:xfrm>
            <a:off x="6209422" y="4481026"/>
            <a:ext cx="242975" cy="242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g16c57478cbc_0_433"/>
          <p:cNvSpPr txBox="1">
            <a:spLocks noGrp="1"/>
          </p:cNvSpPr>
          <p:nvPr>
            <p:ph type="title"/>
          </p:nvPr>
        </p:nvSpPr>
        <p:spPr>
          <a:xfrm>
            <a:off x="199231" y="369294"/>
            <a:ext cx="8745600" cy="5727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sz="3200"/>
              <a:t>Florida Coastal Health and Tourism </a:t>
            </a:r>
            <a:endParaRPr sz="3200"/>
          </a:p>
        </p:txBody>
      </p:sp>
      <p:pic>
        <p:nvPicPr>
          <p:cNvPr id="422" name="Google Shape;422;g16c57478cbc_0_433"/>
          <p:cNvPicPr preferRelativeResize="0"/>
          <p:nvPr/>
        </p:nvPicPr>
        <p:blipFill rotWithShape="1">
          <a:blip r:embed="rId3">
            <a:alphaModFix/>
          </a:blip>
          <a:srcRect/>
          <a:stretch/>
        </p:blipFill>
        <p:spPr>
          <a:xfrm>
            <a:off x="282963" y="1660575"/>
            <a:ext cx="1251125" cy="1313050"/>
          </a:xfrm>
          <a:prstGeom prst="rect">
            <a:avLst/>
          </a:prstGeom>
          <a:noFill/>
          <a:ln w="9525" cap="flat" cmpd="sng">
            <a:solidFill>
              <a:schemeClr val="dk1"/>
            </a:solidFill>
            <a:prstDash val="solid"/>
            <a:round/>
            <a:headEnd type="none" w="sm" len="sm"/>
            <a:tailEnd type="none" w="sm" len="sm"/>
          </a:ln>
        </p:spPr>
      </p:pic>
      <p:sp>
        <p:nvSpPr>
          <p:cNvPr id="423" name="Google Shape;423;g16c57478cbc_0_433"/>
          <p:cNvSpPr txBox="1"/>
          <p:nvPr/>
        </p:nvSpPr>
        <p:spPr>
          <a:xfrm>
            <a:off x="199225" y="2978238"/>
            <a:ext cx="15459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Times New Roman"/>
                <a:ea typeface="Times New Roman"/>
                <a:cs typeface="Times New Roman"/>
                <a:sym typeface="Times New Roman"/>
              </a:rPr>
              <a:t>Dr. Antarpreet Jutla</a:t>
            </a:r>
            <a:endParaRPr sz="7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Times New Roman"/>
                <a:ea typeface="Times New Roman"/>
                <a:cs typeface="Times New Roman"/>
                <a:sym typeface="Times New Roman"/>
              </a:rPr>
              <a:t>Environmental Engineering Sciences,</a:t>
            </a:r>
            <a:endParaRPr sz="7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Times New Roman"/>
                <a:ea typeface="Times New Roman"/>
                <a:cs typeface="Times New Roman"/>
                <a:sym typeface="Times New Roman"/>
              </a:rPr>
              <a:t>University of Florida</a:t>
            </a:r>
            <a:endParaRPr sz="700" b="0" i="0" u="none" strike="noStrike" cap="none">
              <a:solidFill>
                <a:srgbClr val="000000"/>
              </a:solidFill>
              <a:latin typeface="Times New Roman"/>
              <a:ea typeface="Times New Roman"/>
              <a:cs typeface="Times New Roman"/>
              <a:sym typeface="Times New Roman"/>
            </a:endParaRPr>
          </a:p>
        </p:txBody>
      </p:sp>
      <p:pic>
        <p:nvPicPr>
          <p:cNvPr id="424" name="Google Shape;424;g16c57478cbc_0_433"/>
          <p:cNvPicPr preferRelativeResize="0"/>
          <p:nvPr/>
        </p:nvPicPr>
        <p:blipFill rotWithShape="1">
          <a:blip r:embed="rId4">
            <a:alphaModFix/>
          </a:blip>
          <a:srcRect l="26517" r="26690" b="10240"/>
          <a:stretch/>
        </p:blipFill>
        <p:spPr>
          <a:xfrm>
            <a:off x="420100" y="1065125"/>
            <a:ext cx="976850" cy="540850"/>
          </a:xfrm>
          <a:prstGeom prst="rect">
            <a:avLst/>
          </a:prstGeom>
          <a:noFill/>
          <a:ln>
            <a:noFill/>
          </a:ln>
        </p:spPr>
      </p:pic>
      <p:sp>
        <p:nvSpPr>
          <p:cNvPr id="425" name="Google Shape;425;g16c57478cbc_0_433"/>
          <p:cNvSpPr txBox="1"/>
          <p:nvPr/>
        </p:nvSpPr>
        <p:spPr>
          <a:xfrm>
            <a:off x="1846438" y="1089388"/>
            <a:ext cx="40521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Predictive Assessment of Clinically Active Biothreats in Coastal and Ocean Waters Using NASA Polar data </a:t>
            </a:r>
            <a:endParaRPr sz="1400" b="1" i="0" u="none" strike="noStrike" cap="none">
              <a:solidFill>
                <a:schemeClr val="dk1"/>
              </a:solidFill>
              <a:latin typeface="Arial"/>
              <a:ea typeface="Arial"/>
              <a:cs typeface="Arial"/>
              <a:sym typeface="Arial"/>
            </a:endParaRPr>
          </a:p>
        </p:txBody>
      </p:sp>
      <p:pic>
        <p:nvPicPr>
          <p:cNvPr id="426" name="Google Shape;426;g16c57478cbc_0_433"/>
          <p:cNvPicPr preferRelativeResize="0"/>
          <p:nvPr/>
        </p:nvPicPr>
        <p:blipFill rotWithShape="1">
          <a:blip r:embed="rId5">
            <a:alphaModFix/>
          </a:blip>
          <a:srcRect/>
          <a:stretch/>
        </p:blipFill>
        <p:spPr>
          <a:xfrm>
            <a:off x="5937750" y="1231400"/>
            <a:ext cx="2767200" cy="2029280"/>
          </a:xfrm>
          <a:prstGeom prst="rect">
            <a:avLst/>
          </a:prstGeom>
          <a:noFill/>
          <a:ln>
            <a:noFill/>
          </a:ln>
        </p:spPr>
      </p:pic>
      <p:cxnSp>
        <p:nvCxnSpPr>
          <p:cNvPr id="427" name="Google Shape;427;g16c57478cbc_0_433"/>
          <p:cNvCxnSpPr>
            <a:endCxn id="428" idx="1"/>
          </p:cNvCxnSpPr>
          <p:nvPr/>
        </p:nvCxnSpPr>
        <p:spPr>
          <a:xfrm flipH="1">
            <a:off x="6416375" y="1955375"/>
            <a:ext cx="8100" cy="1695300"/>
          </a:xfrm>
          <a:prstGeom prst="straightConnector1">
            <a:avLst/>
          </a:prstGeom>
          <a:noFill/>
          <a:ln w="9525" cap="flat" cmpd="sng">
            <a:solidFill>
              <a:schemeClr val="dk2"/>
            </a:solidFill>
            <a:prstDash val="solid"/>
            <a:round/>
            <a:headEnd type="none" w="sm" len="sm"/>
            <a:tailEnd type="none" w="sm" len="sm"/>
          </a:ln>
        </p:spPr>
      </p:cxnSp>
      <p:cxnSp>
        <p:nvCxnSpPr>
          <p:cNvPr id="429" name="Google Shape;429;g16c57478cbc_0_433"/>
          <p:cNvCxnSpPr/>
          <p:nvPr/>
        </p:nvCxnSpPr>
        <p:spPr>
          <a:xfrm>
            <a:off x="6472750" y="1955173"/>
            <a:ext cx="2061300" cy="1329300"/>
          </a:xfrm>
          <a:prstGeom prst="straightConnector1">
            <a:avLst/>
          </a:prstGeom>
          <a:noFill/>
          <a:ln w="9525" cap="flat" cmpd="sng">
            <a:solidFill>
              <a:schemeClr val="dk2"/>
            </a:solidFill>
            <a:prstDash val="solid"/>
            <a:round/>
            <a:headEnd type="none" w="sm" len="sm"/>
            <a:tailEnd type="none" w="sm" len="sm"/>
          </a:ln>
        </p:spPr>
      </p:cxnSp>
      <p:sp>
        <p:nvSpPr>
          <p:cNvPr id="428" name="Google Shape;428;g16c57478cbc_0_433"/>
          <p:cNvSpPr txBox="1"/>
          <p:nvPr/>
        </p:nvSpPr>
        <p:spPr>
          <a:xfrm>
            <a:off x="6416375" y="3281225"/>
            <a:ext cx="2117700" cy="738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0000"/>
                </a:solidFill>
                <a:latin typeface="Calibri"/>
                <a:ea typeface="Calibri"/>
                <a:cs typeface="Calibri"/>
                <a:sym typeface="Calibri"/>
              </a:rPr>
              <a:t>Florida Offices of </a:t>
            </a:r>
            <a:endParaRPr sz="900" b="1" i="0" u="none" strike="noStrike" cap="none">
              <a:solidFill>
                <a:srgbClr val="000000"/>
              </a:solidFill>
              <a:latin typeface="Calibri"/>
              <a:ea typeface="Calibri"/>
              <a:cs typeface="Calibri"/>
              <a:sym typeface="Calibri"/>
            </a:endParaRPr>
          </a:p>
          <a:p>
            <a:pPr marL="457200" marR="0" lvl="0" indent="-285750" algn="l" rtl="0">
              <a:lnSpc>
                <a:spcPct val="100000"/>
              </a:lnSpc>
              <a:spcBef>
                <a:spcPts val="0"/>
              </a:spcBef>
              <a:spcAft>
                <a:spcPts val="0"/>
              </a:spcAft>
              <a:buClr>
                <a:srgbClr val="000000"/>
              </a:buClr>
              <a:buSzPts val="900"/>
              <a:buFont typeface="Calibri"/>
              <a:buChar char="●"/>
            </a:pPr>
            <a:r>
              <a:rPr lang="en" sz="900" b="0" i="0" u="none" strike="noStrike" cap="none">
                <a:solidFill>
                  <a:srgbClr val="000000"/>
                </a:solidFill>
                <a:latin typeface="Calibri"/>
                <a:ea typeface="Calibri"/>
                <a:cs typeface="Calibri"/>
                <a:sym typeface="Calibri"/>
              </a:rPr>
              <a:t>Health</a:t>
            </a:r>
            <a:endParaRPr sz="900" b="0" i="0" u="none" strike="noStrike" cap="none">
              <a:solidFill>
                <a:srgbClr val="000000"/>
              </a:solidFill>
              <a:latin typeface="Calibri"/>
              <a:ea typeface="Calibri"/>
              <a:cs typeface="Calibri"/>
              <a:sym typeface="Calibri"/>
            </a:endParaRPr>
          </a:p>
          <a:p>
            <a:pPr marL="457200" marR="0" lvl="0" indent="-285750" algn="l" rtl="0">
              <a:lnSpc>
                <a:spcPct val="100000"/>
              </a:lnSpc>
              <a:spcBef>
                <a:spcPts val="0"/>
              </a:spcBef>
              <a:spcAft>
                <a:spcPts val="0"/>
              </a:spcAft>
              <a:buClr>
                <a:srgbClr val="000000"/>
              </a:buClr>
              <a:buSzPts val="900"/>
              <a:buFont typeface="Calibri"/>
              <a:buChar char="●"/>
            </a:pPr>
            <a:r>
              <a:rPr lang="en" sz="900" b="0" i="0" u="none" strike="noStrike" cap="none">
                <a:solidFill>
                  <a:srgbClr val="000000"/>
                </a:solidFill>
                <a:latin typeface="Calibri"/>
                <a:ea typeface="Calibri"/>
                <a:cs typeface="Calibri"/>
                <a:sym typeface="Calibri"/>
              </a:rPr>
              <a:t>Coastal Tourism </a:t>
            </a:r>
            <a:endParaRPr sz="900" b="0" i="0" u="none" strike="noStrike" cap="none">
              <a:solidFill>
                <a:srgbClr val="000000"/>
              </a:solidFill>
              <a:latin typeface="Calibri"/>
              <a:ea typeface="Calibri"/>
              <a:cs typeface="Calibri"/>
              <a:sym typeface="Calibri"/>
            </a:endParaRPr>
          </a:p>
          <a:p>
            <a:pPr marL="457200" marR="0" lvl="0" indent="-285750" algn="l" rtl="0">
              <a:lnSpc>
                <a:spcPct val="100000"/>
              </a:lnSpc>
              <a:spcBef>
                <a:spcPts val="0"/>
              </a:spcBef>
              <a:spcAft>
                <a:spcPts val="0"/>
              </a:spcAft>
              <a:buClr>
                <a:srgbClr val="000000"/>
              </a:buClr>
              <a:buSzPts val="900"/>
              <a:buFont typeface="Calibri"/>
              <a:buChar char="●"/>
            </a:pPr>
            <a:r>
              <a:rPr lang="en" sz="900" b="0" i="0" u="none" strike="noStrike" cap="none">
                <a:solidFill>
                  <a:srgbClr val="000000"/>
                </a:solidFill>
                <a:latin typeface="Calibri"/>
                <a:ea typeface="Calibri"/>
                <a:cs typeface="Calibri"/>
                <a:sym typeface="Calibri"/>
              </a:rPr>
              <a:t>Shellfish Industry</a:t>
            </a:r>
            <a:endParaRPr sz="900" b="0" i="0" u="none" strike="noStrike" cap="none">
              <a:solidFill>
                <a:srgbClr val="000000"/>
              </a:solidFill>
              <a:latin typeface="Calibri"/>
              <a:ea typeface="Calibri"/>
              <a:cs typeface="Calibri"/>
              <a:sym typeface="Calibri"/>
            </a:endParaRPr>
          </a:p>
        </p:txBody>
      </p:sp>
      <p:sp>
        <p:nvSpPr>
          <p:cNvPr id="430" name="Google Shape;430;g16c57478cbc_0_433"/>
          <p:cNvSpPr txBox="1"/>
          <p:nvPr/>
        </p:nvSpPr>
        <p:spPr>
          <a:xfrm>
            <a:off x="1741375" y="1744675"/>
            <a:ext cx="4348500" cy="1995600"/>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200"/>
              </a:spcBef>
              <a:spcAft>
                <a:spcPts val="0"/>
              </a:spcAft>
              <a:buClr>
                <a:schemeClr val="dk1"/>
              </a:buClr>
              <a:buSzPts val="1300"/>
              <a:buFont typeface="Calibri"/>
              <a:buChar char="●"/>
            </a:pPr>
            <a:r>
              <a:rPr lang="en" sz="1300" b="0" i="0" u="none" strike="noStrike" cap="none">
                <a:solidFill>
                  <a:schemeClr val="dk1"/>
                </a:solidFill>
                <a:latin typeface="Calibri"/>
                <a:ea typeface="Calibri"/>
                <a:cs typeface="Calibri"/>
                <a:sym typeface="Calibri"/>
              </a:rPr>
              <a:t>Value Study focused on the predictive risk assessment for coastal HABs using polar and geo observations.  </a:t>
            </a:r>
            <a:endParaRPr sz="1300" b="0" i="0" u="none" strike="noStrike" cap="none">
              <a:solidFill>
                <a:schemeClr val="dk1"/>
              </a:solidFill>
              <a:latin typeface="Calibri"/>
              <a:ea typeface="Calibri"/>
              <a:cs typeface="Calibri"/>
              <a:sym typeface="Calibri"/>
            </a:endParaRPr>
          </a:p>
          <a:p>
            <a:pPr marL="457200" marR="0" lvl="0" indent="-311150" algn="l" rtl="0">
              <a:lnSpc>
                <a:spcPct val="115000"/>
              </a:lnSpc>
              <a:spcBef>
                <a:spcPts val="0"/>
              </a:spcBef>
              <a:spcAft>
                <a:spcPts val="0"/>
              </a:spcAft>
              <a:buClr>
                <a:schemeClr val="dk1"/>
              </a:buClr>
              <a:buSzPts val="1300"/>
              <a:buFont typeface="Calibri"/>
              <a:buChar char="●"/>
            </a:pPr>
            <a:r>
              <a:rPr lang="en" sz="1300" b="0" i="0" u="none" strike="noStrike" cap="none">
                <a:solidFill>
                  <a:schemeClr val="dk1"/>
                </a:solidFill>
                <a:latin typeface="Calibri"/>
                <a:ea typeface="Calibri"/>
                <a:cs typeface="Calibri"/>
                <a:sym typeface="Calibri"/>
              </a:rPr>
              <a:t>Zooplankton may inhibit algal blooms which are toxic to fishes and be aerosolized through sea spray. ​</a:t>
            </a:r>
            <a:endParaRPr sz="1300" b="0" i="0" u="none" strike="noStrike" cap="none">
              <a:solidFill>
                <a:schemeClr val="dk1"/>
              </a:solidFill>
              <a:latin typeface="Calibri"/>
              <a:ea typeface="Calibri"/>
              <a:cs typeface="Calibri"/>
              <a:sym typeface="Calibri"/>
            </a:endParaRPr>
          </a:p>
          <a:p>
            <a:pPr marL="457200" marR="0" lvl="0" indent="-311150" algn="l" rtl="0">
              <a:lnSpc>
                <a:spcPct val="115000"/>
              </a:lnSpc>
              <a:spcBef>
                <a:spcPts val="0"/>
              </a:spcBef>
              <a:spcAft>
                <a:spcPts val="0"/>
              </a:spcAft>
              <a:buClr>
                <a:schemeClr val="dk1"/>
              </a:buClr>
              <a:buSzPts val="1300"/>
              <a:buFont typeface="Calibri"/>
              <a:buChar char="●"/>
            </a:pPr>
            <a:r>
              <a:rPr lang="en" sz="1300" b="0" i="0" u="none" strike="noStrike" cap="none">
                <a:solidFill>
                  <a:schemeClr val="dk1"/>
                </a:solidFill>
                <a:latin typeface="Calibri"/>
                <a:ea typeface="Calibri"/>
                <a:cs typeface="Calibri"/>
                <a:sym typeface="Calibri"/>
              </a:rPr>
              <a:t>Needs for data from:  VIIRs, Sentinel, PACE, GLIMR and OCX</a:t>
            </a:r>
            <a:endParaRPr sz="1300" b="0" i="0" u="none" strike="noStrike" cap="none">
              <a:solidFill>
                <a:schemeClr val="dk1"/>
              </a:solidFill>
              <a:latin typeface="Calibri"/>
              <a:ea typeface="Calibri"/>
              <a:cs typeface="Calibri"/>
              <a:sym typeface="Calibri"/>
            </a:endParaRPr>
          </a:p>
          <a:p>
            <a:pPr marL="457200" marR="0" lvl="0" indent="-311150" algn="l" rtl="0">
              <a:lnSpc>
                <a:spcPct val="115000"/>
              </a:lnSpc>
              <a:spcBef>
                <a:spcPts val="0"/>
              </a:spcBef>
              <a:spcAft>
                <a:spcPts val="0"/>
              </a:spcAft>
              <a:buClr>
                <a:schemeClr val="dk1"/>
              </a:buClr>
              <a:buSzPts val="1300"/>
              <a:buFont typeface="Calibri"/>
              <a:buChar char="●"/>
            </a:pPr>
            <a:r>
              <a:rPr lang="en" sz="1300" b="0" i="0" u="none" strike="noStrike" cap="none">
                <a:solidFill>
                  <a:schemeClr val="dk1"/>
                </a:solidFill>
                <a:latin typeface="Calibri"/>
                <a:ea typeface="Calibri"/>
                <a:cs typeface="Calibri"/>
                <a:sym typeface="Calibri"/>
              </a:rPr>
              <a:t>Will work with:  UEC, OAR, NOS, Coast Watch LEO and GEO for Value Chain development </a:t>
            </a:r>
            <a:endParaRPr sz="1300" b="0" i="0" u="none" strike="noStrike" cap="none">
              <a:solidFill>
                <a:schemeClr val="dk1"/>
              </a:solidFill>
              <a:latin typeface="Calibri"/>
              <a:ea typeface="Calibri"/>
              <a:cs typeface="Calibri"/>
              <a:sym typeface="Calibri"/>
            </a:endParaRPr>
          </a:p>
        </p:txBody>
      </p:sp>
      <p:pic>
        <p:nvPicPr>
          <p:cNvPr id="431" name="Google Shape;431;g16c57478cbc_0_433"/>
          <p:cNvPicPr preferRelativeResize="0"/>
          <p:nvPr/>
        </p:nvPicPr>
        <p:blipFill rotWithShape="1">
          <a:blip r:embed="rId6">
            <a:alphaModFix/>
          </a:blip>
          <a:srcRect/>
          <a:stretch/>
        </p:blipFill>
        <p:spPr>
          <a:xfrm>
            <a:off x="150625" y="3460687"/>
            <a:ext cx="507900" cy="507900"/>
          </a:xfrm>
          <a:prstGeom prst="rect">
            <a:avLst/>
          </a:prstGeom>
          <a:noFill/>
          <a:ln>
            <a:noFill/>
          </a:ln>
        </p:spPr>
      </p:pic>
      <p:pic>
        <p:nvPicPr>
          <p:cNvPr id="432" name="Google Shape;432;g16c57478cbc_0_433"/>
          <p:cNvPicPr preferRelativeResize="0"/>
          <p:nvPr/>
        </p:nvPicPr>
        <p:blipFill rotWithShape="1">
          <a:blip r:embed="rId7">
            <a:alphaModFix/>
          </a:blip>
          <a:srcRect/>
          <a:stretch/>
        </p:blipFill>
        <p:spPr>
          <a:xfrm>
            <a:off x="762225" y="3514375"/>
            <a:ext cx="875451" cy="400525"/>
          </a:xfrm>
          <a:prstGeom prst="rect">
            <a:avLst/>
          </a:prstGeom>
          <a:noFill/>
          <a:ln>
            <a:noFill/>
          </a:ln>
        </p:spPr>
      </p:pic>
      <p:sp>
        <p:nvSpPr>
          <p:cNvPr id="433" name="Google Shape;433;g16c57478cbc_0_433"/>
          <p:cNvSpPr txBox="1"/>
          <p:nvPr/>
        </p:nvSpPr>
        <p:spPr>
          <a:xfrm>
            <a:off x="5775656" y="532806"/>
            <a:ext cx="43485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200"/>
              </a:spcBef>
              <a:spcAft>
                <a:spcPts val="400"/>
              </a:spcAft>
              <a:buClr>
                <a:srgbClr val="000000"/>
              </a:buClr>
              <a:buSzPts val="1100"/>
              <a:buFont typeface="Arial"/>
              <a:buNone/>
            </a:pPr>
            <a:endParaRPr sz="1100" b="0" i="1" u="none" strike="noStrike" cap="none">
              <a:solidFill>
                <a:srgbClr val="000000"/>
              </a:solidFill>
              <a:latin typeface="Calibri"/>
              <a:ea typeface="Calibri"/>
              <a:cs typeface="Calibri"/>
              <a:sym typeface="Calibri"/>
            </a:endParaRPr>
          </a:p>
        </p:txBody>
      </p:sp>
      <p:grpSp>
        <p:nvGrpSpPr>
          <p:cNvPr id="434" name="Google Shape;434;g16c57478cbc_0_433"/>
          <p:cNvGrpSpPr/>
          <p:nvPr/>
        </p:nvGrpSpPr>
        <p:grpSpPr>
          <a:xfrm>
            <a:off x="611623" y="3968592"/>
            <a:ext cx="7138365" cy="1010303"/>
            <a:chOff x="39392" y="741009"/>
            <a:chExt cx="12152477" cy="2198700"/>
          </a:xfrm>
        </p:grpSpPr>
        <p:pic>
          <p:nvPicPr>
            <p:cNvPr id="435" name="Google Shape;435;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70000"/>
            </a:blip>
            <a:srcRect t="35164" b="38170"/>
            <a:stretch/>
          </p:blipFill>
          <p:spPr>
            <a:xfrm>
              <a:off x="41269" y="1149846"/>
              <a:ext cx="6995084" cy="1393725"/>
            </a:xfrm>
            <a:prstGeom prst="rect">
              <a:avLst/>
            </a:prstGeom>
            <a:noFill/>
            <a:ln>
              <a:noFill/>
            </a:ln>
          </p:spPr>
        </p:pic>
        <p:sp>
          <p:nvSpPr>
            <p:cNvPr id="436" name="Google Shape;436;g16c57478cbc_0_433"/>
            <p:cNvSpPr/>
            <p:nvPr/>
          </p:nvSpPr>
          <p:spPr>
            <a:xfrm>
              <a:off x="41269" y="741009"/>
              <a:ext cx="12150600" cy="2198700"/>
            </a:xfrm>
            <a:prstGeom prst="rightArrow">
              <a:avLst>
                <a:gd name="adj1" fmla="val 50000"/>
                <a:gd name="adj2" fmla="val 50000"/>
              </a:avLst>
            </a:prstGeom>
            <a:noFill/>
            <a:ln w="38100" cap="flat" cmpd="sng">
              <a:solidFill>
                <a:srgbClr val="A5A5A5"/>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1" u="none" strike="noStrike" cap="none">
                <a:solidFill>
                  <a:schemeClr val="dk1"/>
                </a:solidFill>
                <a:latin typeface="Calibri"/>
                <a:ea typeface="Calibri"/>
                <a:cs typeface="Calibri"/>
                <a:sym typeface="Calibri"/>
              </a:endParaRPr>
            </a:p>
          </p:txBody>
        </p:sp>
        <p:sp>
          <p:nvSpPr>
            <p:cNvPr id="437" name="Google Shape;437;g16c57478cbc_0_433"/>
            <p:cNvSpPr/>
            <p:nvPr/>
          </p:nvSpPr>
          <p:spPr>
            <a:xfrm>
              <a:off x="1804927" y="1510914"/>
              <a:ext cx="11901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Science Working Groups</a:t>
              </a:r>
              <a:endParaRPr sz="1100" b="0" i="0" u="none" strike="noStrike" cap="none">
                <a:solidFill>
                  <a:schemeClr val="dk1"/>
                </a:solidFill>
                <a:latin typeface="Arial"/>
                <a:ea typeface="Arial"/>
                <a:cs typeface="Arial"/>
                <a:sym typeface="Arial"/>
              </a:endParaRPr>
            </a:p>
          </p:txBody>
        </p:sp>
        <p:sp>
          <p:nvSpPr>
            <p:cNvPr id="438" name="Google Shape;438;g16c57478cbc_0_433"/>
            <p:cNvSpPr/>
            <p:nvPr/>
          </p:nvSpPr>
          <p:spPr>
            <a:xfrm>
              <a:off x="4061867" y="1445709"/>
              <a:ext cx="1361100" cy="830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Product and Services Development </a:t>
              </a:r>
              <a:endParaRPr sz="1100" b="0" i="0" u="none" strike="noStrike" cap="none">
                <a:solidFill>
                  <a:schemeClr val="dk1"/>
                </a:solidFill>
                <a:latin typeface="Arial"/>
                <a:ea typeface="Arial"/>
                <a:cs typeface="Arial"/>
                <a:sym typeface="Arial"/>
              </a:endParaRPr>
            </a:p>
          </p:txBody>
        </p:sp>
        <p:sp>
          <p:nvSpPr>
            <p:cNvPr id="439" name="Google Shape;439;g16c57478cbc_0_433"/>
            <p:cNvSpPr/>
            <p:nvPr/>
          </p:nvSpPr>
          <p:spPr>
            <a:xfrm>
              <a:off x="39392" y="1396101"/>
              <a:ext cx="899100" cy="830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VIIRS, PACE, OCX, ACX</a:t>
              </a:r>
              <a:endParaRPr sz="1100" b="0" i="0" u="none" strike="noStrike" cap="none">
                <a:solidFill>
                  <a:schemeClr val="dk1"/>
                </a:solidFill>
                <a:latin typeface="Arial"/>
                <a:ea typeface="Arial"/>
                <a:cs typeface="Arial"/>
                <a:sym typeface="Arial"/>
              </a:endParaRPr>
            </a:p>
          </p:txBody>
        </p:sp>
        <p:pic>
          <p:nvPicPr>
            <p:cNvPr id="440" name="Google Shape;440;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70000"/>
            </a:blip>
            <a:srcRect t="35164" r="39445" b="38170"/>
            <a:stretch/>
          </p:blipFill>
          <p:spPr>
            <a:xfrm>
              <a:off x="6991969" y="1149959"/>
              <a:ext cx="4046816" cy="1393725"/>
            </a:xfrm>
            <a:prstGeom prst="rect">
              <a:avLst/>
            </a:prstGeom>
            <a:noFill/>
            <a:ln>
              <a:noFill/>
            </a:ln>
          </p:spPr>
        </p:pic>
        <p:sp>
          <p:nvSpPr>
            <p:cNvPr id="441" name="Google Shape;441;g16c57478cbc_0_433"/>
            <p:cNvSpPr/>
            <p:nvPr/>
          </p:nvSpPr>
          <p:spPr>
            <a:xfrm>
              <a:off x="6400477" y="1522100"/>
              <a:ext cx="11925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1100" b="0" i="0" u="none" strike="noStrike" cap="none">
                <a:solidFill>
                  <a:schemeClr val="dk1"/>
                </a:solidFill>
                <a:latin typeface="Arial"/>
                <a:ea typeface="Arial"/>
                <a:cs typeface="Arial"/>
                <a:sym typeface="Arial"/>
              </a:endParaRPr>
            </a:p>
          </p:txBody>
        </p:sp>
        <p:pic>
          <p:nvPicPr>
            <p:cNvPr id="442" name="Google Shape;442;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5492938" y="1861088"/>
              <a:ext cx="744888" cy="288789"/>
            </a:xfrm>
            <a:prstGeom prst="rect">
              <a:avLst/>
            </a:prstGeom>
            <a:noFill/>
            <a:ln>
              <a:noFill/>
            </a:ln>
          </p:spPr>
        </p:pic>
        <p:pic>
          <p:nvPicPr>
            <p:cNvPr id="443" name="Google Shape;443;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3175475" y="1846822"/>
              <a:ext cx="744888" cy="288789"/>
            </a:xfrm>
            <a:prstGeom prst="rect">
              <a:avLst/>
            </a:prstGeom>
            <a:noFill/>
            <a:ln>
              <a:noFill/>
            </a:ln>
          </p:spPr>
        </p:pic>
        <p:pic>
          <p:nvPicPr>
            <p:cNvPr id="444" name="Google Shape;444;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922783" y="1850668"/>
              <a:ext cx="630956" cy="304583"/>
            </a:xfrm>
            <a:prstGeom prst="rect">
              <a:avLst/>
            </a:prstGeom>
            <a:noFill/>
            <a:ln>
              <a:noFill/>
            </a:ln>
          </p:spPr>
        </p:pic>
        <p:pic>
          <p:nvPicPr>
            <p:cNvPr id="445" name="Google Shape;445;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7738067" y="1836175"/>
              <a:ext cx="744888" cy="279771"/>
            </a:xfrm>
            <a:prstGeom prst="rect">
              <a:avLst/>
            </a:prstGeom>
            <a:noFill/>
            <a:ln>
              <a:noFill/>
            </a:ln>
          </p:spPr>
        </p:pic>
        <p:pic>
          <p:nvPicPr>
            <p:cNvPr id="446" name="Google Shape;446;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70000"/>
            </a:blip>
            <a:srcRect l="1" t="35164" r="87510" b="38170"/>
            <a:stretch/>
          </p:blipFill>
          <p:spPr>
            <a:xfrm>
              <a:off x="11016718" y="1149846"/>
              <a:ext cx="979972" cy="1393725"/>
            </a:xfrm>
            <a:prstGeom prst="rect">
              <a:avLst/>
            </a:prstGeom>
            <a:noFill/>
            <a:ln>
              <a:noFill/>
            </a:ln>
          </p:spPr>
        </p:pic>
        <p:sp>
          <p:nvSpPr>
            <p:cNvPr id="447" name="Google Shape;447;g16c57478cbc_0_433"/>
            <p:cNvSpPr/>
            <p:nvPr/>
          </p:nvSpPr>
          <p:spPr>
            <a:xfrm>
              <a:off x="10687103" y="1471338"/>
              <a:ext cx="1309500" cy="806400"/>
            </a:xfrm>
            <a:prstGeom prst="ellipse">
              <a:avLst/>
            </a:prstGeom>
            <a:solidFill>
              <a:schemeClr val="lt1"/>
            </a:solidFill>
            <a:ln w="25400" cap="flat" cmpd="sng">
              <a:solidFill>
                <a:srgbClr val="12416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Calibri"/>
                <a:ea typeface="Calibri"/>
                <a:cs typeface="Calibri"/>
                <a:sym typeface="Calibri"/>
              </a:endParaRPr>
            </a:p>
          </p:txBody>
        </p:sp>
        <p:sp>
          <p:nvSpPr>
            <p:cNvPr id="448" name="Google Shape;448;g16c57478cbc_0_433"/>
            <p:cNvSpPr/>
            <p:nvPr/>
          </p:nvSpPr>
          <p:spPr>
            <a:xfrm>
              <a:off x="8628143" y="1501125"/>
              <a:ext cx="11925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1100" b="0" i="0" u="none" strike="noStrike" cap="none">
                <a:solidFill>
                  <a:schemeClr val="dk1"/>
                </a:solidFill>
                <a:latin typeface="Arial"/>
                <a:ea typeface="Arial"/>
                <a:cs typeface="Arial"/>
                <a:sym typeface="Arial"/>
              </a:endParaRPr>
            </a:p>
          </p:txBody>
        </p:sp>
        <p:pic>
          <p:nvPicPr>
            <p:cNvPr id="449" name="Google Shape;449;g16c57478cbc_0_433" descr="Metal steel SEAMLESS chain links. Different length elements. Isolated on  transparent background. Vector illustration. ⬇ Vector Image by ©  Exclusivelly | Vector Stock 225755280"/>
            <p:cNvPicPr preferRelativeResize="0"/>
            <p:nvPr/>
          </p:nvPicPr>
          <p:blipFill rotWithShape="1">
            <a:blip r:embed="rId8">
              <a:alphaModFix amt="85000"/>
            </a:blip>
            <a:srcRect l="78183" t="48606" r="11896" b="45867"/>
            <a:stretch/>
          </p:blipFill>
          <p:spPr>
            <a:xfrm>
              <a:off x="9957988" y="1846007"/>
              <a:ext cx="744888" cy="288789"/>
            </a:xfrm>
            <a:prstGeom prst="rect">
              <a:avLst/>
            </a:prstGeom>
            <a:noFill/>
            <a:ln>
              <a:noFill/>
            </a:ln>
          </p:spPr>
        </p:pic>
      </p:grpSp>
      <p:pic>
        <p:nvPicPr>
          <p:cNvPr id="450" name="Google Shape;450;g16c57478cbc_0_433" descr="Logo&#10;&#10;Description automatically generated"/>
          <p:cNvPicPr preferRelativeResize="0"/>
          <p:nvPr/>
        </p:nvPicPr>
        <p:blipFill rotWithShape="1">
          <a:blip r:embed="rId9">
            <a:alphaModFix/>
          </a:blip>
          <a:srcRect/>
          <a:stretch/>
        </p:blipFill>
        <p:spPr>
          <a:xfrm>
            <a:off x="5808500" y="4377850"/>
            <a:ext cx="426201" cy="191800"/>
          </a:xfrm>
          <a:prstGeom prst="rect">
            <a:avLst/>
          </a:prstGeom>
          <a:solidFill>
            <a:schemeClr val="lt1"/>
          </a:solidFill>
          <a:ln>
            <a:noFill/>
          </a:ln>
        </p:spPr>
      </p:pic>
      <p:pic>
        <p:nvPicPr>
          <p:cNvPr id="451" name="Google Shape;451;g16c57478cbc_0_433"/>
          <p:cNvPicPr preferRelativeResize="0"/>
          <p:nvPr/>
        </p:nvPicPr>
        <p:blipFill rotWithShape="1">
          <a:blip r:embed="rId7">
            <a:alphaModFix/>
          </a:blip>
          <a:srcRect/>
          <a:stretch/>
        </p:blipFill>
        <p:spPr>
          <a:xfrm>
            <a:off x="4478900" y="4403938"/>
            <a:ext cx="426200" cy="206287"/>
          </a:xfrm>
          <a:prstGeom prst="rect">
            <a:avLst/>
          </a:prstGeom>
          <a:noFill/>
          <a:ln>
            <a:noFill/>
          </a:ln>
        </p:spPr>
      </p:pic>
      <p:pic>
        <p:nvPicPr>
          <p:cNvPr id="452" name="Google Shape;452;g16c57478cbc_0_433"/>
          <p:cNvPicPr preferRelativeResize="0"/>
          <p:nvPr/>
        </p:nvPicPr>
        <p:blipFill rotWithShape="1">
          <a:blip r:embed="rId10">
            <a:alphaModFix/>
          </a:blip>
          <a:srcRect/>
          <a:stretch/>
        </p:blipFill>
        <p:spPr>
          <a:xfrm>
            <a:off x="6990825" y="4357550"/>
            <a:ext cx="507900" cy="2526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g16f6b7fc955_0_265"/>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SzPts val="3300"/>
              <a:buNone/>
            </a:pPr>
            <a:r>
              <a:rPr lang="en" dirty="0">
                <a:solidFill>
                  <a:schemeClr val="accent6"/>
                </a:solidFill>
              </a:rPr>
              <a:t>Summary</a:t>
            </a:r>
            <a:endParaRPr dirty="0">
              <a:solidFill>
                <a:schemeClr val="accent6"/>
              </a:solidFill>
            </a:endParaRPr>
          </a:p>
        </p:txBody>
      </p:sp>
      <p:sp>
        <p:nvSpPr>
          <p:cNvPr id="458" name="Google Shape;458;g16f6b7fc955_0_265"/>
          <p:cNvSpPr txBox="1">
            <a:spLocks noGrp="1"/>
          </p:cNvSpPr>
          <p:nvPr>
            <p:ph type="body" idx="1"/>
          </p:nvPr>
        </p:nvSpPr>
        <p:spPr>
          <a:xfrm>
            <a:off x="430600" y="1152475"/>
            <a:ext cx="8446800" cy="3416400"/>
          </a:xfrm>
          <a:prstGeom prst="rect">
            <a:avLst/>
          </a:prstGeom>
          <a:noFill/>
          <a:ln>
            <a:noFill/>
          </a:ln>
        </p:spPr>
        <p:txBody>
          <a:bodyPr spcFirstLastPara="1" wrap="square" lIns="68575" tIns="34275" rIns="68575" bIns="34275" anchor="t" anchorCtr="0">
            <a:noAutofit/>
          </a:bodyPr>
          <a:lstStyle/>
          <a:p>
            <a:pPr indent="-317500">
              <a:lnSpc>
                <a:spcPct val="100000"/>
              </a:lnSpc>
              <a:spcBef>
                <a:spcPts val="0"/>
              </a:spcBef>
              <a:buSzPts val="1400"/>
              <a:buFont typeface="Calibri"/>
              <a:buChar char="●"/>
            </a:pPr>
            <a:r>
              <a:rPr lang="en" sz="1800" dirty="0"/>
              <a:t>Pathfinders is a strong collaboration opportunity with NASA and LANCE</a:t>
            </a:r>
          </a:p>
          <a:p>
            <a:pPr marL="457200" lvl="0" indent="-317500" algn="l" rtl="0">
              <a:lnSpc>
                <a:spcPct val="100000"/>
              </a:lnSpc>
              <a:spcBef>
                <a:spcPts val="0"/>
              </a:spcBef>
              <a:spcAft>
                <a:spcPts val="0"/>
              </a:spcAft>
              <a:buSzPts val="1400"/>
              <a:buFont typeface="Calibri"/>
              <a:buChar char="●"/>
            </a:pPr>
            <a:r>
              <a:rPr lang="en" sz="1800" dirty="0"/>
              <a:t>The NOAA Pathfinder Initiative is developing value chains that trace impacts across NOAA missions, products and services</a:t>
            </a:r>
            <a:endParaRPr sz="1800" dirty="0"/>
          </a:p>
          <a:p>
            <a:pPr marL="457200" lvl="0" indent="-317500" algn="l" rtl="0">
              <a:lnSpc>
                <a:spcPct val="100000"/>
              </a:lnSpc>
              <a:spcBef>
                <a:spcPts val="0"/>
              </a:spcBef>
              <a:spcAft>
                <a:spcPts val="0"/>
              </a:spcAft>
              <a:buSzPts val="1400"/>
              <a:buFont typeface="Calibri"/>
              <a:buChar char="●"/>
            </a:pPr>
            <a:r>
              <a:rPr lang="en" sz="1800" dirty="0"/>
              <a:t>Pathfinders ties into Program formulation stages with NOAA missions for future development and UE</a:t>
            </a:r>
            <a:endParaRPr sz="1800" dirty="0"/>
          </a:p>
          <a:p>
            <a:pPr marL="457200" lvl="0" indent="-317500" algn="l" rtl="0">
              <a:lnSpc>
                <a:spcPct val="100000"/>
              </a:lnSpc>
              <a:spcBef>
                <a:spcPts val="0"/>
              </a:spcBef>
              <a:spcAft>
                <a:spcPts val="0"/>
              </a:spcAft>
              <a:buSzPts val="1400"/>
              <a:buFont typeface="Calibri"/>
              <a:buChar char="●"/>
            </a:pPr>
            <a:r>
              <a:rPr lang="en" sz="1800" dirty="0"/>
              <a:t>Pathfinders ensures user readiness and address user needs sensitivity</a:t>
            </a:r>
            <a:endParaRPr sz="1800" dirty="0"/>
          </a:p>
          <a:p>
            <a:pPr marL="457200" lvl="0" indent="-317500" algn="l" rtl="0">
              <a:lnSpc>
                <a:spcPct val="100000"/>
              </a:lnSpc>
              <a:spcBef>
                <a:spcPts val="0"/>
              </a:spcBef>
              <a:spcAft>
                <a:spcPts val="0"/>
              </a:spcAft>
              <a:buSzPts val="1400"/>
              <a:buFont typeface="Calibri"/>
              <a:buChar char="●"/>
            </a:pPr>
            <a:r>
              <a:rPr lang="en" sz="1800" dirty="0"/>
              <a:t>Value chains are designed to collect climate ready user feedback to inform internal NOAA products and services</a:t>
            </a:r>
            <a:endParaRPr sz="1800" dirty="0"/>
          </a:p>
          <a:p>
            <a:pPr marL="457200" lvl="0" indent="-317500" algn="l" rtl="0">
              <a:lnSpc>
                <a:spcPct val="100000"/>
              </a:lnSpc>
              <a:spcBef>
                <a:spcPts val="0"/>
              </a:spcBef>
              <a:spcAft>
                <a:spcPts val="0"/>
              </a:spcAft>
              <a:buSzPts val="1400"/>
              <a:buFont typeface="Calibri"/>
              <a:buChar char="●"/>
            </a:pPr>
            <a:r>
              <a:rPr lang="en" sz="1800" dirty="0"/>
              <a:t>Provides most current user decision making and feed into all NOAA services and foundational data</a:t>
            </a:r>
            <a:endParaRPr sz="1800" dirty="0"/>
          </a:p>
          <a:p>
            <a:pPr marL="457200" lvl="0" indent="-317500" algn="l" rtl="0">
              <a:lnSpc>
                <a:spcPct val="100000"/>
              </a:lnSpc>
              <a:spcBef>
                <a:spcPts val="0"/>
              </a:spcBef>
              <a:spcAft>
                <a:spcPts val="0"/>
              </a:spcAft>
              <a:buSzPts val="1400"/>
              <a:buFont typeface="Calibri"/>
              <a:buChar char="●"/>
            </a:pPr>
            <a:r>
              <a:rPr lang="en" sz="1800" dirty="0"/>
              <a:t>Coordinates user information for conducting mission agnostic/thematic gap assessments</a:t>
            </a:r>
            <a:endParaRPr sz="1800" dirty="0"/>
          </a:p>
          <a:p>
            <a:pPr marL="457200" lvl="0" indent="-317500" algn="l" rtl="0">
              <a:lnSpc>
                <a:spcPct val="100000"/>
              </a:lnSpc>
              <a:spcBef>
                <a:spcPts val="0"/>
              </a:spcBef>
              <a:spcAft>
                <a:spcPts val="0"/>
              </a:spcAft>
              <a:buSzPts val="1400"/>
              <a:buFont typeface="Calibri"/>
              <a:buChar char="●"/>
            </a:pPr>
            <a:endParaRPr sz="1800" dirty="0"/>
          </a:p>
          <a:p>
            <a:pPr marL="0" lvl="0" indent="0" algn="l" rtl="0">
              <a:lnSpc>
                <a:spcPct val="100000"/>
              </a:lnSpc>
              <a:spcBef>
                <a:spcPts val="0"/>
              </a:spcBef>
              <a:spcAft>
                <a:spcPts val="0"/>
              </a:spcAft>
              <a:buSzPts val="2100"/>
              <a:buNone/>
            </a:pPr>
            <a:endParaRPr sz="1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6f6b7fc955_0_357"/>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SzPts val="3300"/>
              <a:buNone/>
            </a:pPr>
            <a:r>
              <a:rPr lang="en">
                <a:solidFill>
                  <a:schemeClr val="accent6"/>
                </a:solidFill>
              </a:rPr>
              <a:t>Objectives for today</a:t>
            </a:r>
            <a:endParaRPr>
              <a:solidFill>
                <a:schemeClr val="accent6"/>
              </a:solidFill>
            </a:endParaRPr>
          </a:p>
        </p:txBody>
      </p:sp>
      <p:sp>
        <p:nvSpPr>
          <p:cNvPr id="90" name="Google Shape;90;g16f6b7fc955_0_357"/>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SzPts val="2100"/>
              <a:buNone/>
            </a:pPr>
            <a:endParaRPr sz="1800" b="1" dirty="0"/>
          </a:p>
          <a:p>
            <a:pPr marL="457200" lvl="0" indent="-342900" algn="l" rtl="0">
              <a:lnSpc>
                <a:spcPct val="100000"/>
              </a:lnSpc>
              <a:spcBef>
                <a:spcPts val="0"/>
              </a:spcBef>
              <a:spcAft>
                <a:spcPts val="0"/>
              </a:spcAft>
              <a:buSzPts val="1800"/>
              <a:buFont typeface="Calibri"/>
              <a:buChar char="●"/>
            </a:pPr>
            <a:r>
              <a:rPr lang="en" sz="1800" dirty="0"/>
              <a:t>Give an overview of User Engagement at NESDIS</a:t>
            </a:r>
            <a:endParaRPr sz="1800" dirty="0"/>
          </a:p>
          <a:p>
            <a:pPr marL="457200" lvl="0" indent="-342900" algn="l" rtl="0">
              <a:lnSpc>
                <a:spcPct val="100000"/>
              </a:lnSpc>
              <a:spcBef>
                <a:spcPts val="0"/>
              </a:spcBef>
              <a:spcAft>
                <a:spcPts val="0"/>
              </a:spcAft>
              <a:buSzPts val="1800"/>
              <a:buFont typeface="Calibri"/>
              <a:buChar char="●"/>
            </a:pPr>
            <a:r>
              <a:rPr lang="en" sz="1800" dirty="0"/>
              <a:t>Present the Pathfinder Initiative as part of our NESDIS’ User Engagement Process and Mission Life Cycle</a:t>
            </a:r>
            <a:endParaRPr sz="1800" dirty="0"/>
          </a:p>
          <a:p>
            <a:pPr marL="457200" lvl="0" indent="-342900" algn="l" rtl="0">
              <a:lnSpc>
                <a:spcPct val="100000"/>
              </a:lnSpc>
              <a:spcBef>
                <a:spcPts val="0"/>
              </a:spcBef>
              <a:spcAft>
                <a:spcPts val="0"/>
              </a:spcAft>
              <a:buSzPts val="1800"/>
              <a:buFont typeface="Calibri"/>
              <a:buChar char="●"/>
            </a:pPr>
            <a:r>
              <a:rPr lang="en" sz="1800" dirty="0"/>
              <a:t>Share how the Initiative is growing coordination within LEO, GEO and SWO User Engagement for developing Value Chains in their current stage of the mission life-cycle</a:t>
            </a:r>
            <a:endParaRPr sz="1800" dirty="0"/>
          </a:p>
          <a:p>
            <a:pPr marL="457200" lvl="0" indent="0" algn="l" rtl="0">
              <a:lnSpc>
                <a:spcPct val="100000"/>
              </a:lnSpc>
              <a:spcBef>
                <a:spcPts val="0"/>
              </a:spcBef>
              <a:spcAft>
                <a:spcPts val="0"/>
              </a:spcAft>
              <a:buSzPts val="2100"/>
              <a:buNone/>
            </a:pPr>
            <a:endParaRPr sz="1800" dirty="0"/>
          </a:p>
          <a:p>
            <a:pPr marL="457200" lvl="0" indent="0" algn="l" rtl="0">
              <a:lnSpc>
                <a:spcPct val="100000"/>
              </a:lnSpc>
              <a:spcBef>
                <a:spcPts val="0"/>
              </a:spcBef>
              <a:spcAft>
                <a:spcPts val="0"/>
              </a:spcAft>
              <a:buSzPts val="2100"/>
              <a:buNone/>
            </a:pPr>
            <a:endParaRPr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g188aaba8be2_0_361" descr="Colored background puzzles - stock vector | Crushpixel"/>
          <p:cNvPicPr preferRelativeResize="0"/>
          <p:nvPr/>
        </p:nvPicPr>
        <p:blipFill rotWithShape="1">
          <a:blip r:embed="rId3">
            <a:alphaModFix/>
          </a:blip>
          <a:srcRect/>
          <a:stretch/>
        </p:blipFill>
        <p:spPr>
          <a:xfrm>
            <a:off x="0" y="0"/>
            <a:ext cx="9129589" cy="5143501"/>
          </a:xfrm>
          <a:prstGeom prst="rect">
            <a:avLst/>
          </a:prstGeom>
          <a:noFill/>
          <a:ln>
            <a:noFill/>
          </a:ln>
        </p:spPr>
      </p:pic>
      <p:sp>
        <p:nvSpPr>
          <p:cNvPr id="96" name="Google Shape;96;g188aaba8be2_0_361"/>
          <p:cNvSpPr txBox="1">
            <a:spLocks noGrp="1"/>
          </p:cNvSpPr>
          <p:nvPr>
            <p:ph type="title"/>
          </p:nvPr>
        </p:nvSpPr>
        <p:spPr>
          <a:xfrm>
            <a:off x="1887474" y="1121738"/>
            <a:ext cx="5201400" cy="618600"/>
          </a:xfrm>
          <a:prstGeom prst="rect">
            <a:avLst/>
          </a:prstGeom>
          <a:solidFill>
            <a:schemeClr val="lt1"/>
          </a:solid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1000"/>
              </a:spcAft>
              <a:buSzPts val="1100"/>
              <a:buFont typeface="Arial"/>
              <a:buNone/>
            </a:pPr>
            <a:r>
              <a:rPr lang="en" sz="2900" dirty="0">
                <a:solidFill>
                  <a:schemeClr val="accent1"/>
                </a:solidFill>
                <a:latin typeface="Calibri"/>
                <a:ea typeface="Calibri"/>
                <a:cs typeface="Calibri"/>
                <a:sym typeface="Calibri"/>
              </a:rPr>
              <a:t>NESDIS User Engagement </a:t>
            </a:r>
            <a:endParaRPr sz="2900" dirty="0">
              <a:solidFill>
                <a:schemeClr val="accent1"/>
              </a:solidFill>
              <a:latin typeface="Calibri"/>
              <a:ea typeface="Calibri"/>
              <a:cs typeface="Calibri"/>
              <a:sym typeface="Calibri"/>
            </a:endParaRPr>
          </a:p>
        </p:txBody>
      </p:sp>
      <p:sp>
        <p:nvSpPr>
          <p:cNvPr id="97" name="Google Shape;97;g188aaba8be2_0_361"/>
          <p:cNvSpPr txBox="1">
            <a:spLocks noGrp="1"/>
          </p:cNvSpPr>
          <p:nvPr>
            <p:ph type="body" idx="1"/>
          </p:nvPr>
        </p:nvSpPr>
        <p:spPr>
          <a:xfrm>
            <a:off x="1201050" y="1665514"/>
            <a:ext cx="6727500" cy="2083036"/>
          </a:xfrm>
          <a:prstGeom prst="rect">
            <a:avLst/>
          </a:prstGeom>
          <a:solidFill>
            <a:schemeClr val="lt1"/>
          </a:solid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800"/>
              <a:buNone/>
            </a:pPr>
            <a:r>
              <a:rPr lang="en" sz="1500" i="1" dirty="0">
                <a:latin typeface="Calibri"/>
                <a:ea typeface="Calibri"/>
                <a:cs typeface="Calibri"/>
                <a:sym typeface="Calibri"/>
              </a:rPr>
              <a:t>Provides a common framework that:</a:t>
            </a:r>
            <a:endParaRPr sz="1500"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Establishes best practices and enhance UE across NESDIS</a:t>
            </a:r>
            <a:endParaRPr sz="1500" i="1"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Coordinates user information across missions, products and services </a:t>
            </a:r>
            <a:endParaRPr sz="1500" i="1"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Formalize roles and responsibilities</a:t>
            </a:r>
            <a:endParaRPr sz="1500"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Strengthen relationships </a:t>
            </a:r>
            <a:endParaRPr sz="1500"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Improve user experiences and outcomes</a:t>
            </a:r>
            <a:endParaRPr sz="1500" dirty="0">
              <a:latin typeface="Calibri"/>
              <a:ea typeface="Calibri"/>
              <a:cs typeface="Calibri"/>
              <a:sym typeface="Calibri"/>
            </a:endParaRPr>
          </a:p>
          <a:p>
            <a:pPr marL="742950" lvl="0" indent="-279400" algn="l" rtl="0">
              <a:lnSpc>
                <a:spcPct val="100000"/>
              </a:lnSpc>
              <a:spcBef>
                <a:spcPts val="0"/>
              </a:spcBef>
              <a:spcAft>
                <a:spcPts val="0"/>
              </a:spcAft>
              <a:buSzPts val="1700"/>
              <a:buFont typeface="Calibri"/>
              <a:buChar char="●"/>
            </a:pPr>
            <a:r>
              <a:rPr lang="en" sz="1500" i="1" dirty="0">
                <a:latin typeface="Calibri"/>
                <a:ea typeface="Calibri"/>
                <a:cs typeface="Calibri"/>
                <a:sym typeface="Calibri"/>
              </a:rPr>
              <a:t>Create a clearer record of impact</a:t>
            </a:r>
            <a:endParaRPr sz="1500" i="1" dirty="0">
              <a:latin typeface="Calibri"/>
              <a:ea typeface="Calibri"/>
              <a:cs typeface="Calibri"/>
              <a:sym typeface="Calibri"/>
            </a:endParaRPr>
          </a:p>
        </p:txBody>
      </p:sp>
      <p:sp>
        <p:nvSpPr>
          <p:cNvPr id="98" name="Google Shape;98;g188aaba8be2_0_361"/>
          <p:cNvSpPr/>
          <p:nvPr/>
        </p:nvSpPr>
        <p:spPr>
          <a:xfrm>
            <a:off x="1081224" y="3712462"/>
            <a:ext cx="6813900" cy="292500"/>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 i="1" u="none" strike="noStrike" cap="none">
                <a:solidFill>
                  <a:srgbClr val="0070C0"/>
                </a:solidFill>
                <a:latin typeface="Calibri"/>
                <a:ea typeface="Calibri"/>
                <a:cs typeface="Calibri"/>
                <a:sym typeface="Calibri"/>
              </a:rPr>
              <a:t>“take advantage of what’s working and reinvent what’s not working”</a:t>
            </a:r>
            <a:endParaRPr i="1" u="none" strike="noStrike" cap="none">
              <a:solidFill>
                <a:srgbClr val="000000"/>
              </a:solidFill>
              <a:latin typeface="Calibri"/>
              <a:ea typeface="Calibri"/>
              <a:cs typeface="Calibri"/>
              <a:sym typeface="Calibri"/>
            </a:endParaRPr>
          </a:p>
        </p:txBody>
      </p:sp>
      <p:sp>
        <p:nvSpPr>
          <p:cNvPr id="99" name="Google Shape;99;g188aaba8be2_0_361"/>
          <p:cNvSpPr/>
          <p:nvPr/>
        </p:nvSpPr>
        <p:spPr>
          <a:xfrm>
            <a:off x="8041575" y="4921950"/>
            <a:ext cx="832200" cy="131700"/>
          </a:xfrm>
          <a:prstGeom prst="rect">
            <a:avLst/>
          </a:prstGeom>
          <a:solidFill>
            <a:srgbClr val="0099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188aaba8be2_0_320"/>
          <p:cNvSpPr txBox="1">
            <a:spLocks noGrp="1"/>
          </p:cNvSpPr>
          <p:nvPr>
            <p:ph type="title"/>
          </p:nvPr>
        </p:nvSpPr>
        <p:spPr>
          <a:xfrm>
            <a:off x="640701" y="385200"/>
            <a:ext cx="8201400" cy="543900"/>
          </a:xfrm>
          <a:prstGeom prst="rect">
            <a:avLst/>
          </a:prstGeom>
          <a:noFill/>
          <a:ln>
            <a:noFill/>
          </a:ln>
        </p:spPr>
        <p:txBody>
          <a:bodyPr spcFirstLastPara="1" wrap="square" lIns="34275" tIns="0" rIns="68575" bIns="0" anchor="b" anchorCtr="0">
            <a:noAutofit/>
          </a:bodyPr>
          <a:lstStyle/>
          <a:p>
            <a:pPr marL="0" lvl="0" indent="0" algn="l" rtl="0">
              <a:lnSpc>
                <a:spcPct val="90000"/>
              </a:lnSpc>
              <a:spcBef>
                <a:spcPts val="0"/>
              </a:spcBef>
              <a:spcAft>
                <a:spcPts val="0"/>
              </a:spcAft>
              <a:buSzPts val="3300"/>
              <a:buNone/>
            </a:pPr>
            <a:r>
              <a:rPr lang="en" sz="3400" dirty="0">
                <a:solidFill>
                  <a:schemeClr val="accent6"/>
                </a:solidFill>
              </a:rPr>
              <a:t>User Engagement Council and UE Guidance </a:t>
            </a:r>
            <a:endParaRPr sz="3400" dirty="0">
              <a:solidFill>
                <a:schemeClr val="accent6"/>
              </a:solidFill>
            </a:endParaRPr>
          </a:p>
        </p:txBody>
      </p:sp>
      <p:sp>
        <p:nvSpPr>
          <p:cNvPr id="106" name="Google Shape;106;g188aaba8be2_0_320"/>
          <p:cNvSpPr txBox="1">
            <a:spLocks noGrp="1"/>
          </p:cNvSpPr>
          <p:nvPr>
            <p:ph type="body" idx="1"/>
          </p:nvPr>
        </p:nvSpPr>
        <p:spPr>
          <a:xfrm>
            <a:off x="304301" y="1235084"/>
            <a:ext cx="6985500" cy="2519700"/>
          </a:xfrm>
          <a:prstGeom prst="rect">
            <a:avLst/>
          </a:prstGeom>
          <a:noFill/>
          <a:ln>
            <a:noFill/>
          </a:ln>
        </p:spPr>
        <p:txBody>
          <a:bodyPr spcFirstLastPara="1" wrap="square" lIns="68575" tIns="34275" rIns="68575" bIns="34275" anchor="t" anchorCtr="0">
            <a:noAutofit/>
          </a:bodyPr>
          <a:lstStyle/>
          <a:p>
            <a:pPr marL="342900" lvl="0" indent="-298450" algn="l" rtl="0">
              <a:lnSpc>
                <a:spcPct val="100000"/>
              </a:lnSpc>
              <a:spcBef>
                <a:spcPts val="800"/>
              </a:spcBef>
              <a:spcAft>
                <a:spcPts val="0"/>
              </a:spcAft>
              <a:buSzPts val="2100"/>
              <a:buFont typeface="Noto Sans Symbols"/>
              <a:buChar char="▪"/>
            </a:pPr>
            <a:r>
              <a:rPr lang="en" sz="1900"/>
              <a:t>User Engagement Council (UEC) is an advisory body within NESDIS that helps provide guidance and support for user engagement efforts across NESDIS by connecting the dots to data, people inside and outside NOAA</a:t>
            </a:r>
            <a:endParaRPr/>
          </a:p>
          <a:p>
            <a:pPr marL="685800" lvl="1" indent="-285750" algn="l" rtl="0">
              <a:lnSpc>
                <a:spcPct val="100000"/>
              </a:lnSpc>
              <a:spcBef>
                <a:spcPts val="400"/>
              </a:spcBef>
              <a:spcAft>
                <a:spcPts val="0"/>
              </a:spcAft>
              <a:buSzPts val="1900"/>
              <a:buChar char="─"/>
            </a:pPr>
            <a:r>
              <a:rPr lang="en" sz="1900"/>
              <a:t>Optimizing data products and services</a:t>
            </a:r>
            <a:endParaRPr/>
          </a:p>
          <a:p>
            <a:pPr marL="685800" lvl="1" indent="-285750" algn="l" rtl="0">
              <a:lnSpc>
                <a:spcPct val="100000"/>
              </a:lnSpc>
              <a:spcBef>
                <a:spcPts val="400"/>
              </a:spcBef>
              <a:spcAft>
                <a:spcPts val="0"/>
              </a:spcAft>
              <a:buSzPts val="1900"/>
              <a:buChar char="─"/>
            </a:pPr>
            <a:r>
              <a:rPr lang="en" sz="1900"/>
              <a:t>Trace uses to decisions</a:t>
            </a:r>
            <a:endParaRPr/>
          </a:p>
          <a:p>
            <a:pPr marL="685800" lvl="1" indent="-285750" algn="l" rtl="0">
              <a:lnSpc>
                <a:spcPct val="100000"/>
              </a:lnSpc>
              <a:spcBef>
                <a:spcPts val="400"/>
              </a:spcBef>
              <a:spcAft>
                <a:spcPts val="0"/>
              </a:spcAft>
              <a:buSzPts val="1900"/>
              <a:buChar char="─"/>
            </a:pPr>
            <a:r>
              <a:rPr lang="en" sz="1900"/>
              <a:t>Communicate awareness, access and availability in society</a:t>
            </a:r>
            <a:endParaRPr/>
          </a:p>
          <a:p>
            <a:pPr marL="1028700" lvl="2" indent="-260350" algn="l" rtl="0">
              <a:lnSpc>
                <a:spcPct val="100000"/>
              </a:lnSpc>
              <a:spcBef>
                <a:spcPts val="400"/>
              </a:spcBef>
              <a:spcAft>
                <a:spcPts val="0"/>
              </a:spcAft>
              <a:buSzPts val="1500"/>
              <a:buChar char="•"/>
            </a:pPr>
            <a:r>
              <a:rPr lang="en" sz="1600"/>
              <a:t>“Meet the User” NESDIS User Engagement Speaker Series</a:t>
            </a:r>
            <a:endParaRPr sz="1600"/>
          </a:p>
          <a:p>
            <a:pPr marL="1028700" lvl="2" indent="-266700" algn="l" rtl="0">
              <a:lnSpc>
                <a:spcPct val="100000"/>
              </a:lnSpc>
              <a:spcBef>
                <a:spcPts val="400"/>
              </a:spcBef>
              <a:spcAft>
                <a:spcPts val="0"/>
              </a:spcAft>
              <a:buSzPts val="1600"/>
              <a:buChar char="•"/>
            </a:pPr>
            <a:r>
              <a:rPr lang="en" sz="1600"/>
              <a:t>Pathfinder Value Studies</a:t>
            </a:r>
            <a:endParaRPr sz="1600"/>
          </a:p>
        </p:txBody>
      </p:sp>
      <p:pic>
        <p:nvPicPr>
          <p:cNvPr id="107" name="Google Shape;107;g188aaba8be2_0_320"/>
          <p:cNvPicPr preferRelativeResize="0"/>
          <p:nvPr/>
        </p:nvPicPr>
        <p:blipFill rotWithShape="1">
          <a:blip r:embed="rId3">
            <a:alphaModFix/>
          </a:blip>
          <a:srcRect l="9436"/>
          <a:stretch/>
        </p:blipFill>
        <p:spPr>
          <a:xfrm>
            <a:off x="6898238" y="3163294"/>
            <a:ext cx="2199656" cy="161810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grpSp>
        <p:nvGrpSpPr>
          <p:cNvPr id="3" name="Group 2">
            <a:extLst>
              <a:ext uri="{FF2B5EF4-FFF2-40B4-BE49-F238E27FC236}">
                <a16:creationId xmlns:a16="http://schemas.microsoft.com/office/drawing/2014/main" id="{EAA894FA-8BE0-7746-8B19-E63209395B4A}"/>
              </a:ext>
            </a:extLst>
          </p:cNvPr>
          <p:cNvGrpSpPr/>
          <p:nvPr/>
        </p:nvGrpSpPr>
        <p:grpSpPr>
          <a:xfrm>
            <a:off x="4792605" y="262631"/>
            <a:ext cx="4351396" cy="2120822"/>
            <a:chOff x="4792605" y="262631"/>
            <a:chExt cx="4351396" cy="2120822"/>
          </a:xfrm>
        </p:grpSpPr>
        <p:pic>
          <p:nvPicPr>
            <p:cNvPr id="117" name="Google Shape;117;g188aaba8be2_0_205" descr="A screenshot of a computer&#10;&#10;Description automatically generated with low confidence"/>
            <p:cNvPicPr preferRelativeResize="0"/>
            <p:nvPr/>
          </p:nvPicPr>
          <p:blipFill rotWithShape="1">
            <a:blip r:embed="rId3">
              <a:alphaModFix/>
            </a:blip>
            <a:srcRect t="901"/>
            <a:stretch/>
          </p:blipFill>
          <p:spPr>
            <a:xfrm>
              <a:off x="4792605" y="385743"/>
              <a:ext cx="4351396" cy="1997710"/>
            </a:xfrm>
            <a:prstGeom prst="rect">
              <a:avLst/>
            </a:prstGeom>
            <a:noFill/>
            <a:ln>
              <a:noFill/>
            </a:ln>
          </p:spPr>
        </p:pic>
        <p:sp>
          <p:nvSpPr>
            <p:cNvPr id="132" name="Google Shape;132;g188aaba8be2_0_205"/>
            <p:cNvSpPr txBox="1"/>
            <p:nvPr/>
          </p:nvSpPr>
          <p:spPr>
            <a:xfrm>
              <a:off x="4832686" y="262631"/>
              <a:ext cx="2928000" cy="246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000" b="0" i="0" u="none" strike="noStrike" cap="none">
                  <a:solidFill>
                    <a:srgbClr val="000000"/>
                  </a:solidFill>
                  <a:latin typeface="Arial"/>
                  <a:ea typeface="Arial"/>
                  <a:cs typeface="Arial"/>
                  <a:sym typeface="Arial"/>
                </a:rPr>
                <a:t>NESDIS User Information Map</a:t>
              </a:r>
              <a:endParaRPr/>
            </a:p>
          </p:txBody>
        </p:sp>
      </p:grpSp>
      <p:grpSp>
        <p:nvGrpSpPr>
          <p:cNvPr id="4" name="Group 3">
            <a:extLst>
              <a:ext uri="{FF2B5EF4-FFF2-40B4-BE49-F238E27FC236}">
                <a16:creationId xmlns:a16="http://schemas.microsoft.com/office/drawing/2014/main" id="{A41B88EE-F264-7648-8C90-395DA7A279D0}"/>
              </a:ext>
            </a:extLst>
          </p:cNvPr>
          <p:cNvGrpSpPr/>
          <p:nvPr/>
        </p:nvGrpSpPr>
        <p:grpSpPr>
          <a:xfrm>
            <a:off x="-32391" y="3459160"/>
            <a:ext cx="5965535" cy="1677205"/>
            <a:chOff x="-32391" y="3459160"/>
            <a:chExt cx="5965535" cy="1677205"/>
          </a:xfrm>
        </p:grpSpPr>
        <p:grpSp>
          <p:nvGrpSpPr>
            <p:cNvPr id="118" name="Google Shape;118;g188aaba8be2_0_205"/>
            <p:cNvGrpSpPr/>
            <p:nvPr/>
          </p:nvGrpSpPr>
          <p:grpSpPr>
            <a:xfrm>
              <a:off x="-32391" y="3706280"/>
              <a:ext cx="5601213" cy="1430085"/>
              <a:chOff x="7233" y="3090949"/>
              <a:chExt cx="5950508" cy="1512517"/>
            </a:xfrm>
          </p:grpSpPr>
          <p:pic>
            <p:nvPicPr>
              <p:cNvPr id="119" name="Google Shape;119;g188aaba8be2_0_205"/>
              <p:cNvPicPr preferRelativeResize="0"/>
              <p:nvPr/>
            </p:nvPicPr>
            <p:blipFill rotWithShape="1">
              <a:blip r:embed="rId4">
                <a:alphaModFix/>
              </a:blip>
              <a:srcRect b="81078"/>
              <a:stretch/>
            </p:blipFill>
            <p:spPr>
              <a:xfrm>
                <a:off x="7354" y="3090949"/>
                <a:ext cx="5950387" cy="543052"/>
              </a:xfrm>
              <a:prstGeom prst="rect">
                <a:avLst/>
              </a:prstGeom>
              <a:noFill/>
              <a:ln>
                <a:noFill/>
              </a:ln>
            </p:spPr>
          </p:pic>
          <p:grpSp>
            <p:nvGrpSpPr>
              <p:cNvPr id="120" name="Google Shape;120;g188aaba8be2_0_205"/>
              <p:cNvGrpSpPr/>
              <p:nvPr/>
            </p:nvGrpSpPr>
            <p:grpSpPr>
              <a:xfrm>
                <a:off x="7233" y="3456781"/>
                <a:ext cx="5949991" cy="1146685"/>
                <a:chOff x="670146" y="518459"/>
                <a:chExt cx="10851708" cy="2211542"/>
              </a:xfrm>
            </p:grpSpPr>
            <p:grpSp>
              <p:nvGrpSpPr>
                <p:cNvPr id="121" name="Google Shape;121;g188aaba8be2_0_205"/>
                <p:cNvGrpSpPr/>
                <p:nvPr/>
              </p:nvGrpSpPr>
              <p:grpSpPr>
                <a:xfrm>
                  <a:off x="670146" y="518459"/>
                  <a:ext cx="10851708" cy="2211542"/>
                  <a:chOff x="670146" y="265805"/>
                  <a:chExt cx="10851708" cy="2247959"/>
                </a:xfrm>
              </p:grpSpPr>
              <p:pic>
                <p:nvPicPr>
                  <p:cNvPr id="122" name="Google Shape;122;g188aaba8be2_0_205" descr="Diagram&#10;&#10;Description automatically generated"/>
                  <p:cNvPicPr preferRelativeResize="0"/>
                  <p:nvPr/>
                </p:nvPicPr>
                <p:blipFill rotWithShape="1">
                  <a:blip r:embed="rId5">
                    <a:alphaModFix/>
                  </a:blip>
                  <a:srcRect/>
                  <a:stretch/>
                </p:blipFill>
                <p:spPr>
                  <a:xfrm>
                    <a:off x="670146" y="555476"/>
                    <a:ext cx="10851708" cy="1958288"/>
                  </a:xfrm>
                  <a:prstGeom prst="rect">
                    <a:avLst/>
                  </a:prstGeom>
                  <a:noFill/>
                  <a:ln>
                    <a:noFill/>
                  </a:ln>
                </p:spPr>
              </p:pic>
              <p:pic>
                <p:nvPicPr>
                  <p:cNvPr id="123" name="Google Shape;123;g188aaba8be2_0_205" descr="arrows-curved-arrow | EDI2XML"/>
                  <p:cNvPicPr preferRelativeResize="0"/>
                  <p:nvPr/>
                </p:nvPicPr>
                <p:blipFill rotWithShape="1">
                  <a:blip r:embed="rId6">
                    <a:alphaModFix/>
                  </a:blip>
                  <a:srcRect/>
                  <a:stretch/>
                </p:blipFill>
                <p:spPr>
                  <a:xfrm>
                    <a:off x="1091613" y="265805"/>
                    <a:ext cx="1992846" cy="871870"/>
                  </a:xfrm>
                  <a:prstGeom prst="rect">
                    <a:avLst/>
                  </a:prstGeom>
                  <a:noFill/>
                  <a:ln>
                    <a:noFill/>
                  </a:ln>
                </p:spPr>
              </p:pic>
              <p:pic>
                <p:nvPicPr>
                  <p:cNvPr id="124" name="Google Shape;124;g188aaba8be2_0_205" descr="arrows-curved-arrow | EDI2XML"/>
                  <p:cNvPicPr preferRelativeResize="0"/>
                  <p:nvPr/>
                </p:nvPicPr>
                <p:blipFill rotWithShape="1">
                  <a:blip r:embed="rId6">
                    <a:alphaModFix/>
                  </a:blip>
                  <a:srcRect/>
                  <a:stretch/>
                </p:blipFill>
                <p:spPr>
                  <a:xfrm>
                    <a:off x="3434317" y="272893"/>
                    <a:ext cx="1992846" cy="871870"/>
                  </a:xfrm>
                  <a:prstGeom prst="rect">
                    <a:avLst/>
                  </a:prstGeom>
                  <a:noFill/>
                  <a:ln>
                    <a:noFill/>
                  </a:ln>
                </p:spPr>
              </p:pic>
              <p:pic>
                <p:nvPicPr>
                  <p:cNvPr id="125" name="Google Shape;125;g188aaba8be2_0_205" descr="arrows-curved-arrow | EDI2XML"/>
                  <p:cNvPicPr preferRelativeResize="0"/>
                  <p:nvPr/>
                </p:nvPicPr>
                <p:blipFill rotWithShape="1">
                  <a:blip r:embed="rId6">
                    <a:alphaModFix/>
                  </a:blip>
                  <a:srcRect/>
                  <a:stretch/>
                </p:blipFill>
                <p:spPr>
                  <a:xfrm>
                    <a:off x="5851451" y="268717"/>
                    <a:ext cx="1992846" cy="871870"/>
                  </a:xfrm>
                  <a:prstGeom prst="rect">
                    <a:avLst/>
                  </a:prstGeom>
                  <a:noFill/>
                  <a:ln>
                    <a:noFill/>
                  </a:ln>
                </p:spPr>
              </p:pic>
              <p:pic>
                <p:nvPicPr>
                  <p:cNvPr id="126" name="Google Shape;126;g188aaba8be2_0_205" descr="arrows-curved-arrow | EDI2XML"/>
                  <p:cNvPicPr preferRelativeResize="0"/>
                  <p:nvPr/>
                </p:nvPicPr>
                <p:blipFill rotWithShape="1">
                  <a:blip r:embed="rId6">
                    <a:alphaModFix/>
                  </a:blip>
                  <a:srcRect/>
                  <a:stretch/>
                </p:blipFill>
                <p:spPr>
                  <a:xfrm>
                    <a:off x="8322468" y="266664"/>
                    <a:ext cx="1992846" cy="871870"/>
                  </a:xfrm>
                  <a:prstGeom prst="rect">
                    <a:avLst/>
                  </a:prstGeom>
                  <a:noFill/>
                  <a:ln>
                    <a:noFill/>
                  </a:ln>
                </p:spPr>
              </p:pic>
            </p:grpSp>
            <p:sp>
              <p:nvSpPr>
                <p:cNvPr id="127" name="Google Shape;127;g188aaba8be2_0_205"/>
                <p:cNvSpPr txBox="1"/>
                <p:nvPr/>
              </p:nvSpPr>
              <p:spPr>
                <a:xfrm>
                  <a:off x="1339941" y="926027"/>
                  <a:ext cx="1366800" cy="3924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800" b="0" i="1" u="none" strike="noStrike" cap="none">
                      <a:solidFill>
                        <a:srgbClr val="000000"/>
                      </a:solidFill>
                      <a:latin typeface="Calibri"/>
                      <a:ea typeface="Calibri"/>
                      <a:cs typeface="Calibri"/>
                      <a:sym typeface="Calibri"/>
                    </a:rPr>
                    <a:t>Translation </a:t>
                  </a:r>
                  <a:endParaRPr sz="800" b="0" i="0" u="none" strike="noStrike" cap="none">
                    <a:solidFill>
                      <a:schemeClr val="dk1"/>
                    </a:solidFill>
                    <a:latin typeface="Calibri"/>
                    <a:ea typeface="Calibri"/>
                    <a:cs typeface="Calibri"/>
                    <a:sym typeface="Calibri"/>
                  </a:endParaRPr>
                </a:p>
              </p:txBody>
            </p:sp>
            <p:sp>
              <p:nvSpPr>
                <p:cNvPr id="128" name="Google Shape;128;g188aaba8be2_0_205"/>
                <p:cNvSpPr txBox="1"/>
                <p:nvPr/>
              </p:nvSpPr>
              <p:spPr>
                <a:xfrm>
                  <a:off x="3710970" y="946005"/>
                  <a:ext cx="1366800" cy="3924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800" b="0" i="1" u="none" strike="noStrike" cap="none">
                      <a:solidFill>
                        <a:srgbClr val="000000"/>
                      </a:solidFill>
                      <a:latin typeface="Calibri"/>
                      <a:ea typeface="Calibri"/>
                      <a:cs typeface="Calibri"/>
                      <a:sym typeface="Calibri"/>
                    </a:rPr>
                    <a:t>Translation </a:t>
                  </a:r>
                  <a:endParaRPr sz="800" b="0" i="0" u="none" strike="noStrike" cap="none">
                    <a:solidFill>
                      <a:schemeClr val="dk1"/>
                    </a:solidFill>
                    <a:latin typeface="Calibri"/>
                    <a:ea typeface="Calibri"/>
                    <a:cs typeface="Calibri"/>
                    <a:sym typeface="Calibri"/>
                  </a:endParaRPr>
                </a:p>
              </p:txBody>
            </p:sp>
            <p:sp>
              <p:nvSpPr>
                <p:cNvPr id="129" name="Google Shape;129;g188aaba8be2_0_205"/>
                <p:cNvSpPr txBox="1"/>
                <p:nvPr/>
              </p:nvSpPr>
              <p:spPr>
                <a:xfrm>
                  <a:off x="6084737" y="946005"/>
                  <a:ext cx="1366800" cy="3924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800" b="0" i="1" u="none" strike="noStrike" cap="none">
                      <a:solidFill>
                        <a:srgbClr val="000000"/>
                      </a:solidFill>
                      <a:latin typeface="Calibri"/>
                      <a:ea typeface="Calibri"/>
                      <a:cs typeface="Calibri"/>
                      <a:sym typeface="Calibri"/>
                    </a:rPr>
                    <a:t>Translation </a:t>
                  </a:r>
                  <a:endParaRPr sz="800" b="0" i="0" u="none" strike="noStrike" cap="none">
                    <a:solidFill>
                      <a:schemeClr val="dk1"/>
                    </a:solidFill>
                    <a:latin typeface="Calibri"/>
                    <a:ea typeface="Calibri"/>
                    <a:cs typeface="Calibri"/>
                    <a:sym typeface="Calibri"/>
                  </a:endParaRPr>
                </a:p>
              </p:txBody>
            </p:sp>
            <p:sp>
              <p:nvSpPr>
                <p:cNvPr id="130" name="Google Shape;130;g188aaba8be2_0_205"/>
                <p:cNvSpPr txBox="1"/>
                <p:nvPr/>
              </p:nvSpPr>
              <p:spPr>
                <a:xfrm>
                  <a:off x="8537496" y="921696"/>
                  <a:ext cx="1366800" cy="392400"/>
                </a:xfrm>
                <a:prstGeom prst="rect">
                  <a:avLst/>
                </a:prstGeom>
                <a:noFill/>
                <a:ln>
                  <a:noFill/>
                </a:ln>
              </p:spPr>
              <p:txBody>
                <a:bodyPr spcFirstLastPara="1" wrap="square" lIns="68550" tIns="34275" rIns="68550"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800" b="0" i="1" u="none" strike="noStrike" cap="none">
                      <a:solidFill>
                        <a:srgbClr val="000000"/>
                      </a:solidFill>
                      <a:latin typeface="Calibri"/>
                      <a:ea typeface="Calibri"/>
                      <a:cs typeface="Calibri"/>
                      <a:sym typeface="Calibri"/>
                    </a:rPr>
                    <a:t>Translation </a:t>
                  </a:r>
                  <a:endParaRPr sz="800" b="0" i="0" u="none" strike="noStrike" cap="none">
                    <a:solidFill>
                      <a:schemeClr val="dk1"/>
                    </a:solidFill>
                    <a:latin typeface="Calibri"/>
                    <a:ea typeface="Calibri"/>
                    <a:cs typeface="Calibri"/>
                    <a:sym typeface="Calibri"/>
                  </a:endParaRPr>
                </a:p>
              </p:txBody>
            </p:sp>
          </p:grpSp>
        </p:grpSp>
        <p:sp>
          <p:nvSpPr>
            <p:cNvPr id="133" name="Google Shape;133;g188aaba8be2_0_205"/>
            <p:cNvSpPr txBox="1"/>
            <p:nvPr/>
          </p:nvSpPr>
          <p:spPr>
            <a:xfrm>
              <a:off x="-17356" y="3459160"/>
              <a:ext cx="5950500" cy="246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000" b="0" i="0" u="none" strike="noStrike" cap="none" dirty="0">
                  <a:solidFill>
                    <a:srgbClr val="000000"/>
                  </a:solidFill>
                  <a:latin typeface="Arial"/>
                  <a:ea typeface="Arial"/>
                  <a:cs typeface="Arial"/>
                  <a:sym typeface="Arial"/>
                </a:rPr>
                <a:t>NOAA Pathfinders Initiative:  Value Chains, Traceability, Translation and Impact</a:t>
              </a:r>
              <a:endParaRPr dirty="0"/>
            </a:p>
          </p:txBody>
        </p:sp>
      </p:grpSp>
      <p:grpSp>
        <p:nvGrpSpPr>
          <p:cNvPr id="2" name="Group 1">
            <a:extLst>
              <a:ext uri="{FF2B5EF4-FFF2-40B4-BE49-F238E27FC236}">
                <a16:creationId xmlns:a16="http://schemas.microsoft.com/office/drawing/2014/main" id="{B02E41A2-3E9A-5B42-9291-09CC4AE5E0C1}"/>
              </a:ext>
            </a:extLst>
          </p:cNvPr>
          <p:cNvGrpSpPr/>
          <p:nvPr/>
        </p:nvGrpSpPr>
        <p:grpSpPr>
          <a:xfrm>
            <a:off x="-1" y="197319"/>
            <a:ext cx="3933848" cy="2620312"/>
            <a:chOff x="-1" y="197319"/>
            <a:chExt cx="3933848" cy="2620312"/>
          </a:xfrm>
        </p:grpSpPr>
        <p:pic>
          <p:nvPicPr>
            <p:cNvPr id="116" name="Google Shape;116;g188aaba8be2_0_205"/>
            <p:cNvPicPr preferRelativeResize="0"/>
            <p:nvPr/>
          </p:nvPicPr>
          <p:blipFill rotWithShape="1">
            <a:blip r:embed="rId7">
              <a:alphaModFix/>
            </a:blip>
            <a:srcRect t="7424"/>
            <a:stretch/>
          </p:blipFill>
          <p:spPr>
            <a:xfrm>
              <a:off x="65791" y="351004"/>
              <a:ext cx="3868056" cy="2049622"/>
            </a:xfrm>
            <a:prstGeom prst="rect">
              <a:avLst/>
            </a:prstGeom>
            <a:noFill/>
            <a:ln>
              <a:noFill/>
            </a:ln>
          </p:spPr>
        </p:pic>
        <p:sp>
          <p:nvSpPr>
            <p:cNvPr id="131" name="Google Shape;131;g188aaba8be2_0_205"/>
            <p:cNvSpPr txBox="1"/>
            <p:nvPr/>
          </p:nvSpPr>
          <p:spPr>
            <a:xfrm>
              <a:off x="-1" y="197319"/>
              <a:ext cx="34095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000" b="0" i="0" u="none" strike="noStrike" cap="none">
                  <a:solidFill>
                    <a:srgbClr val="000000"/>
                  </a:solidFill>
                  <a:latin typeface="Arial"/>
                  <a:ea typeface="Arial"/>
                  <a:cs typeface="Arial"/>
                  <a:sym typeface="Arial"/>
                </a:rPr>
                <a:t>Thematic User Information and appropriate subcategories </a:t>
              </a:r>
              <a:endParaRPr/>
            </a:p>
          </p:txBody>
        </p:sp>
        <p:grpSp>
          <p:nvGrpSpPr>
            <p:cNvPr id="134" name="Google Shape;134;g188aaba8be2_0_205"/>
            <p:cNvGrpSpPr/>
            <p:nvPr/>
          </p:nvGrpSpPr>
          <p:grpSpPr>
            <a:xfrm>
              <a:off x="1230329" y="1594310"/>
              <a:ext cx="1543079" cy="1223321"/>
              <a:chOff x="1157759" y="1594310"/>
              <a:chExt cx="1543079" cy="1223321"/>
            </a:xfrm>
          </p:grpSpPr>
          <p:pic>
            <p:nvPicPr>
              <p:cNvPr id="135" name="Google Shape;135;g188aaba8be2_0_205" descr="Diagram&#10;&#10;Description automatically generated"/>
              <p:cNvPicPr preferRelativeResize="0"/>
              <p:nvPr/>
            </p:nvPicPr>
            <p:blipFill rotWithShape="1">
              <a:blip r:embed="rId8">
                <a:alphaModFix/>
              </a:blip>
              <a:srcRect l="31052" t="19109" r="32401" b="14744"/>
              <a:stretch/>
            </p:blipFill>
            <p:spPr>
              <a:xfrm>
                <a:off x="1426968" y="1594310"/>
                <a:ext cx="1014118" cy="1032429"/>
              </a:xfrm>
              <a:prstGeom prst="rect">
                <a:avLst/>
              </a:prstGeom>
              <a:noFill/>
              <a:ln>
                <a:noFill/>
              </a:ln>
            </p:spPr>
          </p:pic>
          <p:sp>
            <p:nvSpPr>
              <p:cNvPr id="136" name="Google Shape;136;g188aaba8be2_0_205"/>
              <p:cNvSpPr/>
              <p:nvPr/>
            </p:nvSpPr>
            <p:spPr>
              <a:xfrm rot="2482147">
                <a:off x="1140762" y="2431019"/>
                <a:ext cx="653193" cy="195125"/>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7" name="Google Shape;137;g188aaba8be2_0_205"/>
              <p:cNvSpPr/>
              <p:nvPr/>
            </p:nvSpPr>
            <p:spPr>
              <a:xfrm rot="-4626909">
                <a:off x="2353202" y="2341015"/>
                <a:ext cx="340370" cy="286157"/>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grpSp>
        <p:nvGrpSpPr>
          <p:cNvPr id="5" name="Group 4">
            <a:extLst>
              <a:ext uri="{FF2B5EF4-FFF2-40B4-BE49-F238E27FC236}">
                <a16:creationId xmlns:a16="http://schemas.microsoft.com/office/drawing/2014/main" id="{BEFFEAE0-DB14-034B-AC19-F0E628E668CD}"/>
              </a:ext>
            </a:extLst>
          </p:cNvPr>
          <p:cNvGrpSpPr/>
          <p:nvPr/>
        </p:nvGrpSpPr>
        <p:grpSpPr>
          <a:xfrm>
            <a:off x="5830644" y="2596980"/>
            <a:ext cx="3292224" cy="2545826"/>
            <a:chOff x="5830644" y="2596980"/>
            <a:chExt cx="3292224" cy="2545826"/>
          </a:xfrm>
        </p:grpSpPr>
        <p:grpSp>
          <p:nvGrpSpPr>
            <p:cNvPr id="112" name="Google Shape;112;g188aaba8be2_0_205"/>
            <p:cNvGrpSpPr/>
            <p:nvPr/>
          </p:nvGrpSpPr>
          <p:grpSpPr>
            <a:xfrm>
              <a:off x="7488040" y="2596980"/>
              <a:ext cx="1634828" cy="2284036"/>
              <a:chOff x="7394135" y="1926663"/>
              <a:chExt cx="1642053" cy="2254058"/>
            </a:xfrm>
          </p:grpSpPr>
          <p:pic>
            <p:nvPicPr>
              <p:cNvPr id="113" name="Google Shape;113;g188aaba8be2_0_205"/>
              <p:cNvPicPr preferRelativeResize="0"/>
              <p:nvPr/>
            </p:nvPicPr>
            <p:blipFill rotWithShape="1">
              <a:blip r:embed="rId9">
                <a:alphaModFix/>
              </a:blip>
              <a:srcRect b="48559"/>
              <a:stretch/>
            </p:blipFill>
            <p:spPr>
              <a:xfrm>
                <a:off x="7657633" y="1926663"/>
                <a:ext cx="1378555" cy="1085411"/>
              </a:xfrm>
              <a:prstGeom prst="rect">
                <a:avLst/>
              </a:prstGeom>
              <a:noFill/>
              <a:ln w="9525" cap="flat" cmpd="sng">
                <a:solidFill>
                  <a:schemeClr val="dk1"/>
                </a:solidFill>
                <a:prstDash val="solid"/>
                <a:round/>
                <a:headEnd type="none" w="sm" len="sm"/>
                <a:tailEnd type="none" w="sm" len="sm"/>
              </a:ln>
            </p:spPr>
          </p:pic>
          <p:pic>
            <p:nvPicPr>
              <p:cNvPr id="114" name="Google Shape;114;g188aaba8be2_0_205"/>
              <p:cNvPicPr preferRelativeResize="0"/>
              <p:nvPr/>
            </p:nvPicPr>
            <p:blipFill rotWithShape="1">
              <a:blip r:embed="rId10">
                <a:alphaModFix/>
              </a:blip>
              <a:srcRect l="3015" r="3900" b="48801"/>
              <a:stretch/>
            </p:blipFill>
            <p:spPr>
              <a:xfrm>
                <a:off x="7525884" y="2494174"/>
                <a:ext cx="1378555" cy="1085411"/>
              </a:xfrm>
              <a:prstGeom prst="rect">
                <a:avLst/>
              </a:prstGeom>
              <a:noFill/>
              <a:ln w="9525" cap="flat" cmpd="sng">
                <a:solidFill>
                  <a:schemeClr val="dk1"/>
                </a:solidFill>
                <a:prstDash val="solid"/>
                <a:round/>
                <a:headEnd type="none" w="sm" len="sm"/>
                <a:tailEnd type="none" w="sm" len="sm"/>
              </a:ln>
            </p:spPr>
          </p:pic>
          <p:pic>
            <p:nvPicPr>
              <p:cNvPr id="115" name="Google Shape;115;g188aaba8be2_0_205"/>
              <p:cNvPicPr preferRelativeResize="0"/>
              <p:nvPr/>
            </p:nvPicPr>
            <p:blipFill rotWithShape="1">
              <a:blip r:embed="rId11">
                <a:alphaModFix/>
              </a:blip>
              <a:srcRect b="48559"/>
              <a:stretch/>
            </p:blipFill>
            <p:spPr>
              <a:xfrm>
                <a:off x="7394135" y="3095309"/>
                <a:ext cx="1378554" cy="1085412"/>
              </a:xfrm>
              <a:prstGeom prst="rect">
                <a:avLst/>
              </a:prstGeom>
              <a:noFill/>
              <a:ln w="9525" cap="flat" cmpd="sng">
                <a:solidFill>
                  <a:schemeClr val="dk1"/>
                </a:solidFill>
                <a:prstDash val="solid"/>
                <a:round/>
                <a:headEnd type="none" w="sm" len="sm"/>
                <a:tailEnd type="none" w="sm" len="sm"/>
              </a:ln>
            </p:spPr>
          </p:pic>
        </p:grpSp>
        <p:grpSp>
          <p:nvGrpSpPr>
            <p:cNvPr id="138" name="Google Shape;138;g188aaba8be2_0_205"/>
            <p:cNvGrpSpPr/>
            <p:nvPr/>
          </p:nvGrpSpPr>
          <p:grpSpPr>
            <a:xfrm>
              <a:off x="5830644" y="2845649"/>
              <a:ext cx="1883482" cy="2297157"/>
              <a:chOff x="5830644" y="2845649"/>
              <a:chExt cx="1883482" cy="2297157"/>
            </a:xfrm>
          </p:grpSpPr>
          <p:grpSp>
            <p:nvGrpSpPr>
              <p:cNvPr id="139" name="Google Shape;139;g188aaba8be2_0_205"/>
              <p:cNvGrpSpPr/>
              <p:nvPr/>
            </p:nvGrpSpPr>
            <p:grpSpPr>
              <a:xfrm>
                <a:off x="6341707" y="2845649"/>
                <a:ext cx="1372420" cy="1099809"/>
                <a:chOff x="6494737" y="3323685"/>
                <a:chExt cx="1537898" cy="1099809"/>
              </a:xfrm>
            </p:grpSpPr>
            <p:pic>
              <p:nvPicPr>
                <p:cNvPr id="140" name="Google Shape;140;g188aaba8be2_0_205"/>
                <p:cNvPicPr preferRelativeResize="0"/>
                <p:nvPr/>
              </p:nvPicPr>
              <p:blipFill rotWithShape="1">
                <a:blip r:embed="rId10">
                  <a:alphaModFix/>
                </a:blip>
                <a:srcRect l="3015" r="3900" b="48801"/>
                <a:stretch/>
              </p:blipFill>
              <p:spPr>
                <a:xfrm>
                  <a:off x="6494737" y="3323685"/>
                  <a:ext cx="1537898" cy="1099809"/>
                </a:xfrm>
                <a:prstGeom prst="rect">
                  <a:avLst/>
                </a:prstGeom>
                <a:solidFill>
                  <a:schemeClr val="lt1"/>
                </a:solidFill>
                <a:ln w="9525" cap="flat" cmpd="sng">
                  <a:solidFill>
                    <a:schemeClr val="dk1"/>
                  </a:solidFill>
                  <a:prstDash val="solid"/>
                  <a:round/>
                  <a:headEnd type="none" w="sm" len="sm"/>
                  <a:tailEnd type="none" w="sm" len="sm"/>
                </a:ln>
              </p:spPr>
            </p:pic>
            <p:sp>
              <p:nvSpPr>
                <p:cNvPr id="141" name="Google Shape;141;g188aaba8be2_0_205"/>
                <p:cNvSpPr txBox="1"/>
                <p:nvPr/>
              </p:nvSpPr>
              <p:spPr>
                <a:xfrm>
                  <a:off x="6572455" y="3712533"/>
                  <a:ext cx="1343400" cy="33870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800" b="0" i="0" u="none" strike="noStrike" cap="none">
                      <a:solidFill>
                        <a:srgbClr val="124163"/>
                      </a:solidFill>
                      <a:latin typeface="Arial"/>
                      <a:ea typeface="Arial"/>
                      <a:cs typeface="Arial"/>
                      <a:sym typeface="Arial"/>
                    </a:rPr>
                    <a:t>NESDIS 5-year </a:t>
                  </a:r>
                  <a:endParaRPr/>
                </a:p>
                <a:p>
                  <a:pPr marL="0" marR="0" lvl="0" indent="0" algn="ctr" rtl="0">
                    <a:lnSpc>
                      <a:spcPct val="100000"/>
                    </a:lnSpc>
                    <a:spcBef>
                      <a:spcPts val="0"/>
                    </a:spcBef>
                    <a:spcAft>
                      <a:spcPts val="0"/>
                    </a:spcAft>
                    <a:buNone/>
                  </a:pPr>
                  <a:r>
                    <a:rPr lang="en" sz="800" b="0" i="0" u="none" strike="noStrike" cap="none">
                      <a:solidFill>
                        <a:srgbClr val="124163"/>
                      </a:solidFill>
                      <a:latin typeface="Arial"/>
                      <a:ea typeface="Arial"/>
                      <a:cs typeface="Arial"/>
                      <a:sym typeface="Arial"/>
                    </a:rPr>
                    <a:t>Product Plan</a:t>
                  </a:r>
                  <a:endParaRPr/>
                </a:p>
              </p:txBody>
            </p:sp>
            <p:sp>
              <p:nvSpPr>
                <p:cNvPr id="142" name="Google Shape;142;g188aaba8be2_0_205"/>
                <p:cNvSpPr/>
                <p:nvPr/>
              </p:nvSpPr>
              <p:spPr>
                <a:xfrm>
                  <a:off x="7459694" y="3466459"/>
                  <a:ext cx="500100" cy="237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43" name="Google Shape;143;g188aaba8be2_0_205"/>
                <p:cNvPicPr preferRelativeResize="0"/>
                <p:nvPr/>
              </p:nvPicPr>
              <p:blipFill rotWithShape="1">
                <a:blip r:embed="rId12">
                  <a:alphaModFix/>
                </a:blip>
                <a:srcRect/>
                <a:stretch/>
              </p:blipFill>
              <p:spPr>
                <a:xfrm>
                  <a:off x="7689639" y="3468856"/>
                  <a:ext cx="233060" cy="233060"/>
                </a:xfrm>
                <a:prstGeom prst="rect">
                  <a:avLst/>
                </a:prstGeom>
                <a:solidFill>
                  <a:schemeClr val="lt1"/>
                </a:solidFill>
                <a:ln>
                  <a:noFill/>
                </a:ln>
              </p:spPr>
            </p:pic>
            <p:sp>
              <p:nvSpPr>
                <p:cNvPr id="144" name="Google Shape;144;g188aaba8be2_0_205"/>
                <p:cNvSpPr/>
                <p:nvPr/>
              </p:nvSpPr>
              <p:spPr>
                <a:xfrm>
                  <a:off x="6649290" y="4049405"/>
                  <a:ext cx="1111500" cy="3387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nvGrpSpPr>
              <p:cNvPr id="145" name="Google Shape;145;g188aaba8be2_0_205"/>
              <p:cNvGrpSpPr/>
              <p:nvPr/>
            </p:nvGrpSpPr>
            <p:grpSpPr>
              <a:xfrm>
                <a:off x="6099576" y="3521461"/>
                <a:ext cx="1383800" cy="1099809"/>
                <a:chOff x="6494737" y="3316428"/>
                <a:chExt cx="1537898" cy="1099809"/>
              </a:xfrm>
            </p:grpSpPr>
            <p:pic>
              <p:nvPicPr>
                <p:cNvPr id="146" name="Google Shape;146;g188aaba8be2_0_205"/>
                <p:cNvPicPr preferRelativeResize="0"/>
                <p:nvPr/>
              </p:nvPicPr>
              <p:blipFill rotWithShape="1">
                <a:blip r:embed="rId10">
                  <a:alphaModFix/>
                </a:blip>
                <a:srcRect l="3015" r="3900" b="48801"/>
                <a:stretch/>
              </p:blipFill>
              <p:spPr>
                <a:xfrm>
                  <a:off x="6494737" y="3316428"/>
                  <a:ext cx="1537898" cy="1099809"/>
                </a:xfrm>
                <a:prstGeom prst="rect">
                  <a:avLst/>
                </a:prstGeom>
                <a:solidFill>
                  <a:schemeClr val="lt1"/>
                </a:solidFill>
                <a:ln w="9525" cap="flat" cmpd="sng">
                  <a:solidFill>
                    <a:schemeClr val="dk1"/>
                  </a:solidFill>
                  <a:prstDash val="solid"/>
                  <a:round/>
                  <a:headEnd type="none" w="sm" len="sm"/>
                  <a:tailEnd type="none" w="sm" len="sm"/>
                </a:ln>
              </p:spPr>
            </p:pic>
            <p:sp>
              <p:nvSpPr>
                <p:cNvPr id="147" name="Google Shape;147;g188aaba8be2_0_205"/>
                <p:cNvSpPr txBox="1"/>
                <p:nvPr/>
              </p:nvSpPr>
              <p:spPr>
                <a:xfrm>
                  <a:off x="6572455" y="3734304"/>
                  <a:ext cx="1343400" cy="33870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800" b="0" i="0" u="none" strike="noStrike" cap="none">
                      <a:solidFill>
                        <a:srgbClr val="124163"/>
                      </a:solidFill>
                      <a:latin typeface="Arial"/>
                      <a:ea typeface="Arial"/>
                      <a:cs typeface="Arial"/>
                      <a:sym typeface="Arial"/>
                    </a:rPr>
                    <a:t>Products and Services Best Practices</a:t>
                  </a:r>
                  <a:endParaRPr/>
                </a:p>
              </p:txBody>
            </p:sp>
            <p:sp>
              <p:nvSpPr>
                <p:cNvPr id="148" name="Google Shape;148;g188aaba8be2_0_205"/>
                <p:cNvSpPr/>
                <p:nvPr/>
              </p:nvSpPr>
              <p:spPr>
                <a:xfrm>
                  <a:off x="7459694" y="3466459"/>
                  <a:ext cx="500100" cy="237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49" name="Google Shape;149;g188aaba8be2_0_205"/>
                <p:cNvPicPr preferRelativeResize="0"/>
                <p:nvPr/>
              </p:nvPicPr>
              <p:blipFill rotWithShape="1">
                <a:blip r:embed="rId12">
                  <a:alphaModFix/>
                </a:blip>
                <a:srcRect/>
                <a:stretch/>
              </p:blipFill>
              <p:spPr>
                <a:xfrm>
                  <a:off x="7689639" y="3468856"/>
                  <a:ext cx="233060" cy="233060"/>
                </a:xfrm>
                <a:prstGeom prst="rect">
                  <a:avLst/>
                </a:prstGeom>
                <a:solidFill>
                  <a:schemeClr val="lt1"/>
                </a:solidFill>
                <a:ln>
                  <a:noFill/>
                </a:ln>
              </p:spPr>
            </p:pic>
            <p:sp>
              <p:nvSpPr>
                <p:cNvPr id="150" name="Google Shape;150;g188aaba8be2_0_205"/>
                <p:cNvSpPr/>
                <p:nvPr/>
              </p:nvSpPr>
              <p:spPr>
                <a:xfrm>
                  <a:off x="6649290" y="4071176"/>
                  <a:ext cx="1111500" cy="3387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grpSp>
            <p:nvGrpSpPr>
              <p:cNvPr id="151" name="Google Shape;151;g188aaba8be2_0_205"/>
              <p:cNvGrpSpPr/>
              <p:nvPr/>
            </p:nvGrpSpPr>
            <p:grpSpPr>
              <a:xfrm>
                <a:off x="5830644" y="4255973"/>
                <a:ext cx="1383800" cy="886833"/>
                <a:chOff x="6494737" y="3316428"/>
                <a:chExt cx="1537898" cy="886833"/>
              </a:xfrm>
            </p:grpSpPr>
            <p:pic>
              <p:nvPicPr>
                <p:cNvPr id="152" name="Google Shape;152;g188aaba8be2_0_205"/>
                <p:cNvPicPr preferRelativeResize="0"/>
                <p:nvPr/>
              </p:nvPicPr>
              <p:blipFill rotWithShape="1">
                <a:blip r:embed="rId10">
                  <a:alphaModFix/>
                </a:blip>
                <a:srcRect l="3015" r="3900" b="58716"/>
                <a:stretch/>
              </p:blipFill>
              <p:spPr>
                <a:xfrm>
                  <a:off x="6494737" y="3316428"/>
                  <a:ext cx="1537898" cy="886797"/>
                </a:xfrm>
                <a:prstGeom prst="rect">
                  <a:avLst/>
                </a:prstGeom>
                <a:solidFill>
                  <a:schemeClr val="lt1"/>
                </a:solidFill>
                <a:ln w="9525" cap="flat" cmpd="sng">
                  <a:solidFill>
                    <a:schemeClr val="dk1"/>
                  </a:solidFill>
                  <a:prstDash val="solid"/>
                  <a:round/>
                  <a:headEnd type="none" w="sm" len="sm"/>
                  <a:tailEnd type="none" w="sm" len="sm"/>
                </a:ln>
              </p:spPr>
            </p:pic>
            <p:sp>
              <p:nvSpPr>
                <p:cNvPr id="153" name="Google Shape;153;g188aaba8be2_0_205"/>
                <p:cNvSpPr txBox="1"/>
                <p:nvPr/>
              </p:nvSpPr>
              <p:spPr>
                <a:xfrm>
                  <a:off x="6572455" y="3741561"/>
                  <a:ext cx="1343400" cy="46170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800" b="0" i="0" u="none" strike="noStrike" cap="none">
                      <a:solidFill>
                        <a:srgbClr val="124163"/>
                      </a:solidFill>
                      <a:latin typeface="Arial"/>
                      <a:ea typeface="Arial"/>
                      <a:cs typeface="Arial"/>
                      <a:sym typeface="Arial"/>
                    </a:rPr>
                    <a:t>UEC Strategic Plan </a:t>
                  </a:r>
                  <a:endParaRPr/>
                </a:p>
                <a:p>
                  <a:pPr marL="0" marR="0" lvl="0" indent="0" algn="ctr" rtl="0">
                    <a:lnSpc>
                      <a:spcPct val="100000"/>
                    </a:lnSpc>
                    <a:spcBef>
                      <a:spcPts val="0"/>
                    </a:spcBef>
                    <a:spcAft>
                      <a:spcPts val="0"/>
                    </a:spcAft>
                    <a:buNone/>
                  </a:pPr>
                  <a:endParaRPr sz="800" b="0" i="0" u="none" strike="noStrike" cap="none">
                    <a:solidFill>
                      <a:srgbClr val="124163"/>
                    </a:solidFill>
                    <a:latin typeface="Arial"/>
                    <a:ea typeface="Arial"/>
                    <a:cs typeface="Arial"/>
                    <a:sym typeface="Arial"/>
                  </a:endParaRPr>
                </a:p>
                <a:p>
                  <a:pPr marL="0" marR="0" lvl="0" indent="0" algn="ctr" rtl="0">
                    <a:lnSpc>
                      <a:spcPct val="100000"/>
                    </a:lnSpc>
                    <a:spcBef>
                      <a:spcPts val="0"/>
                    </a:spcBef>
                    <a:spcAft>
                      <a:spcPts val="0"/>
                    </a:spcAft>
                    <a:buNone/>
                  </a:pPr>
                  <a:endParaRPr sz="800" b="0" i="0" u="none" strike="noStrike" cap="none">
                    <a:solidFill>
                      <a:srgbClr val="124163"/>
                    </a:solidFill>
                    <a:latin typeface="Arial"/>
                    <a:ea typeface="Arial"/>
                    <a:cs typeface="Arial"/>
                    <a:sym typeface="Arial"/>
                  </a:endParaRPr>
                </a:p>
              </p:txBody>
            </p:sp>
            <p:sp>
              <p:nvSpPr>
                <p:cNvPr id="154" name="Google Shape;154;g188aaba8be2_0_205"/>
                <p:cNvSpPr/>
                <p:nvPr/>
              </p:nvSpPr>
              <p:spPr>
                <a:xfrm>
                  <a:off x="7459694" y="3466459"/>
                  <a:ext cx="500100" cy="237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55" name="Google Shape;155;g188aaba8be2_0_205"/>
                <p:cNvPicPr preferRelativeResize="0"/>
                <p:nvPr/>
              </p:nvPicPr>
              <p:blipFill rotWithShape="1">
                <a:blip r:embed="rId12">
                  <a:alphaModFix/>
                </a:blip>
                <a:srcRect/>
                <a:stretch/>
              </p:blipFill>
              <p:spPr>
                <a:xfrm>
                  <a:off x="7689639" y="3468856"/>
                  <a:ext cx="233060" cy="233060"/>
                </a:xfrm>
                <a:prstGeom prst="rect">
                  <a:avLst/>
                </a:prstGeom>
                <a:solidFill>
                  <a:schemeClr val="lt1"/>
                </a:solidFill>
                <a:ln>
                  <a:noFill/>
                </a:ln>
              </p:spPr>
            </p:pic>
          </p:grpSp>
        </p:grpSp>
      </p:grpSp>
      <p:sp>
        <p:nvSpPr>
          <p:cNvPr id="156" name="Google Shape;156;g188aaba8be2_0_205"/>
          <p:cNvSpPr/>
          <p:nvPr/>
        </p:nvSpPr>
        <p:spPr>
          <a:xfrm>
            <a:off x="2118699" y="2542531"/>
            <a:ext cx="4283068" cy="769500"/>
          </a:xfrm>
          <a:prstGeom prst="rect">
            <a:avLst/>
          </a:prstGeom>
          <a:noFill/>
          <a:ln>
            <a:noFill/>
          </a:ln>
        </p:spPr>
        <p:txBody>
          <a:bodyPr spcFirstLastPara="1" wrap="square" lIns="91425" tIns="45700" rIns="91425" bIns="45700" anchor="t" anchorCtr="0">
            <a:noAutofit/>
          </a:bodyPr>
          <a:lstStyle/>
          <a:p>
            <a:pPr marL="38100" marR="0" lvl="0" indent="0" algn="ctr" rtl="0">
              <a:lnSpc>
                <a:spcPct val="100000"/>
              </a:lnSpc>
              <a:spcBef>
                <a:spcPts val="0"/>
              </a:spcBef>
              <a:spcAft>
                <a:spcPts val="0"/>
              </a:spcAft>
              <a:buNone/>
            </a:pPr>
            <a:r>
              <a:rPr lang="en" sz="1100" b="0" i="1" u="none" strike="noStrike" cap="none" dirty="0">
                <a:solidFill>
                  <a:srgbClr val="0432FF"/>
                </a:solidFill>
                <a:latin typeface="Arial"/>
                <a:ea typeface="Arial"/>
                <a:cs typeface="Arial"/>
                <a:sym typeface="Arial"/>
              </a:rPr>
              <a:t>“One of the most important and challenging parts of wildfire response is </a:t>
            </a:r>
            <a:r>
              <a:rPr lang="en" sz="1100" b="1" i="1" u="none" strike="noStrike" cap="none" dirty="0">
                <a:solidFill>
                  <a:srgbClr val="0432FF"/>
                </a:solidFill>
                <a:latin typeface="Arial"/>
                <a:ea typeface="Arial"/>
                <a:cs typeface="Arial"/>
                <a:sym typeface="Arial"/>
              </a:rPr>
              <a:t>translating complex geospatial information into meaningful products for decision-makers”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92733"/>
        </a:solidFill>
        <a:effectLst/>
      </p:bgPr>
    </p:bg>
    <p:spTree>
      <p:nvGrpSpPr>
        <p:cNvPr id="1" name="Shape 161"/>
        <p:cNvGrpSpPr/>
        <p:nvPr/>
      </p:nvGrpSpPr>
      <p:grpSpPr>
        <a:xfrm>
          <a:off x="0" y="0"/>
          <a:ext cx="0" cy="0"/>
          <a:chOff x="0" y="0"/>
          <a:chExt cx="0" cy="0"/>
        </a:xfrm>
      </p:grpSpPr>
      <p:sp>
        <p:nvSpPr>
          <p:cNvPr id="162" name="Google Shape;162;g16f6b7fc955_0_133"/>
          <p:cNvSpPr/>
          <p:nvPr/>
        </p:nvSpPr>
        <p:spPr>
          <a:xfrm>
            <a:off x="0" y="3369470"/>
            <a:ext cx="9144000" cy="178320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163" name="Google Shape;163;g16f6b7fc955_0_133"/>
          <p:cNvSpPr/>
          <p:nvPr/>
        </p:nvSpPr>
        <p:spPr>
          <a:xfrm>
            <a:off x="601828" y="273775"/>
            <a:ext cx="7959900" cy="3045000"/>
          </a:xfrm>
          <a:prstGeom prst="rect">
            <a:avLst/>
          </a:prstGeom>
          <a:solidFill>
            <a:srgbClr val="292733"/>
          </a:solidFill>
          <a:ln w="25400" cap="flat" cmpd="sng">
            <a:solidFill>
              <a:srgbClr val="312F3E"/>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pic>
        <p:nvPicPr>
          <p:cNvPr id="164" name="Google Shape;164;g16f6b7fc955_0_133" descr="A picture containing logo&#10;&#10;Description automatically generated"/>
          <p:cNvPicPr preferRelativeResize="0"/>
          <p:nvPr/>
        </p:nvPicPr>
        <p:blipFill rotWithShape="1">
          <a:blip r:embed="rId3">
            <a:alphaModFix/>
          </a:blip>
          <a:srcRect/>
          <a:stretch/>
        </p:blipFill>
        <p:spPr>
          <a:xfrm>
            <a:off x="861699" y="4575078"/>
            <a:ext cx="689025" cy="523946"/>
          </a:xfrm>
          <a:prstGeom prst="rect">
            <a:avLst/>
          </a:prstGeom>
          <a:noFill/>
          <a:ln>
            <a:noFill/>
          </a:ln>
        </p:spPr>
      </p:pic>
      <p:pic>
        <p:nvPicPr>
          <p:cNvPr id="165" name="Google Shape;165;g16f6b7fc955_0_133" descr="Logo&#10;&#10;Description automatically generated"/>
          <p:cNvPicPr preferRelativeResize="0"/>
          <p:nvPr/>
        </p:nvPicPr>
        <p:blipFill rotWithShape="1">
          <a:blip r:embed="rId4">
            <a:alphaModFix/>
          </a:blip>
          <a:srcRect/>
          <a:stretch/>
        </p:blipFill>
        <p:spPr>
          <a:xfrm>
            <a:off x="118906" y="4617314"/>
            <a:ext cx="508551" cy="464391"/>
          </a:xfrm>
          <a:prstGeom prst="rect">
            <a:avLst/>
          </a:prstGeom>
          <a:noFill/>
          <a:ln>
            <a:noFill/>
          </a:ln>
        </p:spPr>
      </p:pic>
      <p:pic>
        <p:nvPicPr>
          <p:cNvPr id="166" name="Google Shape;166;g16f6b7fc955_0_133" descr="Diagram&#10;&#10;Description automatically generated"/>
          <p:cNvPicPr preferRelativeResize="0"/>
          <p:nvPr/>
        </p:nvPicPr>
        <p:blipFill rotWithShape="1">
          <a:blip r:embed="rId5">
            <a:alphaModFix/>
          </a:blip>
          <a:srcRect/>
          <a:stretch/>
        </p:blipFill>
        <p:spPr>
          <a:xfrm>
            <a:off x="7655439" y="3958774"/>
            <a:ext cx="482675" cy="453902"/>
          </a:xfrm>
          <a:prstGeom prst="rect">
            <a:avLst/>
          </a:prstGeom>
          <a:noFill/>
          <a:ln>
            <a:noFill/>
          </a:ln>
        </p:spPr>
      </p:pic>
      <p:pic>
        <p:nvPicPr>
          <p:cNvPr id="167" name="Google Shape;167;g16f6b7fc955_0_133" descr="Logo, company name&#10;&#10;Description automatically generated"/>
          <p:cNvPicPr preferRelativeResize="0"/>
          <p:nvPr/>
        </p:nvPicPr>
        <p:blipFill rotWithShape="1">
          <a:blip r:embed="rId6">
            <a:alphaModFix/>
          </a:blip>
          <a:srcRect/>
          <a:stretch/>
        </p:blipFill>
        <p:spPr>
          <a:xfrm>
            <a:off x="736625" y="3462332"/>
            <a:ext cx="594332" cy="611510"/>
          </a:xfrm>
          <a:prstGeom prst="rect">
            <a:avLst/>
          </a:prstGeom>
          <a:noFill/>
          <a:ln>
            <a:noFill/>
          </a:ln>
        </p:spPr>
      </p:pic>
      <p:pic>
        <p:nvPicPr>
          <p:cNvPr id="168" name="Google Shape;168;g16f6b7fc955_0_133" descr="Logo&#10;&#10;Description automatically generated"/>
          <p:cNvPicPr preferRelativeResize="0"/>
          <p:nvPr/>
        </p:nvPicPr>
        <p:blipFill rotWithShape="1">
          <a:blip r:embed="rId7">
            <a:alphaModFix/>
          </a:blip>
          <a:srcRect/>
          <a:stretch/>
        </p:blipFill>
        <p:spPr>
          <a:xfrm>
            <a:off x="2291317" y="3406606"/>
            <a:ext cx="482676" cy="502053"/>
          </a:xfrm>
          <a:prstGeom prst="rect">
            <a:avLst/>
          </a:prstGeom>
          <a:noFill/>
          <a:ln>
            <a:noFill/>
          </a:ln>
        </p:spPr>
      </p:pic>
      <p:pic>
        <p:nvPicPr>
          <p:cNvPr id="169" name="Google Shape;169;g16f6b7fc955_0_133" descr="Logo&#10;&#10;Description automatically generated"/>
          <p:cNvPicPr preferRelativeResize="0"/>
          <p:nvPr/>
        </p:nvPicPr>
        <p:blipFill rotWithShape="1">
          <a:blip r:embed="rId8">
            <a:alphaModFix/>
          </a:blip>
          <a:srcRect/>
          <a:stretch/>
        </p:blipFill>
        <p:spPr>
          <a:xfrm>
            <a:off x="2217774" y="3963738"/>
            <a:ext cx="544124" cy="270100"/>
          </a:xfrm>
          <a:prstGeom prst="rect">
            <a:avLst/>
          </a:prstGeom>
          <a:noFill/>
          <a:ln>
            <a:noFill/>
          </a:ln>
        </p:spPr>
      </p:pic>
      <p:pic>
        <p:nvPicPr>
          <p:cNvPr id="170" name="Google Shape;170;g16f6b7fc955_0_133"/>
          <p:cNvPicPr preferRelativeResize="0"/>
          <p:nvPr/>
        </p:nvPicPr>
        <p:blipFill rotWithShape="1">
          <a:blip r:embed="rId9">
            <a:alphaModFix/>
          </a:blip>
          <a:srcRect/>
          <a:stretch/>
        </p:blipFill>
        <p:spPr>
          <a:xfrm>
            <a:off x="118906" y="4014712"/>
            <a:ext cx="540996" cy="523849"/>
          </a:xfrm>
          <a:prstGeom prst="rect">
            <a:avLst/>
          </a:prstGeom>
          <a:noFill/>
          <a:ln>
            <a:noFill/>
          </a:ln>
        </p:spPr>
      </p:pic>
      <p:pic>
        <p:nvPicPr>
          <p:cNvPr id="171" name="Google Shape;171;g16f6b7fc955_0_133" descr="Qr code&#10;&#10;Description automatically generated"/>
          <p:cNvPicPr preferRelativeResize="0"/>
          <p:nvPr/>
        </p:nvPicPr>
        <p:blipFill rotWithShape="1">
          <a:blip r:embed="rId10">
            <a:alphaModFix/>
          </a:blip>
          <a:srcRect/>
          <a:stretch/>
        </p:blipFill>
        <p:spPr>
          <a:xfrm>
            <a:off x="2358342" y="4750303"/>
            <a:ext cx="1007365" cy="402468"/>
          </a:xfrm>
          <a:prstGeom prst="rect">
            <a:avLst/>
          </a:prstGeom>
          <a:solidFill>
            <a:schemeClr val="lt1"/>
          </a:solidFill>
          <a:ln>
            <a:noFill/>
          </a:ln>
        </p:spPr>
      </p:pic>
      <p:pic>
        <p:nvPicPr>
          <p:cNvPr id="172" name="Google Shape;172;g16f6b7fc955_0_133" descr="A picture containing text, pool ball, room, gambling house&#10;&#10;Description automatically generated"/>
          <p:cNvPicPr preferRelativeResize="0"/>
          <p:nvPr/>
        </p:nvPicPr>
        <p:blipFill rotWithShape="1">
          <a:blip r:embed="rId11">
            <a:alphaModFix/>
          </a:blip>
          <a:srcRect/>
          <a:stretch/>
        </p:blipFill>
        <p:spPr>
          <a:xfrm>
            <a:off x="1736650" y="4608235"/>
            <a:ext cx="508550" cy="490789"/>
          </a:xfrm>
          <a:prstGeom prst="rect">
            <a:avLst/>
          </a:prstGeom>
          <a:noFill/>
          <a:ln>
            <a:noFill/>
          </a:ln>
        </p:spPr>
      </p:pic>
      <p:pic>
        <p:nvPicPr>
          <p:cNvPr id="173" name="Google Shape;173;g16f6b7fc955_0_133" descr="Calendar&#10;&#10;Description automatically generated"/>
          <p:cNvPicPr preferRelativeResize="0"/>
          <p:nvPr/>
        </p:nvPicPr>
        <p:blipFill rotWithShape="1">
          <a:blip r:embed="rId12">
            <a:alphaModFix/>
          </a:blip>
          <a:srcRect/>
          <a:stretch/>
        </p:blipFill>
        <p:spPr>
          <a:xfrm>
            <a:off x="86679" y="3402697"/>
            <a:ext cx="515148" cy="572331"/>
          </a:xfrm>
          <a:prstGeom prst="rect">
            <a:avLst/>
          </a:prstGeom>
          <a:noFill/>
          <a:ln>
            <a:noFill/>
          </a:ln>
        </p:spPr>
      </p:pic>
      <p:pic>
        <p:nvPicPr>
          <p:cNvPr id="174" name="Google Shape;174;g16f6b7fc955_0_133" descr="A picture containing text, outdoor, sign, blue&#10;&#10;Description automatically generated"/>
          <p:cNvPicPr preferRelativeResize="0"/>
          <p:nvPr/>
        </p:nvPicPr>
        <p:blipFill rotWithShape="1">
          <a:blip r:embed="rId13">
            <a:alphaModFix/>
          </a:blip>
          <a:srcRect/>
          <a:stretch/>
        </p:blipFill>
        <p:spPr>
          <a:xfrm>
            <a:off x="2903627" y="3833864"/>
            <a:ext cx="482675" cy="456935"/>
          </a:xfrm>
          <a:prstGeom prst="rect">
            <a:avLst/>
          </a:prstGeom>
          <a:noFill/>
          <a:ln>
            <a:noFill/>
          </a:ln>
        </p:spPr>
      </p:pic>
      <p:pic>
        <p:nvPicPr>
          <p:cNvPr id="175" name="Google Shape;175;g16f6b7fc955_0_133" descr="Logo, company name&#10;&#10;Description automatically generated"/>
          <p:cNvPicPr preferRelativeResize="0"/>
          <p:nvPr/>
        </p:nvPicPr>
        <p:blipFill rotWithShape="1">
          <a:blip r:embed="rId14">
            <a:alphaModFix/>
          </a:blip>
          <a:srcRect/>
          <a:stretch/>
        </p:blipFill>
        <p:spPr>
          <a:xfrm>
            <a:off x="7585712" y="3439055"/>
            <a:ext cx="572389" cy="468617"/>
          </a:xfrm>
          <a:prstGeom prst="rect">
            <a:avLst/>
          </a:prstGeom>
          <a:noFill/>
          <a:ln>
            <a:noFill/>
          </a:ln>
        </p:spPr>
      </p:pic>
      <p:pic>
        <p:nvPicPr>
          <p:cNvPr id="176" name="Google Shape;176;g16f6b7fc955_0_133"/>
          <p:cNvPicPr preferRelativeResize="0"/>
          <p:nvPr/>
        </p:nvPicPr>
        <p:blipFill rotWithShape="1">
          <a:blip r:embed="rId15">
            <a:alphaModFix/>
          </a:blip>
          <a:srcRect/>
          <a:stretch/>
        </p:blipFill>
        <p:spPr>
          <a:xfrm>
            <a:off x="7925175" y="4487977"/>
            <a:ext cx="777225" cy="163710"/>
          </a:xfrm>
          <a:prstGeom prst="rect">
            <a:avLst/>
          </a:prstGeom>
          <a:noFill/>
          <a:ln>
            <a:noFill/>
          </a:ln>
        </p:spPr>
      </p:pic>
      <p:pic>
        <p:nvPicPr>
          <p:cNvPr id="177" name="Google Shape;177;g16f6b7fc955_0_133" descr="A picture containing text&#10;&#10;Description automatically generated"/>
          <p:cNvPicPr preferRelativeResize="0"/>
          <p:nvPr/>
        </p:nvPicPr>
        <p:blipFill rotWithShape="1">
          <a:blip r:embed="rId16">
            <a:alphaModFix/>
          </a:blip>
          <a:srcRect/>
          <a:stretch/>
        </p:blipFill>
        <p:spPr>
          <a:xfrm>
            <a:off x="8252824" y="3532176"/>
            <a:ext cx="797476" cy="270100"/>
          </a:xfrm>
          <a:prstGeom prst="rect">
            <a:avLst/>
          </a:prstGeom>
          <a:noFill/>
          <a:ln>
            <a:noFill/>
          </a:ln>
        </p:spPr>
      </p:pic>
      <p:pic>
        <p:nvPicPr>
          <p:cNvPr id="178" name="Google Shape;178;g16f6b7fc955_0_133" descr="A picture containing text&#10;&#10;Description automatically generated"/>
          <p:cNvPicPr preferRelativeResize="0"/>
          <p:nvPr/>
        </p:nvPicPr>
        <p:blipFill rotWithShape="1">
          <a:blip r:embed="rId17">
            <a:alphaModFix/>
          </a:blip>
          <a:srcRect/>
          <a:stretch/>
        </p:blipFill>
        <p:spPr>
          <a:xfrm>
            <a:off x="774163" y="4217388"/>
            <a:ext cx="1469900" cy="293650"/>
          </a:xfrm>
          <a:prstGeom prst="rect">
            <a:avLst/>
          </a:prstGeom>
          <a:noFill/>
          <a:ln>
            <a:noFill/>
          </a:ln>
        </p:spPr>
      </p:pic>
      <p:pic>
        <p:nvPicPr>
          <p:cNvPr id="179" name="Google Shape;179;g16f6b7fc955_0_133" descr="A picture containing text, sign&#10;&#10;Description automatically generated"/>
          <p:cNvPicPr preferRelativeResize="0"/>
          <p:nvPr/>
        </p:nvPicPr>
        <p:blipFill rotWithShape="1">
          <a:blip r:embed="rId18">
            <a:alphaModFix/>
          </a:blip>
          <a:srcRect/>
          <a:stretch/>
        </p:blipFill>
        <p:spPr>
          <a:xfrm>
            <a:off x="4243519" y="3431188"/>
            <a:ext cx="1409030" cy="418601"/>
          </a:xfrm>
          <a:prstGeom prst="rect">
            <a:avLst/>
          </a:prstGeom>
          <a:noFill/>
          <a:ln>
            <a:noFill/>
          </a:ln>
        </p:spPr>
      </p:pic>
      <p:pic>
        <p:nvPicPr>
          <p:cNvPr id="180" name="Google Shape;180;g16f6b7fc955_0_133" descr="Logo&#10;&#10;Description automatically generated"/>
          <p:cNvPicPr preferRelativeResize="0"/>
          <p:nvPr/>
        </p:nvPicPr>
        <p:blipFill rotWithShape="1">
          <a:blip r:embed="rId19">
            <a:alphaModFix/>
          </a:blip>
          <a:srcRect b="21297"/>
          <a:stretch/>
        </p:blipFill>
        <p:spPr>
          <a:xfrm>
            <a:off x="5816300" y="3928099"/>
            <a:ext cx="839955" cy="324025"/>
          </a:xfrm>
          <a:prstGeom prst="rect">
            <a:avLst/>
          </a:prstGeom>
          <a:noFill/>
          <a:ln>
            <a:noFill/>
          </a:ln>
        </p:spPr>
      </p:pic>
      <p:pic>
        <p:nvPicPr>
          <p:cNvPr id="181" name="Google Shape;181;g16f6b7fc955_0_133" descr="Logo, company name&#10;&#10;Description automatically generated"/>
          <p:cNvPicPr preferRelativeResize="0"/>
          <p:nvPr/>
        </p:nvPicPr>
        <p:blipFill rotWithShape="1">
          <a:blip r:embed="rId20">
            <a:alphaModFix/>
          </a:blip>
          <a:srcRect t="22120" b="20467"/>
          <a:stretch/>
        </p:blipFill>
        <p:spPr>
          <a:xfrm>
            <a:off x="3357941" y="4301573"/>
            <a:ext cx="1311149" cy="459562"/>
          </a:xfrm>
          <a:prstGeom prst="rect">
            <a:avLst/>
          </a:prstGeom>
          <a:noFill/>
          <a:ln>
            <a:noFill/>
          </a:ln>
        </p:spPr>
      </p:pic>
      <p:pic>
        <p:nvPicPr>
          <p:cNvPr id="182" name="Google Shape;182;g16f6b7fc955_0_133" descr="Logo&#10;&#10;Description automatically generated"/>
          <p:cNvPicPr preferRelativeResize="0"/>
          <p:nvPr/>
        </p:nvPicPr>
        <p:blipFill rotWithShape="1">
          <a:blip r:embed="rId21">
            <a:alphaModFix/>
          </a:blip>
          <a:srcRect/>
          <a:stretch/>
        </p:blipFill>
        <p:spPr>
          <a:xfrm>
            <a:off x="5724264" y="3437828"/>
            <a:ext cx="1024008" cy="449943"/>
          </a:xfrm>
          <a:prstGeom prst="rect">
            <a:avLst/>
          </a:prstGeom>
          <a:noFill/>
          <a:ln>
            <a:noFill/>
          </a:ln>
        </p:spPr>
      </p:pic>
      <p:pic>
        <p:nvPicPr>
          <p:cNvPr id="183" name="Google Shape;183;g16f6b7fc955_0_133"/>
          <p:cNvPicPr preferRelativeResize="0"/>
          <p:nvPr/>
        </p:nvPicPr>
        <p:blipFill rotWithShape="1">
          <a:blip r:embed="rId22">
            <a:alphaModFix/>
          </a:blip>
          <a:srcRect t="38426" b="34153"/>
          <a:stretch/>
        </p:blipFill>
        <p:spPr>
          <a:xfrm>
            <a:off x="6561072" y="4899891"/>
            <a:ext cx="793764" cy="242374"/>
          </a:xfrm>
          <a:prstGeom prst="rect">
            <a:avLst/>
          </a:prstGeom>
          <a:noFill/>
          <a:ln>
            <a:noFill/>
          </a:ln>
        </p:spPr>
      </p:pic>
      <p:pic>
        <p:nvPicPr>
          <p:cNvPr id="184" name="Google Shape;184;g16f6b7fc955_0_133" descr="A picture containing text&#10;&#10;Description automatically generated"/>
          <p:cNvPicPr preferRelativeResize="0"/>
          <p:nvPr/>
        </p:nvPicPr>
        <p:blipFill rotWithShape="1">
          <a:blip r:embed="rId23">
            <a:alphaModFix/>
          </a:blip>
          <a:srcRect/>
          <a:stretch/>
        </p:blipFill>
        <p:spPr>
          <a:xfrm>
            <a:off x="5273588" y="4823051"/>
            <a:ext cx="1084032" cy="319232"/>
          </a:xfrm>
          <a:prstGeom prst="rect">
            <a:avLst/>
          </a:prstGeom>
          <a:solidFill>
            <a:schemeClr val="lt1"/>
          </a:solidFill>
          <a:ln>
            <a:noFill/>
          </a:ln>
        </p:spPr>
      </p:pic>
      <p:pic>
        <p:nvPicPr>
          <p:cNvPr id="185" name="Google Shape;185;g16f6b7fc955_0_133" descr="A picture containing text, building&#10;&#10;Description automatically generated"/>
          <p:cNvPicPr preferRelativeResize="0"/>
          <p:nvPr/>
        </p:nvPicPr>
        <p:blipFill rotWithShape="1">
          <a:blip r:embed="rId24">
            <a:alphaModFix/>
          </a:blip>
          <a:srcRect/>
          <a:stretch/>
        </p:blipFill>
        <p:spPr>
          <a:xfrm>
            <a:off x="1539075" y="3485221"/>
            <a:ext cx="544109" cy="233510"/>
          </a:xfrm>
          <a:prstGeom prst="rect">
            <a:avLst/>
          </a:prstGeom>
          <a:noFill/>
          <a:ln>
            <a:noFill/>
          </a:ln>
        </p:spPr>
      </p:pic>
      <p:pic>
        <p:nvPicPr>
          <p:cNvPr id="186" name="Google Shape;186;g16f6b7fc955_0_133" descr="Logo, company name&#10;&#10;Description automatically generated"/>
          <p:cNvPicPr preferRelativeResize="0"/>
          <p:nvPr/>
        </p:nvPicPr>
        <p:blipFill rotWithShape="1">
          <a:blip r:embed="rId25">
            <a:alphaModFix/>
          </a:blip>
          <a:srcRect/>
          <a:stretch/>
        </p:blipFill>
        <p:spPr>
          <a:xfrm>
            <a:off x="7627582" y="4726975"/>
            <a:ext cx="689023" cy="413070"/>
          </a:xfrm>
          <a:prstGeom prst="rect">
            <a:avLst/>
          </a:prstGeom>
          <a:noFill/>
          <a:ln>
            <a:noFill/>
          </a:ln>
        </p:spPr>
      </p:pic>
      <p:pic>
        <p:nvPicPr>
          <p:cNvPr id="187" name="Google Shape;187;g16f6b7fc955_0_133" descr="Logo, company name&#10;&#10;Description automatically generated"/>
          <p:cNvPicPr preferRelativeResize="0"/>
          <p:nvPr/>
        </p:nvPicPr>
        <p:blipFill rotWithShape="1">
          <a:blip r:embed="rId26">
            <a:alphaModFix/>
          </a:blip>
          <a:srcRect t="20159" b="24471"/>
          <a:stretch/>
        </p:blipFill>
        <p:spPr>
          <a:xfrm>
            <a:off x="8345275" y="3900787"/>
            <a:ext cx="659525" cy="488688"/>
          </a:xfrm>
          <a:prstGeom prst="rect">
            <a:avLst/>
          </a:prstGeom>
          <a:noFill/>
          <a:ln>
            <a:noFill/>
          </a:ln>
        </p:spPr>
      </p:pic>
      <p:pic>
        <p:nvPicPr>
          <p:cNvPr id="188" name="Google Shape;188;g16f6b7fc955_0_133" descr="Logo, company name&#10;&#10;Description automatically generated"/>
          <p:cNvPicPr preferRelativeResize="0"/>
          <p:nvPr/>
        </p:nvPicPr>
        <p:blipFill rotWithShape="1">
          <a:blip r:embed="rId27">
            <a:alphaModFix/>
          </a:blip>
          <a:srcRect l="10297" t="39940" r="7057" b="41180"/>
          <a:stretch/>
        </p:blipFill>
        <p:spPr>
          <a:xfrm>
            <a:off x="4782300" y="3966825"/>
            <a:ext cx="962875" cy="242374"/>
          </a:xfrm>
          <a:prstGeom prst="rect">
            <a:avLst/>
          </a:prstGeom>
          <a:noFill/>
          <a:ln>
            <a:noFill/>
          </a:ln>
        </p:spPr>
      </p:pic>
      <p:pic>
        <p:nvPicPr>
          <p:cNvPr id="189" name="Google Shape;189;g16f6b7fc955_0_133" descr="Icon&#10;&#10;Description automatically generated"/>
          <p:cNvPicPr preferRelativeResize="0"/>
          <p:nvPr/>
        </p:nvPicPr>
        <p:blipFill rotWithShape="1">
          <a:blip r:embed="rId28">
            <a:alphaModFix/>
          </a:blip>
          <a:srcRect/>
          <a:stretch/>
        </p:blipFill>
        <p:spPr>
          <a:xfrm>
            <a:off x="6907575" y="4370854"/>
            <a:ext cx="720000" cy="430184"/>
          </a:xfrm>
          <a:prstGeom prst="rect">
            <a:avLst/>
          </a:prstGeom>
          <a:noFill/>
          <a:ln>
            <a:noFill/>
          </a:ln>
        </p:spPr>
      </p:pic>
      <p:pic>
        <p:nvPicPr>
          <p:cNvPr id="190" name="Google Shape;190;g16f6b7fc955_0_133"/>
          <p:cNvPicPr preferRelativeResize="0"/>
          <p:nvPr/>
        </p:nvPicPr>
        <p:blipFill rotWithShape="1">
          <a:blip r:embed="rId29">
            <a:alphaModFix/>
          </a:blip>
          <a:srcRect/>
          <a:stretch/>
        </p:blipFill>
        <p:spPr>
          <a:xfrm>
            <a:off x="4572001" y="4288250"/>
            <a:ext cx="865825" cy="319225"/>
          </a:xfrm>
          <a:prstGeom prst="rect">
            <a:avLst/>
          </a:prstGeom>
          <a:noFill/>
          <a:ln>
            <a:noFill/>
          </a:ln>
        </p:spPr>
      </p:pic>
      <p:pic>
        <p:nvPicPr>
          <p:cNvPr id="191" name="Google Shape;191;g16f6b7fc955_0_133" descr="Logo&#10;&#10;Description automatically generated"/>
          <p:cNvPicPr preferRelativeResize="0"/>
          <p:nvPr/>
        </p:nvPicPr>
        <p:blipFill rotWithShape="1">
          <a:blip r:embed="rId30">
            <a:alphaModFix/>
          </a:blip>
          <a:srcRect/>
          <a:stretch/>
        </p:blipFill>
        <p:spPr>
          <a:xfrm>
            <a:off x="3577011" y="4789530"/>
            <a:ext cx="720000" cy="324013"/>
          </a:xfrm>
          <a:prstGeom prst="rect">
            <a:avLst/>
          </a:prstGeom>
          <a:solidFill>
            <a:schemeClr val="lt1"/>
          </a:solidFill>
          <a:ln>
            <a:noFill/>
          </a:ln>
        </p:spPr>
      </p:pic>
      <p:pic>
        <p:nvPicPr>
          <p:cNvPr id="192" name="Google Shape;192;g16f6b7fc955_0_133" descr="Icon&#10;&#10;Description automatically generated"/>
          <p:cNvPicPr preferRelativeResize="0"/>
          <p:nvPr/>
        </p:nvPicPr>
        <p:blipFill rotWithShape="1">
          <a:blip r:embed="rId31">
            <a:alphaModFix/>
          </a:blip>
          <a:srcRect/>
          <a:stretch/>
        </p:blipFill>
        <p:spPr>
          <a:xfrm>
            <a:off x="5945610" y="4309787"/>
            <a:ext cx="1049881" cy="537475"/>
          </a:xfrm>
          <a:prstGeom prst="rect">
            <a:avLst/>
          </a:prstGeom>
          <a:noFill/>
          <a:ln>
            <a:noFill/>
          </a:ln>
        </p:spPr>
      </p:pic>
      <p:pic>
        <p:nvPicPr>
          <p:cNvPr id="193" name="Google Shape;193;g16f6b7fc955_0_133" descr="Logo&#10;&#10;Description automatically generated"/>
          <p:cNvPicPr preferRelativeResize="0"/>
          <p:nvPr/>
        </p:nvPicPr>
        <p:blipFill rotWithShape="1">
          <a:blip r:embed="rId32">
            <a:alphaModFix/>
          </a:blip>
          <a:srcRect/>
          <a:stretch/>
        </p:blipFill>
        <p:spPr>
          <a:xfrm>
            <a:off x="5555352" y="4292419"/>
            <a:ext cx="600266" cy="537469"/>
          </a:xfrm>
          <a:prstGeom prst="rect">
            <a:avLst/>
          </a:prstGeom>
          <a:noFill/>
          <a:ln>
            <a:noFill/>
          </a:ln>
        </p:spPr>
      </p:pic>
      <p:pic>
        <p:nvPicPr>
          <p:cNvPr id="194" name="Google Shape;194;g16f6b7fc955_0_133"/>
          <p:cNvPicPr preferRelativeResize="0"/>
          <p:nvPr/>
        </p:nvPicPr>
        <p:blipFill rotWithShape="1">
          <a:blip r:embed="rId33">
            <a:alphaModFix/>
          </a:blip>
          <a:srcRect/>
          <a:stretch/>
        </p:blipFill>
        <p:spPr>
          <a:xfrm>
            <a:off x="1145000" y="273775"/>
            <a:ext cx="6780176" cy="3068351"/>
          </a:xfrm>
          <a:prstGeom prst="rect">
            <a:avLst/>
          </a:prstGeom>
          <a:noFill/>
          <a:ln>
            <a:noFill/>
          </a:ln>
        </p:spPr>
      </p:pic>
      <p:sp>
        <p:nvSpPr>
          <p:cNvPr id="195" name="Google Shape;195;g16f6b7fc955_0_133"/>
          <p:cNvSpPr txBox="1"/>
          <p:nvPr/>
        </p:nvSpPr>
        <p:spPr>
          <a:xfrm>
            <a:off x="1144988" y="265016"/>
            <a:ext cx="3028500" cy="869700"/>
          </a:xfrm>
          <a:prstGeom prst="rect">
            <a:avLst/>
          </a:prstGeom>
          <a:solidFill>
            <a:srgbClr val="292733"/>
          </a:solid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dk1"/>
              </a:buClr>
              <a:buSzPts val="2600"/>
              <a:buFont typeface="Arial"/>
              <a:buNone/>
            </a:pPr>
            <a:r>
              <a:rPr lang="en" sz="2600" b="0" i="0" u="none" strike="noStrike" cap="none">
                <a:solidFill>
                  <a:schemeClr val="lt1"/>
                </a:solidFill>
                <a:latin typeface="Times New Roman"/>
                <a:ea typeface="Times New Roman"/>
                <a:cs typeface="Times New Roman"/>
                <a:sym typeface="Times New Roman"/>
              </a:rPr>
              <a:t>NOAA Pathfinder Initiative</a:t>
            </a:r>
            <a:endParaRPr sz="1100" b="0" i="0" u="none" strike="noStrike" cap="none">
              <a:solidFill>
                <a:srgbClr val="000000"/>
              </a:solidFill>
              <a:latin typeface="Arial"/>
              <a:ea typeface="Arial"/>
              <a:cs typeface="Arial"/>
              <a:sym typeface="Arial"/>
            </a:endParaRPr>
          </a:p>
        </p:txBody>
      </p:sp>
      <p:pic>
        <p:nvPicPr>
          <p:cNvPr id="196" name="Google Shape;196;g16f6b7fc955_0_133" descr="Google Doodle: Das neue Google-Logo und seine Historie - Digitalisierung &amp;amp;  KI - Tagesspiegel"/>
          <p:cNvPicPr preferRelativeResize="0"/>
          <p:nvPr/>
        </p:nvPicPr>
        <p:blipFill rotWithShape="1">
          <a:blip r:embed="rId34">
            <a:alphaModFix/>
          </a:blip>
          <a:srcRect l="23018" t="35016" r="22589" b="31452"/>
          <a:stretch/>
        </p:blipFill>
        <p:spPr>
          <a:xfrm>
            <a:off x="2324063" y="4344812"/>
            <a:ext cx="1075913" cy="373075"/>
          </a:xfrm>
          <a:prstGeom prst="rect">
            <a:avLst/>
          </a:prstGeom>
          <a:noFill/>
          <a:ln>
            <a:noFill/>
          </a:ln>
        </p:spPr>
      </p:pic>
      <p:sp>
        <p:nvSpPr>
          <p:cNvPr id="197" name="Google Shape;197;g16f6b7fc955_0_133"/>
          <p:cNvSpPr/>
          <p:nvPr/>
        </p:nvSpPr>
        <p:spPr>
          <a:xfrm>
            <a:off x="3552350" y="922069"/>
            <a:ext cx="4628100" cy="2193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1" u="sng" strike="noStrike" cap="none">
                <a:solidFill>
                  <a:schemeClr val="lt2"/>
                </a:solidFill>
                <a:latin typeface="Calibri"/>
                <a:ea typeface="Calibri"/>
                <a:cs typeface="Calibri"/>
                <a:sym typeface="Calibri"/>
                <a:hlinkClick r:id="rId35">
                  <a:extLst>
                    <a:ext uri="{A12FA001-AC4F-418D-AE19-62706E023703}">
                      <ahyp:hlinkClr xmlns:ahyp="http://schemas.microsoft.com/office/drawing/2018/hyperlinkcolor" val="tx"/>
                    </a:ext>
                  </a:extLst>
                </a:hlinkClick>
              </a:rPr>
              <a:t>https://www.nesdis.noaa.gov/next-generation-satellites/noaa-pathfinder-initiative</a:t>
            </a:r>
            <a:endParaRPr sz="1000" b="0" i="0" u="none" strike="noStrike" cap="none">
              <a:solidFill>
                <a:schemeClr val="lt2"/>
              </a:solidFill>
              <a:latin typeface="Calibri"/>
              <a:ea typeface="Calibri"/>
              <a:cs typeface="Calibri"/>
              <a:sym typeface="Calibri"/>
            </a:endParaRPr>
          </a:p>
        </p:txBody>
      </p:sp>
      <p:pic>
        <p:nvPicPr>
          <p:cNvPr id="198" name="Google Shape;198;g16f6b7fc955_0_133" descr="WIFIRE HOME | WIFIRE"/>
          <p:cNvPicPr preferRelativeResize="0"/>
          <p:nvPr/>
        </p:nvPicPr>
        <p:blipFill rotWithShape="1">
          <a:blip r:embed="rId36">
            <a:alphaModFix/>
          </a:blip>
          <a:srcRect/>
          <a:stretch/>
        </p:blipFill>
        <p:spPr>
          <a:xfrm>
            <a:off x="3058871" y="3385170"/>
            <a:ext cx="899797" cy="346480"/>
          </a:xfrm>
          <a:prstGeom prst="rect">
            <a:avLst/>
          </a:prstGeom>
          <a:solidFill>
            <a:schemeClr val="lt1"/>
          </a:solidFill>
          <a:ln>
            <a:noFill/>
          </a:ln>
        </p:spPr>
      </p:pic>
      <p:pic>
        <p:nvPicPr>
          <p:cNvPr id="199" name="Google Shape;199;g16f6b7fc955_0_133" descr="State Regulations | County of Glenn"/>
          <p:cNvPicPr preferRelativeResize="0"/>
          <p:nvPr/>
        </p:nvPicPr>
        <p:blipFill rotWithShape="1">
          <a:blip r:embed="rId37">
            <a:alphaModFix/>
          </a:blip>
          <a:srcRect/>
          <a:stretch/>
        </p:blipFill>
        <p:spPr>
          <a:xfrm>
            <a:off x="4497044" y="4650597"/>
            <a:ext cx="724665" cy="414594"/>
          </a:xfrm>
          <a:prstGeom prst="rect">
            <a:avLst/>
          </a:prstGeom>
          <a:noFill/>
          <a:ln>
            <a:noFill/>
          </a:ln>
        </p:spPr>
      </p:pic>
      <p:pic>
        <p:nvPicPr>
          <p:cNvPr id="200" name="Google Shape;200;g16f6b7fc955_0_133" descr="United States Environmental Protection Agency - Wikipedia"/>
          <p:cNvPicPr preferRelativeResize="0"/>
          <p:nvPr/>
        </p:nvPicPr>
        <p:blipFill rotWithShape="1">
          <a:blip r:embed="rId38">
            <a:alphaModFix/>
          </a:blip>
          <a:srcRect/>
          <a:stretch/>
        </p:blipFill>
        <p:spPr>
          <a:xfrm>
            <a:off x="6945438" y="3460687"/>
            <a:ext cx="443112" cy="413076"/>
          </a:xfrm>
          <a:prstGeom prst="rect">
            <a:avLst/>
          </a:prstGeom>
          <a:noFill/>
          <a:ln>
            <a:noFill/>
          </a:ln>
        </p:spPr>
      </p:pic>
      <p:pic>
        <p:nvPicPr>
          <p:cNvPr id="201" name="Google Shape;201;g16f6b7fc955_0_133"/>
          <p:cNvPicPr preferRelativeResize="0"/>
          <p:nvPr/>
        </p:nvPicPr>
        <p:blipFill rotWithShape="1">
          <a:blip r:embed="rId39">
            <a:alphaModFix/>
          </a:blip>
          <a:srcRect/>
          <a:stretch/>
        </p:blipFill>
        <p:spPr>
          <a:xfrm>
            <a:off x="4113482" y="3916545"/>
            <a:ext cx="406479" cy="429943"/>
          </a:xfrm>
          <a:prstGeom prst="rect">
            <a:avLst/>
          </a:prstGeom>
          <a:noFill/>
          <a:ln>
            <a:noFill/>
          </a:ln>
        </p:spPr>
      </p:pic>
      <p:sp>
        <p:nvSpPr>
          <p:cNvPr id="202" name="Google Shape;202;g16f6b7fc955_0_133"/>
          <p:cNvSpPr txBox="1"/>
          <p:nvPr/>
        </p:nvSpPr>
        <p:spPr>
          <a:xfrm>
            <a:off x="1237725" y="1640675"/>
            <a:ext cx="2551500" cy="1431600"/>
          </a:xfrm>
          <a:prstGeom prst="rect">
            <a:avLst/>
          </a:prstGeom>
          <a:solidFill>
            <a:schemeClr val="lt1"/>
          </a:solid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400"/>
              <a:buFont typeface="Arial"/>
              <a:buNone/>
            </a:pPr>
            <a:endParaRPr sz="400" b="0" i="0" u="none" strike="noStrike" cap="none">
              <a:solidFill>
                <a:srgbClr val="000000"/>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Times New Roman"/>
                <a:ea typeface="Times New Roman"/>
                <a:cs typeface="Times New Roman"/>
                <a:sym typeface="Times New Roman"/>
              </a:rPr>
              <a:t>NOAA Pathfinders are a community of practice that can demonstrate impact through the traceability of their use of NOAA data, products and services. </a:t>
            </a:r>
            <a:r>
              <a:rPr lang="en" sz="1100" b="0" i="0" u="none" strike="noStrike" cap="none">
                <a:solidFill>
                  <a:srgbClr val="000000"/>
                </a:solidFill>
                <a:latin typeface="Calibri"/>
                <a:ea typeface="Calibri"/>
                <a:cs typeface="Calibri"/>
                <a:sym typeface="Calibri"/>
              </a:rPr>
              <a:t>  </a:t>
            </a:r>
            <a:endParaRPr sz="1100" b="0" i="0" u="none" strike="noStrike" cap="none">
              <a:solidFill>
                <a:srgbClr val="000000"/>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Calibri"/>
              <a:ea typeface="Calibri"/>
              <a:cs typeface="Calibri"/>
              <a:sym typeface="Calibri"/>
            </a:endParaRPr>
          </a:p>
        </p:txBody>
      </p:sp>
      <p:sp>
        <p:nvSpPr>
          <p:cNvPr id="203" name="Google Shape;203;g16f6b7fc955_0_133"/>
          <p:cNvSpPr/>
          <p:nvPr/>
        </p:nvSpPr>
        <p:spPr>
          <a:xfrm>
            <a:off x="1165475" y="1506475"/>
            <a:ext cx="2766000" cy="1751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g16f6b7fc955_0_133"/>
          <p:cNvSpPr txBox="1"/>
          <p:nvPr/>
        </p:nvSpPr>
        <p:spPr>
          <a:xfrm>
            <a:off x="1211750" y="1576163"/>
            <a:ext cx="2895000" cy="1708500"/>
          </a:xfrm>
          <a:prstGeom prst="rect">
            <a:avLst/>
          </a:prstGeom>
          <a:solidFill>
            <a:schemeClr val="lt1"/>
          </a:solid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Times New Roman"/>
                <a:ea typeface="Times New Roman"/>
                <a:cs typeface="Times New Roman"/>
                <a:sym typeface="Times New Roman"/>
              </a:rPr>
              <a:t>NOAA Pathfinders is a community of practice that can demonstrate </a:t>
            </a:r>
            <a:r>
              <a:rPr lang="en" sz="900" b="1" i="0" u="none" strike="noStrike" cap="none">
                <a:solidFill>
                  <a:schemeClr val="dk1"/>
                </a:solidFill>
                <a:latin typeface="Times New Roman"/>
                <a:ea typeface="Times New Roman"/>
                <a:cs typeface="Times New Roman"/>
                <a:sym typeface="Times New Roman"/>
              </a:rPr>
              <a:t>impact through the traceability</a:t>
            </a:r>
            <a:r>
              <a:rPr lang="en" sz="900" b="0" i="0" u="none" strike="noStrike" cap="none">
                <a:solidFill>
                  <a:schemeClr val="dk1"/>
                </a:solidFill>
                <a:latin typeface="Times New Roman"/>
                <a:ea typeface="Times New Roman"/>
                <a:cs typeface="Times New Roman"/>
                <a:sym typeface="Times New Roman"/>
              </a:rPr>
              <a:t> of their use of NOAA information.  Pathfinders use a scenario based approach to help </a:t>
            </a:r>
            <a:r>
              <a:rPr lang="en" sz="900" b="1" i="0" u="none" strike="noStrike" cap="none">
                <a:solidFill>
                  <a:schemeClr val="dk1"/>
                </a:solidFill>
                <a:latin typeface="Times New Roman"/>
                <a:ea typeface="Times New Roman"/>
                <a:cs typeface="Times New Roman"/>
                <a:sym typeface="Times New Roman"/>
              </a:rPr>
              <a:t>quantify existing value</a:t>
            </a:r>
            <a:r>
              <a:rPr lang="en" sz="900" b="0" i="0" u="none" strike="noStrike" cap="none">
                <a:solidFill>
                  <a:schemeClr val="dk1"/>
                </a:solidFill>
                <a:latin typeface="Times New Roman"/>
                <a:ea typeface="Times New Roman"/>
                <a:cs typeface="Times New Roman"/>
                <a:sym typeface="Times New Roman"/>
              </a:rPr>
              <a:t> and </a:t>
            </a:r>
            <a:r>
              <a:rPr lang="en" sz="900" b="1" i="0" u="none" strike="noStrike" cap="none">
                <a:solidFill>
                  <a:schemeClr val="dk1"/>
                </a:solidFill>
                <a:latin typeface="Times New Roman"/>
                <a:ea typeface="Times New Roman"/>
                <a:cs typeface="Times New Roman"/>
                <a:sym typeface="Times New Roman"/>
              </a:rPr>
              <a:t>project future benefits</a:t>
            </a:r>
            <a:r>
              <a:rPr lang="en" sz="900" b="0" i="0" u="none" strike="noStrike" cap="none">
                <a:solidFill>
                  <a:schemeClr val="dk1"/>
                </a:solidFill>
                <a:latin typeface="Times New Roman"/>
                <a:ea typeface="Times New Roman"/>
                <a:cs typeface="Times New Roman"/>
                <a:sym typeface="Times New Roman"/>
              </a:rPr>
              <a:t> of developing systems</a:t>
            </a:r>
            <a:r>
              <a:rPr lang="en" sz="900" b="0" i="0" u="none" strike="noStrike" cap="none">
                <a:solidFill>
                  <a:srgbClr val="000000"/>
                </a:solidFill>
                <a:latin typeface="Times New Roman"/>
                <a:ea typeface="Times New Roman"/>
                <a:cs typeface="Times New Roman"/>
                <a:sym typeface="Times New Roman"/>
              </a:rPr>
              <a:t>.  </a:t>
            </a:r>
            <a:endParaRPr sz="9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Times New Roman"/>
                <a:ea typeface="Times New Roman"/>
                <a:cs typeface="Times New Roman"/>
                <a:sym typeface="Times New Roman"/>
              </a:rPr>
              <a:t>Pathfinder </a:t>
            </a:r>
            <a:r>
              <a:rPr lang="en" sz="900" b="0" i="0" u="none" strike="noStrike" cap="none">
                <a:solidFill>
                  <a:schemeClr val="dk1"/>
                </a:solidFill>
                <a:latin typeface="Times New Roman"/>
                <a:ea typeface="Times New Roman"/>
                <a:cs typeface="Times New Roman"/>
                <a:sym typeface="Times New Roman"/>
              </a:rPr>
              <a:t>value chains aim to communicate:</a:t>
            </a:r>
            <a:endParaRPr sz="900" b="0" i="0" u="none" strike="noStrike" cap="none">
              <a:solidFill>
                <a:schemeClr val="dk1"/>
              </a:solidFill>
              <a:latin typeface="Times New Roman"/>
              <a:ea typeface="Times New Roman"/>
              <a:cs typeface="Times New Roman"/>
              <a:sym typeface="Times New Roman"/>
            </a:endParaRPr>
          </a:p>
          <a:p>
            <a:pPr marL="457200" marR="0" lvl="0" indent="-285750" algn="just" rtl="0">
              <a:lnSpc>
                <a:spcPct val="100000"/>
              </a:lnSpc>
              <a:spcBef>
                <a:spcPts val="0"/>
              </a:spcBef>
              <a:spcAft>
                <a:spcPts val="0"/>
              </a:spcAft>
              <a:buClr>
                <a:schemeClr val="dk1"/>
              </a:buClr>
              <a:buSzPts val="900"/>
              <a:buFont typeface="Times New Roman"/>
              <a:buChar char="●"/>
            </a:pPr>
            <a:r>
              <a:rPr lang="en" sz="900" b="0" i="0" u="none" strike="noStrike" cap="none">
                <a:solidFill>
                  <a:schemeClr val="dk1"/>
                </a:solidFill>
                <a:latin typeface="Times New Roman"/>
                <a:ea typeface="Times New Roman"/>
                <a:cs typeface="Times New Roman"/>
                <a:sym typeface="Times New Roman"/>
              </a:rPr>
              <a:t>Impacts and needed adjustments  to existing performance data and information </a:t>
            </a:r>
            <a:endParaRPr sz="900" b="0" i="0" u="none" strike="noStrike" cap="none">
              <a:solidFill>
                <a:schemeClr val="dk1"/>
              </a:solidFill>
              <a:latin typeface="Times New Roman"/>
              <a:ea typeface="Times New Roman"/>
              <a:cs typeface="Times New Roman"/>
              <a:sym typeface="Times New Roman"/>
            </a:endParaRPr>
          </a:p>
          <a:p>
            <a:pPr marL="457200" marR="0" lvl="0" indent="-285750" algn="just" rtl="0">
              <a:lnSpc>
                <a:spcPct val="100000"/>
              </a:lnSpc>
              <a:spcBef>
                <a:spcPts val="0"/>
              </a:spcBef>
              <a:spcAft>
                <a:spcPts val="0"/>
              </a:spcAft>
              <a:buClr>
                <a:schemeClr val="dk1"/>
              </a:buClr>
              <a:buSzPts val="900"/>
              <a:buFont typeface="Times New Roman"/>
              <a:buChar char="●"/>
            </a:pPr>
            <a:r>
              <a:rPr lang="en" sz="900" b="0" i="0" u="none" strike="noStrike" cap="none">
                <a:solidFill>
                  <a:schemeClr val="dk1"/>
                </a:solidFill>
                <a:latin typeface="Times New Roman"/>
                <a:ea typeface="Times New Roman"/>
                <a:cs typeface="Times New Roman"/>
                <a:sym typeface="Times New Roman"/>
              </a:rPr>
              <a:t>Recommendations to future instrument, products and services </a:t>
            </a:r>
            <a:endParaRPr sz="900" b="0" i="0" u="none" strike="noStrike" cap="none">
              <a:solidFill>
                <a:srgbClr val="000000"/>
              </a:solidFill>
              <a:latin typeface="Times New Roman"/>
              <a:ea typeface="Times New Roman"/>
              <a:cs typeface="Times New Roman"/>
              <a:sym typeface="Times New Roman"/>
            </a:endParaRPr>
          </a:p>
        </p:txBody>
      </p:sp>
      <p:pic>
        <p:nvPicPr>
          <p:cNvPr id="205" name="Google Shape;205;g16f6b7fc955_0_133"/>
          <p:cNvPicPr preferRelativeResize="0"/>
          <p:nvPr/>
        </p:nvPicPr>
        <p:blipFill rotWithShape="1">
          <a:blip r:embed="rId40">
            <a:alphaModFix/>
          </a:blip>
          <a:srcRect/>
          <a:stretch/>
        </p:blipFill>
        <p:spPr>
          <a:xfrm>
            <a:off x="8423925" y="4717875"/>
            <a:ext cx="659525" cy="384900"/>
          </a:xfrm>
          <a:prstGeom prst="rect">
            <a:avLst/>
          </a:prstGeom>
          <a:noFill/>
          <a:ln>
            <a:noFill/>
          </a:ln>
        </p:spPr>
      </p:pic>
      <p:pic>
        <p:nvPicPr>
          <p:cNvPr id="206" name="Google Shape;206;g16f6b7fc955_0_133"/>
          <p:cNvPicPr preferRelativeResize="0"/>
          <p:nvPr/>
        </p:nvPicPr>
        <p:blipFill rotWithShape="1">
          <a:blip r:embed="rId41">
            <a:alphaModFix/>
          </a:blip>
          <a:srcRect l="26517" r="26690" b="10240"/>
          <a:stretch/>
        </p:blipFill>
        <p:spPr>
          <a:xfrm>
            <a:off x="1502300" y="3808451"/>
            <a:ext cx="544125" cy="319225"/>
          </a:xfrm>
          <a:prstGeom prst="rect">
            <a:avLst/>
          </a:prstGeom>
          <a:noFill/>
          <a:ln>
            <a:noFill/>
          </a:ln>
        </p:spPr>
      </p:pic>
      <p:pic>
        <p:nvPicPr>
          <p:cNvPr id="207" name="Google Shape;207;g16f6b7fc955_0_133"/>
          <p:cNvPicPr preferRelativeResize="0"/>
          <p:nvPr/>
        </p:nvPicPr>
        <p:blipFill rotWithShape="1">
          <a:blip r:embed="rId42">
            <a:alphaModFix/>
          </a:blip>
          <a:srcRect/>
          <a:stretch/>
        </p:blipFill>
        <p:spPr>
          <a:xfrm>
            <a:off x="6683600" y="3925548"/>
            <a:ext cx="777225" cy="346475"/>
          </a:xfrm>
          <a:prstGeom prst="rect">
            <a:avLst/>
          </a:prstGeom>
          <a:noFill/>
          <a:ln>
            <a:noFill/>
          </a:ln>
        </p:spPr>
      </p:pic>
      <p:pic>
        <p:nvPicPr>
          <p:cNvPr id="208" name="Google Shape;208;g16f6b7fc955_0_133"/>
          <p:cNvPicPr preferRelativeResize="0"/>
          <p:nvPr/>
        </p:nvPicPr>
        <p:blipFill rotWithShape="1">
          <a:blip r:embed="rId43">
            <a:alphaModFix/>
          </a:blip>
          <a:srcRect/>
          <a:stretch/>
        </p:blipFill>
        <p:spPr>
          <a:xfrm>
            <a:off x="3439475" y="3774698"/>
            <a:ext cx="482675" cy="482675"/>
          </a:xfrm>
          <a:prstGeom prst="rect">
            <a:avLst/>
          </a:prstGeom>
          <a:noFill/>
          <a:ln>
            <a:noFill/>
          </a:ln>
        </p:spPr>
      </p:pic>
      <p:sp>
        <p:nvSpPr>
          <p:cNvPr id="209" name="Google Shape;209;g16f6b7fc955_0_133"/>
          <p:cNvSpPr txBox="1"/>
          <p:nvPr/>
        </p:nvSpPr>
        <p:spPr>
          <a:xfrm>
            <a:off x="1161525" y="1203050"/>
            <a:ext cx="5249400" cy="3693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chemeClr val="accent6"/>
                </a:solidFill>
                <a:latin typeface="Times New Roman"/>
                <a:ea typeface="Times New Roman"/>
                <a:cs typeface="Times New Roman"/>
                <a:sym typeface="Times New Roman"/>
              </a:rPr>
              <a:t>SCIENCE WORKING IN SOCIETY </a:t>
            </a:r>
            <a:endParaRPr sz="1200" b="1" i="0" u="none" strike="noStrike" cap="none">
              <a:solidFill>
                <a:schemeClr val="accent6"/>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16c57478cbc_0_558"/>
          <p:cNvSpPr txBox="1">
            <a:spLocks noGrp="1"/>
          </p:cNvSpPr>
          <p:nvPr>
            <p:ph type="title"/>
          </p:nvPr>
        </p:nvSpPr>
        <p:spPr>
          <a:xfrm>
            <a:off x="338750" y="207050"/>
            <a:ext cx="8520600" cy="5727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a:solidFill>
                  <a:schemeClr val="accent6"/>
                </a:solidFill>
              </a:rPr>
              <a:t>Traceability with Pathfinders</a:t>
            </a:r>
            <a:endParaRPr>
              <a:solidFill>
                <a:schemeClr val="accent6"/>
              </a:solidFill>
            </a:endParaRPr>
          </a:p>
        </p:txBody>
      </p:sp>
      <p:grpSp>
        <p:nvGrpSpPr>
          <p:cNvPr id="215" name="Google Shape;215;g16c57478cbc_0_558"/>
          <p:cNvGrpSpPr/>
          <p:nvPr/>
        </p:nvGrpSpPr>
        <p:grpSpPr>
          <a:xfrm>
            <a:off x="730150" y="2312879"/>
            <a:ext cx="7626913" cy="1211264"/>
            <a:chOff x="-452149" y="740991"/>
            <a:chExt cx="12644087" cy="2198700"/>
          </a:xfrm>
        </p:grpSpPr>
        <p:pic>
          <p:nvPicPr>
            <p:cNvPr id="216" name="Google Shape;216;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b="38170"/>
            <a:stretch/>
          </p:blipFill>
          <p:spPr>
            <a:xfrm>
              <a:off x="-234061" y="1149867"/>
              <a:ext cx="7270432" cy="1393720"/>
            </a:xfrm>
            <a:prstGeom prst="rect">
              <a:avLst/>
            </a:prstGeom>
            <a:noFill/>
            <a:ln>
              <a:noFill/>
            </a:ln>
          </p:spPr>
        </p:pic>
        <p:sp>
          <p:nvSpPr>
            <p:cNvPr id="217" name="Google Shape;217;g16c57478cbc_0_558"/>
            <p:cNvSpPr/>
            <p:nvPr/>
          </p:nvSpPr>
          <p:spPr>
            <a:xfrm>
              <a:off x="-234062" y="740991"/>
              <a:ext cx="12426000" cy="2198700"/>
            </a:xfrm>
            <a:prstGeom prst="rightArrow">
              <a:avLst>
                <a:gd name="adj1" fmla="val 50000"/>
                <a:gd name="adj2" fmla="val 50000"/>
              </a:avLst>
            </a:prstGeom>
            <a:noFill/>
            <a:ln w="38100" cap="flat" cmpd="sng">
              <a:solidFill>
                <a:srgbClr val="A5A5A5"/>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1" u="none" strike="noStrike" cap="none">
                <a:solidFill>
                  <a:schemeClr val="dk1"/>
                </a:solidFill>
                <a:latin typeface="Calibri"/>
                <a:ea typeface="Calibri"/>
                <a:cs typeface="Calibri"/>
                <a:sym typeface="Calibri"/>
              </a:endParaRPr>
            </a:p>
          </p:txBody>
        </p:sp>
        <p:sp>
          <p:nvSpPr>
            <p:cNvPr id="218" name="Google Shape;218;g16c57478cbc_0_558"/>
            <p:cNvSpPr/>
            <p:nvPr/>
          </p:nvSpPr>
          <p:spPr>
            <a:xfrm>
              <a:off x="1504292" y="1501111"/>
              <a:ext cx="1309500" cy="750900"/>
            </a:xfrm>
            <a:prstGeom prst="ellipse">
              <a:avLst/>
            </a:prstGeom>
            <a:solidFill>
              <a:schemeClr val="accent6"/>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Calibri"/>
                  <a:ea typeface="Calibri"/>
                  <a:cs typeface="Calibri"/>
                  <a:sym typeface="Calibri"/>
                </a:rPr>
                <a:t>Product Developer(s)</a:t>
              </a:r>
              <a:endParaRPr sz="1100" b="1" i="0" u="none" strike="noStrike" cap="none">
                <a:solidFill>
                  <a:schemeClr val="lt1"/>
                </a:solidFill>
                <a:latin typeface="Arial"/>
                <a:ea typeface="Arial"/>
                <a:cs typeface="Arial"/>
                <a:sym typeface="Arial"/>
              </a:endParaRPr>
            </a:p>
          </p:txBody>
        </p:sp>
        <p:sp>
          <p:nvSpPr>
            <p:cNvPr id="219" name="Google Shape;219;g16c57478cbc_0_558"/>
            <p:cNvSpPr/>
            <p:nvPr/>
          </p:nvSpPr>
          <p:spPr>
            <a:xfrm>
              <a:off x="-452149" y="1518355"/>
              <a:ext cx="1087200" cy="758400"/>
            </a:xfrm>
            <a:prstGeom prst="ellipse">
              <a:avLst/>
            </a:prstGeom>
            <a:solidFill>
              <a:schemeClr val="accent6"/>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500" b="1" i="0" u="none" strike="noStrike" cap="none">
                  <a:solidFill>
                    <a:schemeClr val="lt1"/>
                  </a:solidFill>
                  <a:latin typeface="Calibri"/>
                  <a:ea typeface="Calibri"/>
                  <a:cs typeface="Calibri"/>
                  <a:sym typeface="Calibri"/>
                </a:rPr>
                <a:t>Missions/</a:t>
              </a:r>
              <a:endParaRPr sz="50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600"/>
                <a:buFont typeface="Arial"/>
                <a:buNone/>
              </a:pPr>
              <a:r>
                <a:rPr lang="en" sz="500" b="1" i="0" u="none" strike="noStrike" cap="none">
                  <a:solidFill>
                    <a:schemeClr val="lt1"/>
                  </a:solidFill>
                  <a:latin typeface="Calibri"/>
                  <a:ea typeface="Calibri"/>
                  <a:cs typeface="Calibri"/>
                  <a:sym typeface="Calibri"/>
                </a:rPr>
                <a:t>Instruments </a:t>
              </a:r>
              <a:endParaRPr sz="1000" b="1" i="0" u="none" strike="noStrike" cap="none">
                <a:solidFill>
                  <a:schemeClr val="lt1"/>
                </a:solidFill>
                <a:latin typeface="Arial"/>
                <a:ea typeface="Arial"/>
                <a:cs typeface="Arial"/>
                <a:sym typeface="Arial"/>
              </a:endParaRPr>
            </a:p>
          </p:txBody>
        </p:sp>
        <p:pic>
          <p:nvPicPr>
            <p:cNvPr id="220" name="Google Shape;220;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r="39445" b="38170"/>
            <a:stretch/>
          </p:blipFill>
          <p:spPr>
            <a:xfrm>
              <a:off x="6991969" y="1149959"/>
              <a:ext cx="4046816" cy="1393725"/>
            </a:xfrm>
            <a:prstGeom prst="rect">
              <a:avLst/>
            </a:prstGeom>
            <a:noFill/>
            <a:ln>
              <a:noFill/>
            </a:ln>
          </p:spPr>
        </p:pic>
        <p:sp>
          <p:nvSpPr>
            <p:cNvPr id="221" name="Google Shape;221;g16c57478cbc_0_558"/>
            <p:cNvSpPr/>
            <p:nvPr/>
          </p:nvSpPr>
          <p:spPr>
            <a:xfrm>
              <a:off x="6400477" y="1522100"/>
              <a:ext cx="1192500" cy="750900"/>
            </a:xfrm>
            <a:prstGeom prst="ellipse">
              <a:avLst/>
            </a:prstGeom>
            <a:solidFill>
              <a:srgbClr val="00B4EF"/>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Calibri"/>
                  <a:ea typeface="Calibri"/>
                  <a:cs typeface="Calibri"/>
                  <a:sym typeface="Calibri"/>
                </a:rPr>
                <a:t>Integrator/Developer</a:t>
              </a:r>
              <a:endParaRPr sz="1100" b="1" i="0" u="none" strike="noStrike" cap="none">
                <a:solidFill>
                  <a:schemeClr val="lt1"/>
                </a:solidFill>
                <a:latin typeface="Arial"/>
                <a:ea typeface="Arial"/>
                <a:cs typeface="Arial"/>
                <a:sym typeface="Arial"/>
              </a:endParaRPr>
            </a:p>
          </p:txBody>
        </p:sp>
        <p:pic>
          <p:nvPicPr>
            <p:cNvPr id="222" name="Google Shape;222;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5492938" y="1861088"/>
              <a:ext cx="744888" cy="288789"/>
            </a:xfrm>
            <a:prstGeom prst="rect">
              <a:avLst/>
            </a:prstGeom>
            <a:noFill/>
            <a:ln>
              <a:noFill/>
            </a:ln>
          </p:spPr>
        </p:pic>
        <p:pic>
          <p:nvPicPr>
            <p:cNvPr id="223" name="Google Shape;223;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3175475" y="1846822"/>
              <a:ext cx="744888" cy="288789"/>
            </a:xfrm>
            <a:prstGeom prst="rect">
              <a:avLst/>
            </a:prstGeom>
            <a:noFill/>
            <a:ln>
              <a:noFill/>
            </a:ln>
          </p:spPr>
        </p:pic>
        <p:pic>
          <p:nvPicPr>
            <p:cNvPr id="224" name="Google Shape;224;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922783" y="1850668"/>
              <a:ext cx="630956" cy="304583"/>
            </a:xfrm>
            <a:prstGeom prst="rect">
              <a:avLst/>
            </a:prstGeom>
            <a:noFill/>
            <a:ln>
              <a:noFill/>
            </a:ln>
          </p:spPr>
        </p:pic>
        <p:pic>
          <p:nvPicPr>
            <p:cNvPr id="225" name="Google Shape;225;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7738067" y="1836175"/>
              <a:ext cx="744888" cy="279771"/>
            </a:xfrm>
            <a:prstGeom prst="rect">
              <a:avLst/>
            </a:prstGeom>
            <a:noFill/>
            <a:ln>
              <a:noFill/>
            </a:ln>
          </p:spPr>
        </p:pic>
        <p:pic>
          <p:nvPicPr>
            <p:cNvPr id="226" name="Google Shape;226;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l="1" t="35164" r="87510" b="38170"/>
            <a:stretch/>
          </p:blipFill>
          <p:spPr>
            <a:xfrm>
              <a:off x="11016718" y="1149846"/>
              <a:ext cx="979972" cy="1393725"/>
            </a:xfrm>
            <a:prstGeom prst="rect">
              <a:avLst/>
            </a:prstGeom>
            <a:noFill/>
            <a:ln>
              <a:noFill/>
            </a:ln>
          </p:spPr>
        </p:pic>
        <p:sp>
          <p:nvSpPr>
            <p:cNvPr id="227" name="Google Shape;227;g16c57478cbc_0_558"/>
            <p:cNvSpPr/>
            <p:nvPr/>
          </p:nvSpPr>
          <p:spPr>
            <a:xfrm>
              <a:off x="10687103" y="1471338"/>
              <a:ext cx="1309500" cy="806400"/>
            </a:xfrm>
            <a:prstGeom prst="ellipse">
              <a:avLst/>
            </a:prstGeom>
            <a:solidFill>
              <a:srgbClr val="00B4EF"/>
            </a:solidFill>
            <a:ln w="1905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1" i="0" u="none" strike="noStrike" cap="none">
                <a:solidFill>
                  <a:schemeClr val="lt1"/>
                </a:solidFill>
                <a:latin typeface="Calibri"/>
                <a:ea typeface="Calibri"/>
                <a:cs typeface="Calibri"/>
                <a:sym typeface="Calibri"/>
              </a:endParaRPr>
            </a:p>
          </p:txBody>
        </p:sp>
        <p:sp>
          <p:nvSpPr>
            <p:cNvPr id="228" name="Google Shape;228;g16c57478cbc_0_558"/>
            <p:cNvSpPr/>
            <p:nvPr/>
          </p:nvSpPr>
          <p:spPr>
            <a:xfrm>
              <a:off x="8628143" y="1501125"/>
              <a:ext cx="1192500" cy="750900"/>
            </a:xfrm>
            <a:prstGeom prst="ellipse">
              <a:avLst/>
            </a:prstGeom>
            <a:solidFill>
              <a:srgbClr val="00B4EF"/>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Calibri"/>
                  <a:ea typeface="Calibri"/>
                  <a:cs typeface="Calibri"/>
                  <a:sym typeface="Calibri"/>
                </a:rPr>
                <a:t>Distributor</a:t>
              </a:r>
              <a:endParaRPr sz="1100" b="1" i="0" u="none" strike="noStrike" cap="none">
                <a:solidFill>
                  <a:schemeClr val="lt1"/>
                </a:solidFill>
                <a:latin typeface="Arial"/>
                <a:ea typeface="Arial"/>
                <a:cs typeface="Arial"/>
                <a:sym typeface="Arial"/>
              </a:endParaRPr>
            </a:p>
          </p:txBody>
        </p:sp>
        <p:pic>
          <p:nvPicPr>
            <p:cNvPr id="229" name="Google Shape;229;g16c57478cbc_0_558"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9957988" y="1846007"/>
              <a:ext cx="744888" cy="288789"/>
            </a:xfrm>
            <a:prstGeom prst="rect">
              <a:avLst/>
            </a:prstGeom>
            <a:noFill/>
            <a:ln>
              <a:noFill/>
            </a:ln>
          </p:spPr>
        </p:pic>
      </p:grpSp>
      <p:grpSp>
        <p:nvGrpSpPr>
          <p:cNvPr id="230" name="Google Shape;230;g16c57478cbc_0_558"/>
          <p:cNvGrpSpPr/>
          <p:nvPr/>
        </p:nvGrpSpPr>
        <p:grpSpPr>
          <a:xfrm>
            <a:off x="3321563" y="2689754"/>
            <a:ext cx="4791787" cy="457500"/>
            <a:chOff x="3321563" y="2804050"/>
            <a:chExt cx="4791787" cy="457500"/>
          </a:xfrm>
        </p:grpSpPr>
        <p:sp>
          <p:nvSpPr>
            <p:cNvPr id="231" name="Google Shape;231;g16c57478cbc_0_558"/>
            <p:cNvSpPr txBox="1"/>
            <p:nvPr/>
          </p:nvSpPr>
          <p:spPr>
            <a:xfrm>
              <a:off x="7588650" y="2886563"/>
              <a:ext cx="524700" cy="292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 sz="700" b="1" i="0" u="none" strike="noStrike" cap="none">
                  <a:solidFill>
                    <a:schemeClr val="lt1"/>
                  </a:solidFill>
                  <a:latin typeface="Calibri"/>
                  <a:ea typeface="Calibri"/>
                  <a:cs typeface="Calibri"/>
                  <a:sym typeface="Calibri"/>
                </a:rPr>
                <a:t>End User</a:t>
              </a:r>
              <a:endParaRPr sz="700" b="1" i="0" u="none" strike="noStrike" cap="none">
                <a:solidFill>
                  <a:schemeClr val="lt1"/>
                </a:solidFill>
                <a:latin typeface="Calibri"/>
                <a:ea typeface="Calibri"/>
                <a:cs typeface="Calibri"/>
                <a:sym typeface="Calibri"/>
              </a:endParaRPr>
            </a:p>
          </p:txBody>
        </p:sp>
        <p:sp>
          <p:nvSpPr>
            <p:cNvPr id="232" name="Google Shape;232;g16c57478cbc_0_558"/>
            <p:cNvSpPr/>
            <p:nvPr/>
          </p:nvSpPr>
          <p:spPr>
            <a:xfrm>
              <a:off x="3321563" y="2804050"/>
              <a:ext cx="976500" cy="457500"/>
            </a:xfrm>
            <a:prstGeom prst="ellipse">
              <a:avLst/>
            </a:prstGeom>
            <a:solidFill>
              <a:schemeClr val="accent6"/>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Calibri"/>
                  <a:ea typeface="Calibri"/>
                  <a:cs typeface="Calibri"/>
                  <a:sym typeface="Calibri"/>
                </a:rPr>
                <a:t>NOAA Integrator(s)/</a:t>
              </a:r>
              <a:endParaRPr sz="60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600"/>
                <a:buFont typeface="Arial"/>
                <a:buNone/>
              </a:pPr>
              <a:r>
                <a:rPr lang="en" sz="600" b="1" i="0" u="none" strike="noStrike" cap="none">
                  <a:solidFill>
                    <a:schemeClr val="lt1"/>
                  </a:solidFill>
                  <a:latin typeface="Calibri"/>
                  <a:ea typeface="Calibri"/>
                  <a:cs typeface="Calibri"/>
                  <a:sym typeface="Calibri"/>
                </a:rPr>
                <a:t>Distributor(s)</a:t>
              </a:r>
              <a:endParaRPr sz="1100" b="1" i="0" u="none" strike="noStrike" cap="none">
                <a:solidFill>
                  <a:schemeClr val="lt1"/>
                </a:solidFill>
                <a:latin typeface="Arial"/>
                <a:ea typeface="Arial"/>
                <a:cs typeface="Arial"/>
                <a:sym typeface="Arial"/>
              </a:endParaRPr>
            </a:p>
          </p:txBody>
        </p:sp>
      </p:grpSp>
      <p:sp>
        <p:nvSpPr>
          <p:cNvPr id="233" name="Google Shape;233;g16c57478cbc_0_558"/>
          <p:cNvSpPr txBox="1"/>
          <p:nvPr/>
        </p:nvSpPr>
        <p:spPr>
          <a:xfrm>
            <a:off x="1606325" y="2195604"/>
            <a:ext cx="15360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 sz="1200" b="0" i="1" u="none" strike="noStrike" cap="none">
                <a:solidFill>
                  <a:srgbClr val="000000"/>
                </a:solidFill>
                <a:latin typeface="Calibri"/>
                <a:ea typeface="Calibri"/>
                <a:cs typeface="Calibri"/>
                <a:sym typeface="Calibri"/>
              </a:rPr>
              <a:t>Inside NOAA</a:t>
            </a:r>
            <a:endParaRPr sz="1200" b="0" i="1" u="none" strike="noStrike" cap="none">
              <a:solidFill>
                <a:srgbClr val="000000"/>
              </a:solidFill>
              <a:latin typeface="Calibri"/>
              <a:ea typeface="Calibri"/>
              <a:cs typeface="Calibri"/>
              <a:sym typeface="Calibri"/>
            </a:endParaRPr>
          </a:p>
        </p:txBody>
      </p:sp>
      <p:sp>
        <p:nvSpPr>
          <p:cNvPr id="234" name="Google Shape;234;g16c57478cbc_0_558"/>
          <p:cNvSpPr txBox="1"/>
          <p:nvPr/>
        </p:nvSpPr>
        <p:spPr>
          <a:xfrm>
            <a:off x="4651350" y="2033854"/>
            <a:ext cx="31911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 sz="1200" b="0" i="1" u="none" strike="noStrike" cap="none">
                <a:solidFill>
                  <a:srgbClr val="000000"/>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Pathfinders</a:t>
            </a:r>
            <a:endParaRPr sz="1200" b="0" i="1"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200"/>
              <a:buFont typeface="Arial"/>
              <a:buNone/>
            </a:pPr>
            <a:r>
              <a:rPr lang="en" sz="1200" b="0" i="1" u="none" strike="noStrike" cap="none">
                <a:solidFill>
                  <a:srgbClr val="000000"/>
                </a:solidFill>
                <a:latin typeface="Calibri"/>
                <a:ea typeface="Calibri"/>
                <a:cs typeface="Calibri"/>
                <a:sym typeface="Calibri"/>
              </a:rPr>
              <a:t>Relationships Outside NOAA</a:t>
            </a:r>
            <a:endParaRPr sz="1200" b="0" i="1" u="none" strike="noStrike" cap="none">
              <a:solidFill>
                <a:srgbClr val="000000"/>
              </a:solidFill>
              <a:latin typeface="Calibri"/>
              <a:ea typeface="Calibri"/>
              <a:cs typeface="Calibri"/>
              <a:sym typeface="Calibri"/>
            </a:endParaRPr>
          </a:p>
        </p:txBody>
      </p:sp>
      <p:sp>
        <p:nvSpPr>
          <p:cNvPr id="235" name="Google Shape;235;g16c57478cbc_0_558"/>
          <p:cNvSpPr txBox="1"/>
          <p:nvPr/>
        </p:nvSpPr>
        <p:spPr>
          <a:xfrm>
            <a:off x="626100" y="3426625"/>
            <a:ext cx="3701100" cy="1369800"/>
          </a:xfrm>
          <a:prstGeom prst="rect">
            <a:avLst/>
          </a:prstGeom>
          <a:noFill/>
          <a:ln>
            <a:noFill/>
          </a:ln>
        </p:spPr>
        <p:txBody>
          <a:bodyPr spcFirstLastPara="1" wrap="square" lIns="91425" tIns="91425" rIns="91425" bIns="91425" anchor="t" anchorCtr="0">
            <a:spAutoFit/>
          </a:bodyPr>
          <a:lstStyle/>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Baseline information (OSAAP NOSIA, COURL, Archives)</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Mission instrument development decisions </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Product Demand Prioritization</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Line Office needs and prioritization</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NOAA tools, process, services and distribution</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Existing customer experience and feedback (NCEI)</a:t>
            </a:r>
            <a:endParaRPr sz="1100" b="0" i="0" u="none" strike="noStrike" cap="none">
              <a:solidFill>
                <a:schemeClr val="dk1"/>
              </a:solidFill>
              <a:latin typeface="Calibri"/>
              <a:ea typeface="Calibri"/>
              <a:cs typeface="Calibri"/>
              <a:sym typeface="Calibri"/>
            </a:endParaRPr>
          </a:p>
        </p:txBody>
      </p:sp>
      <p:sp>
        <p:nvSpPr>
          <p:cNvPr id="236" name="Google Shape;236;g16c57478cbc_0_558"/>
          <p:cNvSpPr txBox="1"/>
          <p:nvPr/>
        </p:nvSpPr>
        <p:spPr>
          <a:xfrm>
            <a:off x="4840850" y="3638450"/>
            <a:ext cx="3567900" cy="1031400"/>
          </a:xfrm>
          <a:prstGeom prst="rect">
            <a:avLst/>
          </a:prstGeom>
          <a:noFill/>
          <a:ln>
            <a:noFill/>
          </a:ln>
        </p:spPr>
        <p:txBody>
          <a:bodyPr spcFirstLastPara="1" wrap="square" lIns="91425" tIns="91425" rIns="91425" bIns="91425" anchor="t" anchorCtr="0">
            <a:spAutoFit/>
          </a:bodyPr>
          <a:lstStyle/>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External user relationships</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Product distribution and implementation decisions</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Tools and Implementation Prioritization</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Resources, challenges and capabilities</a:t>
            </a:r>
            <a:endParaRPr sz="1100" b="0" i="0" u="none" strike="noStrike" cap="none">
              <a:solidFill>
                <a:schemeClr val="dk1"/>
              </a:solidFill>
              <a:latin typeface="Calibri"/>
              <a:ea typeface="Calibri"/>
              <a:cs typeface="Calibri"/>
              <a:sym typeface="Calibri"/>
            </a:endParaRPr>
          </a:p>
          <a:p>
            <a:pPr marL="457200" marR="0" lvl="0" indent="-298450" algn="l" rtl="0">
              <a:lnSpc>
                <a:spcPct val="100000"/>
              </a:lnSpc>
              <a:spcBef>
                <a:spcPts val="0"/>
              </a:spcBef>
              <a:spcAft>
                <a:spcPts val="0"/>
              </a:spcAft>
              <a:buClr>
                <a:schemeClr val="dk1"/>
              </a:buClr>
              <a:buSzPts val="1100"/>
              <a:buFont typeface="Calibri"/>
              <a:buChar char="●"/>
            </a:pPr>
            <a:r>
              <a:rPr lang="en" sz="1100" b="0" i="0" u="none" strike="noStrike" cap="none">
                <a:solidFill>
                  <a:schemeClr val="dk1"/>
                </a:solidFill>
                <a:latin typeface="Calibri"/>
                <a:ea typeface="Calibri"/>
                <a:cs typeface="Calibri"/>
                <a:sym typeface="Calibri"/>
              </a:rPr>
              <a:t>Impact quantification</a:t>
            </a:r>
            <a:endParaRPr sz="1100" b="0" i="0" u="none" strike="noStrike" cap="none">
              <a:solidFill>
                <a:schemeClr val="dk1"/>
              </a:solidFill>
              <a:latin typeface="Calibri"/>
              <a:ea typeface="Calibri"/>
              <a:cs typeface="Calibri"/>
              <a:sym typeface="Calibri"/>
            </a:endParaRPr>
          </a:p>
        </p:txBody>
      </p:sp>
      <p:pic>
        <p:nvPicPr>
          <p:cNvPr id="237" name="Google Shape;237;g16c57478cbc_0_558"/>
          <p:cNvPicPr preferRelativeResize="0"/>
          <p:nvPr/>
        </p:nvPicPr>
        <p:blipFill rotWithShape="1">
          <a:blip r:embed="rId4">
            <a:alphaModFix/>
          </a:blip>
          <a:srcRect l="22660" t="10600" r="29693" b="15270"/>
          <a:stretch/>
        </p:blipFill>
        <p:spPr>
          <a:xfrm>
            <a:off x="4303150" y="2091429"/>
            <a:ext cx="537700" cy="1385400"/>
          </a:xfrm>
          <a:prstGeom prst="rect">
            <a:avLst/>
          </a:prstGeom>
          <a:noFill/>
          <a:ln w="9525" cap="flat" cmpd="sng">
            <a:solidFill>
              <a:schemeClr val="dk2"/>
            </a:solidFill>
            <a:prstDash val="solid"/>
            <a:round/>
            <a:headEnd type="none" w="sm" len="sm"/>
            <a:tailEnd type="none" w="sm" len="sm"/>
          </a:ln>
        </p:spPr>
      </p:pic>
      <p:sp>
        <p:nvSpPr>
          <p:cNvPr id="238" name="Google Shape;238;g16c57478cbc_0_558"/>
          <p:cNvSpPr txBox="1"/>
          <p:nvPr/>
        </p:nvSpPr>
        <p:spPr>
          <a:xfrm>
            <a:off x="730150" y="822950"/>
            <a:ext cx="8189100" cy="1108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Calibri"/>
                <a:ea typeface="Calibri"/>
                <a:cs typeface="Calibri"/>
                <a:sym typeface="Calibri"/>
              </a:rPr>
              <a:t>The Process is designed to:</a:t>
            </a:r>
            <a:endParaRPr sz="1200" b="0" i="0" u="none" strike="noStrike" cap="none">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ts val="1200"/>
              <a:buFont typeface="Calibri"/>
              <a:buChar char="●"/>
            </a:pPr>
            <a:r>
              <a:rPr lang="en" sz="1200" b="1" i="0" u="none" strike="noStrike" cap="none">
                <a:solidFill>
                  <a:srgbClr val="000000"/>
                </a:solidFill>
                <a:latin typeface="Calibri"/>
                <a:ea typeface="Calibri"/>
                <a:cs typeface="Calibri"/>
                <a:sym typeface="Calibri"/>
              </a:rPr>
              <a:t>Describe/demonstrate</a:t>
            </a:r>
            <a:r>
              <a:rPr lang="en" sz="1200" b="0" i="0" u="none" strike="noStrike" cap="none">
                <a:solidFill>
                  <a:srgbClr val="000000"/>
                </a:solidFill>
                <a:latin typeface="Calibri"/>
                <a:ea typeface="Calibri"/>
                <a:cs typeface="Calibri"/>
                <a:sym typeface="Calibri"/>
              </a:rPr>
              <a:t> a complete value chain from </a:t>
            </a:r>
            <a:r>
              <a:rPr lang="en" sz="1200" b="0" i="0" u="none" strike="noStrike" cap="none">
                <a:solidFill>
                  <a:srgbClr val="000000"/>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instrument to impact</a:t>
            </a:r>
            <a:r>
              <a:rPr lang="en" sz="1200" b="0" i="0" u="none" strike="noStrike" cap="none">
                <a:solidFill>
                  <a:srgbClr val="000000"/>
                </a:solidFill>
                <a:latin typeface="Calibri"/>
                <a:ea typeface="Calibri"/>
                <a:cs typeface="Calibri"/>
                <a:sym typeface="Calibri"/>
              </a:rPr>
              <a:t> and the improvement of services and delivery</a:t>
            </a:r>
            <a:endParaRPr sz="1200" b="0" i="0" u="none" strike="noStrike" cap="none">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ts val="1200"/>
              <a:buFont typeface="Calibri"/>
              <a:buChar char="●"/>
            </a:pPr>
            <a:r>
              <a:rPr lang="en" sz="1200" b="1" i="0" u="none" strike="noStrike" cap="none">
                <a:solidFill>
                  <a:srgbClr val="000000"/>
                </a:solidFill>
                <a:latin typeface="Calibri"/>
                <a:ea typeface="Calibri"/>
                <a:cs typeface="Calibri"/>
                <a:sym typeface="Calibri"/>
              </a:rPr>
              <a:t>Validate/coordinate</a:t>
            </a:r>
            <a:r>
              <a:rPr lang="en" sz="1200" b="0" i="0" u="none" strike="noStrike" cap="none">
                <a:solidFill>
                  <a:srgbClr val="000000"/>
                </a:solidFill>
                <a:latin typeface="Calibri"/>
                <a:ea typeface="Calibri"/>
                <a:cs typeface="Calibri"/>
                <a:sym typeface="Calibri"/>
              </a:rPr>
              <a:t> user information and user engagement efforts within NESDIS</a:t>
            </a:r>
            <a:endParaRPr sz="1200" b="0" i="0" u="none" strike="noStrike" cap="none">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ts val="1200"/>
              <a:buFont typeface="Calibri"/>
              <a:buChar char="●"/>
            </a:pPr>
            <a:r>
              <a:rPr lang="en" sz="1200" b="1" i="0" u="none" strike="noStrike" cap="none">
                <a:solidFill>
                  <a:srgbClr val="000000"/>
                </a:solidFill>
                <a:latin typeface="Calibri"/>
                <a:ea typeface="Calibri"/>
                <a:cs typeface="Calibri"/>
                <a:sym typeface="Calibri"/>
              </a:rPr>
              <a:t>Inform</a:t>
            </a:r>
            <a:r>
              <a:rPr lang="en" sz="1200" b="0" i="0" u="none" strike="noStrike" cap="none">
                <a:solidFill>
                  <a:srgbClr val="000000"/>
                </a:solidFill>
                <a:latin typeface="Calibri"/>
                <a:ea typeface="Calibri"/>
                <a:cs typeface="Calibri"/>
                <a:sym typeface="Calibri"/>
              </a:rPr>
              <a:t> the prioritization, decisions and process of </a:t>
            </a:r>
            <a:r>
              <a:rPr lang="en" sz="1200" b="0" i="0" u="none" strike="noStrike" cap="none">
                <a:solidFill>
                  <a:srgbClr val="000000"/>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mission instruments, products and services</a:t>
            </a:r>
            <a:endParaRPr sz="1200" b="0" i="0" u="none" strike="noStrike" cap="none">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ts val="1200"/>
              <a:buFont typeface="Calibri"/>
              <a:buChar char="●"/>
            </a:pPr>
            <a:r>
              <a:rPr lang="en" sz="1200" b="1" i="0" u="none" strike="noStrike" cap="none">
                <a:solidFill>
                  <a:srgbClr val="000000"/>
                </a:solidFill>
                <a:latin typeface="Calibri"/>
                <a:ea typeface="Calibri"/>
                <a:cs typeface="Calibri"/>
                <a:sym typeface="Calibri"/>
              </a:rPr>
              <a:t>Support </a:t>
            </a:r>
            <a:r>
              <a:rPr lang="en" sz="1200" b="0" i="0" u="none" strike="noStrike" cap="none">
                <a:solidFill>
                  <a:srgbClr val="000000"/>
                </a:solidFill>
                <a:latin typeface="Calibri"/>
                <a:ea typeface="Calibri"/>
                <a:cs typeface="Calibri"/>
                <a:sym typeface="Calibri"/>
              </a:rPr>
              <a:t>co-discovery, co-development for Climate Ready needs and demands with Service Delivery and Proving Grounds</a:t>
            </a:r>
            <a:endParaRPr sz="12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4"/>
        <p:cNvGrpSpPr/>
        <p:nvPr/>
      </p:nvGrpSpPr>
      <p:grpSpPr>
        <a:xfrm>
          <a:off x="0" y="0"/>
          <a:ext cx="0" cy="0"/>
          <a:chOff x="0" y="0"/>
          <a:chExt cx="0" cy="0"/>
        </a:xfrm>
      </p:grpSpPr>
      <p:grpSp>
        <p:nvGrpSpPr>
          <p:cNvPr id="245" name="Google Shape;245;g16c57478cbc_0_165"/>
          <p:cNvGrpSpPr/>
          <p:nvPr/>
        </p:nvGrpSpPr>
        <p:grpSpPr>
          <a:xfrm>
            <a:off x="878175" y="1707638"/>
            <a:ext cx="6547016" cy="1158743"/>
            <a:chOff x="523752" y="475528"/>
            <a:chExt cx="11180014" cy="2155800"/>
          </a:xfrm>
        </p:grpSpPr>
        <p:grpSp>
          <p:nvGrpSpPr>
            <p:cNvPr id="246" name="Google Shape;246;g16c57478cbc_0_165"/>
            <p:cNvGrpSpPr/>
            <p:nvPr/>
          </p:nvGrpSpPr>
          <p:grpSpPr>
            <a:xfrm>
              <a:off x="523752" y="475528"/>
              <a:ext cx="11180014" cy="2155800"/>
              <a:chOff x="504088" y="200226"/>
              <a:chExt cx="11180014" cy="2155800"/>
            </a:xfrm>
          </p:grpSpPr>
          <p:pic>
            <p:nvPicPr>
              <p:cNvPr id="247" name="Google Shape;247;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b="38170"/>
              <a:stretch/>
            </p:blipFill>
            <p:spPr>
              <a:xfrm>
                <a:off x="507902" y="609063"/>
                <a:ext cx="7510264" cy="1366502"/>
              </a:xfrm>
              <a:prstGeom prst="rect">
                <a:avLst/>
              </a:prstGeom>
              <a:noFill/>
              <a:ln>
                <a:noFill/>
              </a:ln>
            </p:spPr>
          </p:pic>
          <p:sp>
            <p:nvSpPr>
              <p:cNvPr id="248" name="Google Shape;248;g16c57478cbc_0_165"/>
              <p:cNvSpPr/>
              <p:nvPr/>
            </p:nvSpPr>
            <p:spPr>
              <a:xfrm>
                <a:off x="507902" y="200226"/>
                <a:ext cx="11176200" cy="2155800"/>
              </a:xfrm>
              <a:prstGeom prst="rightArrow">
                <a:avLst>
                  <a:gd name="adj1" fmla="val 50000"/>
                  <a:gd name="adj2" fmla="val 50000"/>
                </a:avLst>
              </a:prstGeom>
              <a:noFill/>
              <a:ln w="38100" cap="flat" cmpd="sng">
                <a:solidFill>
                  <a:srgbClr val="BFBFB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1" u="none" strike="noStrike" cap="none">
                  <a:solidFill>
                    <a:schemeClr val="dk1"/>
                  </a:solidFill>
                  <a:latin typeface="Calibri"/>
                  <a:ea typeface="Calibri"/>
                  <a:cs typeface="Calibri"/>
                  <a:sym typeface="Calibri"/>
                </a:endParaRPr>
              </a:p>
            </p:txBody>
          </p:sp>
          <p:sp>
            <p:nvSpPr>
              <p:cNvPr id="249" name="Google Shape;249;g16c57478cbc_0_165"/>
              <p:cNvSpPr/>
              <p:nvPr/>
            </p:nvSpPr>
            <p:spPr>
              <a:xfrm>
                <a:off x="2314374" y="970131"/>
                <a:ext cx="1366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Science Working Group</a:t>
                </a:r>
                <a:endParaRPr sz="1100" b="0" i="0" u="none" strike="noStrike" cap="none">
                  <a:solidFill>
                    <a:schemeClr val="dk1"/>
                  </a:solidFill>
                  <a:latin typeface="Arial"/>
                  <a:ea typeface="Arial"/>
                  <a:cs typeface="Arial"/>
                  <a:sym typeface="Arial"/>
                </a:endParaRPr>
              </a:p>
            </p:txBody>
          </p:sp>
          <p:sp>
            <p:nvSpPr>
              <p:cNvPr id="250" name="Google Shape;250;g16c57478cbc_0_165"/>
              <p:cNvSpPr/>
              <p:nvPr/>
            </p:nvSpPr>
            <p:spPr>
              <a:xfrm>
                <a:off x="4720792" y="909241"/>
                <a:ext cx="1584300" cy="8145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NESDIS STAR Product Development, </a:t>
                </a:r>
                <a:endParaRPr sz="1100" b="0" i="0" u="none" strike="noStrike" cap="none">
                  <a:solidFill>
                    <a:schemeClr val="dk1"/>
                  </a:solidFill>
                  <a:latin typeface="Arial"/>
                  <a:ea typeface="Arial"/>
                  <a:cs typeface="Arial"/>
                  <a:sym typeface="Arial"/>
                </a:endParaRPr>
              </a:p>
            </p:txBody>
          </p:sp>
          <p:sp>
            <p:nvSpPr>
              <p:cNvPr id="251" name="Google Shape;251;g16c57478cbc_0_165"/>
              <p:cNvSpPr/>
              <p:nvPr/>
            </p:nvSpPr>
            <p:spPr>
              <a:xfrm>
                <a:off x="504088" y="927616"/>
                <a:ext cx="905400" cy="743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TEMPO/ ACX </a:t>
                </a:r>
                <a:endParaRPr sz="1100" b="0" i="0" u="none" strike="noStrike" cap="none">
                  <a:solidFill>
                    <a:schemeClr val="dk1"/>
                  </a:solidFill>
                  <a:latin typeface="Arial"/>
                  <a:ea typeface="Arial"/>
                  <a:cs typeface="Arial"/>
                  <a:sym typeface="Arial"/>
                </a:endParaRPr>
              </a:p>
            </p:txBody>
          </p:sp>
          <p:pic>
            <p:nvPicPr>
              <p:cNvPr id="252" name="Google Shape;252;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r="54898" b="38170"/>
              <a:stretch/>
            </p:blipFill>
            <p:spPr>
              <a:xfrm>
                <a:off x="7979709" y="606298"/>
                <a:ext cx="3387236" cy="1366502"/>
              </a:xfrm>
              <a:prstGeom prst="rect">
                <a:avLst/>
              </a:prstGeom>
              <a:noFill/>
              <a:ln>
                <a:noFill/>
              </a:ln>
            </p:spPr>
          </p:pic>
          <p:sp>
            <p:nvSpPr>
              <p:cNvPr id="253" name="Google Shape;253;g16c57478cbc_0_165"/>
              <p:cNvSpPr/>
              <p:nvPr/>
            </p:nvSpPr>
            <p:spPr>
              <a:xfrm>
                <a:off x="9638280" y="951832"/>
                <a:ext cx="1631100" cy="790800"/>
              </a:xfrm>
              <a:prstGeom prst="ellipse">
                <a:avLst/>
              </a:prstGeom>
              <a:solidFill>
                <a:schemeClr val="lt1"/>
              </a:solidFill>
              <a:ln w="25400" cap="flat" cmpd="sng">
                <a:solidFill>
                  <a:srgbClr val="12416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Calibri"/>
                  <a:ea typeface="Calibri"/>
                  <a:cs typeface="Calibri"/>
                  <a:sym typeface="Calibri"/>
                </a:endParaRPr>
              </a:p>
            </p:txBody>
          </p:sp>
          <p:sp>
            <p:nvSpPr>
              <p:cNvPr id="254" name="Google Shape;254;g16c57478cbc_0_165"/>
              <p:cNvSpPr/>
              <p:nvPr/>
            </p:nvSpPr>
            <p:spPr>
              <a:xfrm>
                <a:off x="7344171" y="960299"/>
                <a:ext cx="1333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EPA, CDC and HHS</a:t>
                </a:r>
                <a:endParaRPr sz="1100" b="0" i="0" u="none" strike="noStrike" cap="none">
                  <a:solidFill>
                    <a:schemeClr val="dk1"/>
                  </a:solidFill>
                  <a:latin typeface="Arial"/>
                  <a:ea typeface="Arial"/>
                  <a:cs typeface="Arial"/>
                  <a:sym typeface="Arial"/>
                </a:endParaRPr>
              </a:p>
            </p:txBody>
          </p:sp>
          <p:pic>
            <p:nvPicPr>
              <p:cNvPr id="255" name="Google Shape;255;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6412371" y="1285571"/>
                <a:ext cx="744888" cy="283147"/>
              </a:xfrm>
              <a:prstGeom prst="rect">
                <a:avLst/>
              </a:prstGeom>
              <a:noFill/>
              <a:ln>
                <a:noFill/>
              </a:ln>
            </p:spPr>
          </p:pic>
          <p:pic>
            <p:nvPicPr>
              <p:cNvPr id="256" name="Google Shape;256;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3870436" y="1295403"/>
                <a:ext cx="744888" cy="283147"/>
              </a:xfrm>
              <a:prstGeom prst="rect">
                <a:avLst/>
              </a:prstGeom>
              <a:noFill/>
              <a:ln>
                <a:noFill/>
              </a:ln>
            </p:spPr>
          </p:pic>
          <p:pic>
            <p:nvPicPr>
              <p:cNvPr id="257" name="Google Shape;257;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1410223" y="1278734"/>
                <a:ext cx="744888" cy="298631"/>
              </a:xfrm>
              <a:prstGeom prst="rect">
                <a:avLst/>
              </a:prstGeom>
              <a:noFill/>
              <a:ln>
                <a:noFill/>
              </a:ln>
            </p:spPr>
          </p:pic>
          <p:pic>
            <p:nvPicPr>
              <p:cNvPr id="258" name="Google Shape;258;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8879707" y="1286098"/>
                <a:ext cx="744888" cy="283147"/>
              </a:xfrm>
              <a:prstGeom prst="rect">
                <a:avLst/>
              </a:prstGeom>
              <a:noFill/>
              <a:ln>
                <a:noFill/>
              </a:ln>
            </p:spPr>
          </p:pic>
        </p:grpSp>
        <p:pic>
          <p:nvPicPr>
            <p:cNvPr id="259" name="Google Shape;259;g16c57478cbc_0_165" descr="EPA Logo [Environmental Protection Agency - epa.gov] Download Vector"/>
            <p:cNvPicPr preferRelativeResize="0"/>
            <p:nvPr/>
          </p:nvPicPr>
          <p:blipFill rotWithShape="1">
            <a:blip r:embed="rId4">
              <a:alphaModFix/>
            </a:blip>
            <a:srcRect/>
            <a:stretch/>
          </p:blipFill>
          <p:spPr>
            <a:xfrm>
              <a:off x="7646106" y="1291691"/>
              <a:ext cx="814164" cy="623812"/>
            </a:xfrm>
            <a:prstGeom prst="rect">
              <a:avLst/>
            </a:prstGeom>
            <a:noFill/>
            <a:ln>
              <a:noFill/>
            </a:ln>
          </p:spPr>
        </p:pic>
      </p:grpSp>
      <p:grpSp>
        <p:nvGrpSpPr>
          <p:cNvPr id="260" name="Google Shape;260;g16c57478cbc_0_165"/>
          <p:cNvGrpSpPr/>
          <p:nvPr/>
        </p:nvGrpSpPr>
        <p:grpSpPr>
          <a:xfrm>
            <a:off x="853497" y="3680510"/>
            <a:ext cx="7330374" cy="1211264"/>
            <a:chOff x="39392" y="741009"/>
            <a:chExt cx="12152477" cy="2198700"/>
          </a:xfrm>
        </p:grpSpPr>
        <p:pic>
          <p:nvPicPr>
            <p:cNvPr id="261" name="Google Shape;261;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b="38170"/>
            <a:stretch/>
          </p:blipFill>
          <p:spPr>
            <a:xfrm>
              <a:off x="41269" y="1149846"/>
              <a:ext cx="6995084" cy="1393725"/>
            </a:xfrm>
            <a:prstGeom prst="rect">
              <a:avLst/>
            </a:prstGeom>
            <a:noFill/>
            <a:ln>
              <a:noFill/>
            </a:ln>
          </p:spPr>
        </p:pic>
        <p:sp>
          <p:nvSpPr>
            <p:cNvPr id="262" name="Google Shape;262;g16c57478cbc_0_165"/>
            <p:cNvSpPr/>
            <p:nvPr/>
          </p:nvSpPr>
          <p:spPr>
            <a:xfrm>
              <a:off x="41269" y="741009"/>
              <a:ext cx="12150600" cy="2198700"/>
            </a:xfrm>
            <a:prstGeom prst="rightArrow">
              <a:avLst>
                <a:gd name="adj1" fmla="val 50000"/>
                <a:gd name="adj2" fmla="val 50000"/>
              </a:avLst>
            </a:prstGeom>
            <a:noFill/>
            <a:ln w="38100" cap="flat" cmpd="sng">
              <a:solidFill>
                <a:srgbClr val="A5A5A5"/>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1" u="none" strike="noStrike" cap="none">
                <a:solidFill>
                  <a:schemeClr val="dk1"/>
                </a:solidFill>
                <a:latin typeface="Calibri"/>
                <a:ea typeface="Calibri"/>
                <a:cs typeface="Calibri"/>
                <a:sym typeface="Calibri"/>
              </a:endParaRPr>
            </a:p>
          </p:txBody>
        </p:sp>
        <p:sp>
          <p:nvSpPr>
            <p:cNvPr id="263" name="Google Shape;263;g16c57478cbc_0_165"/>
            <p:cNvSpPr/>
            <p:nvPr/>
          </p:nvSpPr>
          <p:spPr>
            <a:xfrm>
              <a:off x="1804927" y="1510914"/>
              <a:ext cx="11901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Science Working Group</a:t>
              </a:r>
              <a:endParaRPr sz="1100" b="0" i="0" u="none" strike="noStrike" cap="none">
                <a:solidFill>
                  <a:schemeClr val="dk1"/>
                </a:solidFill>
                <a:latin typeface="Arial"/>
                <a:ea typeface="Arial"/>
                <a:cs typeface="Arial"/>
                <a:sym typeface="Arial"/>
              </a:endParaRPr>
            </a:p>
          </p:txBody>
        </p:sp>
        <p:sp>
          <p:nvSpPr>
            <p:cNvPr id="264" name="Google Shape;264;g16c57478cbc_0_165"/>
            <p:cNvSpPr/>
            <p:nvPr/>
          </p:nvSpPr>
          <p:spPr>
            <a:xfrm>
              <a:off x="4061867" y="1445709"/>
              <a:ext cx="1361100" cy="830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NESDIS STAR Product Development </a:t>
              </a:r>
              <a:endParaRPr sz="1100" b="0" i="0" u="none" strike="noStrike" cap="none">
                <a:solidFill>
                  <a:schemeClr val="dk1"/>
                </a:solidFill>
                <a:latin typeface="Arial"/>
                <a:ea typeface="Arial"/>
                <a:cs typeface="Arial"/>
                <a:sym typeface="Arial"/>
              </a:endParaRPr>
            </a:p>
          </p:txBody>
        </p:sp>
        <p:sp>
          <p:nvSpPr>
            <p:cNvPr id="265" name="Google Shape;265;g16c57478cbc_0_165"/>
            <p:cNvSpPr/>
            <p:nvPr/>
          </p:nvSpPr>
          <p:spPr>
            <a:xfrm>
              <a:off x="39392" y="1468399"/>
              <a:ext cx="899100" cy="7584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SWO and LXM</a:t>
              </a:r>
              <a:endParaRPr sz="1100" b="0" i="0" u="none" strike="noStrike" cap="none">
                <a:solidFill>
                  <a:schemeClr val="dk1"/>
                </a:solidFill>
                <a:latin typeface="Arial"/>
                <a:ea typeface="Arial"/>
                <a:cs typeface="Arial"/>
                <a:sym typeface="Arial"/>
              </a:endParaRPr>
            </a:p>
          </p:txBody>
        </p:sp>
        <p:pic>
          <p:nvPicPr>
            <p:cNvPr id="266" name="Google Shape;266;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r="39445" b="38170"/>
            <a:stretch/>
          </p:blipFill>
          <p:spPr>
            <a:xfrm>
              <a:off x="6991969" y="1149959"/>
              <a:ext cx="4046816" cy="1393725"/>
            </a:xfrm>
            <a:prstGeom prst="rect">
              <a:avLst/>
            </a:prstGeom>
            <a:noFill/>
            <a:ln>
              <a:noFill/>
            </a:ln>
          </p:spPr>
        </p:pic>
        <p:sp>
          <p:nvSpPr>
            <p:cNvPr id="267" name="Google Shape;267;g16c57478cbc_0_165"/>
            <p:cNvSpPr/>
            <p:nvPr/>
          </p:nvSpPr>
          <p:spPr>
            <a:xfrm>
              <a:off x="6400477" y="1522100"/>
              <a:ext cx="11925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NWS</a:t>
              </a:r>
              <a:endParaRPr sz="1100" b="0" i="0" u="none" strike="noStrike" cap="none">
                <a:solidFill>
                  <a:schemeClr val="dk1"/>
                </a:solidFill>
                <a:latin typeface="Arial"/>
                <a:ea typeface="Arial"/>
                <a:cs typeface="Arial"/>
                <a:sym typeface="Arial"/>
              </a:endParaRPr>
            </a:p>
          </p:txBody>
        </p:sp>
        <p:pic>
          <p:nvPicPr>
            <p:cNvPr id="268" name="Google Shape;268;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5492938" y="1861088"/>
              <a:ext cx="744888" cy="288789"/>
            </a:xfrm>
            <a:prstGeom prst="rect">
              <a:avLst/>
            </a:prstGeom>
            <a:noFill/>
            <a:ln>
              <a:noFill/>
            </a:ln>
          </p:spPr>
        </p:pic>
        <p:pic>
          <p:nvPicPr>
            <p:cNvPr id="269" name="Google Shape;269;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3175475" y="1846822"/>
              <a:ext cx="744888" cy="288789"/>
            </a:xfrm>
            <a:prstGeom prst="rect">
              <a:avLst/>
            </a:prstGeom>
            <a:noFill/>
            <a:ln>
              <a:noFill/>
            </a:ln>
          </p:spPr>
        </p:pic>
        <p:pic>
          <p:nvPicPr>
            <p:cNvPr id="270" name="Google Shape;270;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922783" y="1850668"/>
              <a:ext cx="630956" cy="304583"/>
            </a:xfrm>
            <a:prstGeom prst="rect">
              <a:avLst/>
            </a:prstGeom>
            <a:noFill/>
            <a:ln>
              <a:noFill/>
            </a:ln>
          </p:spPr>
        </p:pic>
        <p:pic>
          <p:nvPicPr>
            <p:cNvPr id="271" name="Google Shape;271;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7738067" y="1836175"/>
              <a:ext cx="744888" cy="279771"/>
            </a:xfrm>
            <a:prstGeom prst="rect">
              <a:avLst/>
            </a:prstGeom>
            <a:noFill/>
            <a:ln>
              <a:noFill/>
            </a:ln>
          </p:spPr>
        </p:pic>
        <p:pic>
          <p:nvPicPr>
            <p:cNvPr id="272" name="Google Shape;272;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l="1" t="35164" r="87510" b="38170"/>
            <a:stretch/>
          </p:blipFill>
          <p:spPr>
            <a:xfrm>
              <a:off x="11016718" y="1149846"/>
              <a:ext cx="979972" cy="1393725"/>
            </a:xfrm>
            <a:prstGeom prst="rect">
              <a:avLst/>
            </a:prstGeom>
            <a:noFill/>
            <a:ln>
              <a:noFill/>
            </a:ln>
          </p:spPr>
        </p:pic>
        <p:sp>
          <p:nvSpPr>
            <p:cNvPr id="273" name="Google Shape;273;g16c57478cbc_0_165"/>
            <p:cNvSpPr/>
            <p:nvPr/>
          </p:nvSpPr>
          <p:spPr>
            <a:xfrm>
              <a:off x="10687103" y="1471338"/>
              <a:ext cx="1309500" cy="806400"/>
            </a:xfrm>
            <a:prstGeom prst="ellipse">
              <a:avLst/>
            </a:prstGeom>
            <a:solidFill>
              <a:schemeClr val="lt1"/>
            </a:solidFill>
            <a:ln w="25400" cap="flat" cmpd="sng">
              <a:solidFill>
                <a:srgbClr val="12416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600" b="0" i="0" u="none" strike="noStrike" cap="none">
                <a:solidFill>
                  <a:schemeClr val="dk1"/>
                </a:solidFill>
                <a:latin typeface="Calibri"/>
                <a:ea typeface="Calibri"/>
                <a:cs typeface="Calibri"/>
                <a:sym typeface="Calibri"/>
              </a:endParaRPr>
            </a:p>
          </p:txBody>
        </p:sp>
        <p:sp>
          <p:nvSpPr>
            <p:cNvPr id="274" name="Google Shape;274;g16c57478cbc_0_165"/>
            <p:cNvSpPr/>
            <p:nvPr/>
          </p:nvSpPr>
          <p:spPr>
            <a:xfrm>
              <a:off x="8628143" y="1501125"/>
              <a:ext cx="1192500" cy="7509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FAA</a:t>
              </a:r>
              <a:endParaRPr sz="1100" b="0" i="0" u="none" strike="noStrike" cap="none">
                <a:solidFill>
                  <a:schemeClr val="dk1"/>
                </a:solidFill>
                <a:latin typeface="Arial"/>
                <a:ea typeface="Arial"/>
                <a:cs typeface="Arial"/>
                <a:sym typeface="Arial"/>
              </a:endParaRPr>
            </a:p>
          </p:txBody>
        </p:sp>
        <p:pic>
          <p:nvPicPr>
            <p:cNvPr id="275" name="Google Shape;275;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9957988" y="1846007"/>
              <a:ext cx="744888" cy="288789"/>
            </a:xfrm>
            <a:prstGeom prst="rect">
              <a:avLst/>
            </a:prstGeom>
            <a:noFill/>
            <a:ln>
              <a:noFill/>
            </a:ln>
          </p:spPr>
        </p:pic>
        <p:pic>
          <p:nvPicPr>
            <p:cNvPr id="276" name="Google Shape;276;g16c57478cbc_0_165" descr="Southwest Airlines Logo PNG Image - PurePNG | Free transparent CC0 PNG  Image Library"/>
            <p:cNvPicPr preferRelativeResize="0"/>
            <p:nvPr/>
          </p:nvPicPr>
          <p:blipFill rotWithShape="1">
            <a:blip r:embed="rId5">
              <a:alphaModFix/>
            </a:blip>
            <a:srcRect/>
            <a:stretch/>
          </p:blipFill>
          <p:spPr>
            <a:xfrm>
              <a:off x="10772872" y="1717772"/>
              <a:ext cx="1171388" cy="292553"/>
            </a:xfrm>
            <a:prstGeom prst="rect">
              <a:avLst/>
            </a:prstGeom>
            <a:solidFill>
              <a:schemeClr val="lt1"/>
            </a:solidFill>
            <a:ln>
              <a:noFill/>
            </a:ln>
          </p:spPr>
        </p:pic>
        <p:pic>
          <p:nvPicPr>
            <p:cNvPr id="277" name="Google Shape;277;g16c57478cbc_0_165" descr="Federal Aviation Administration - Wikipedia"/>
            <p:cNvPicPr preferRelativeResize="0"/>
            <p:nvPr/>
          </p:nvPicPr>
          <p:blipFill rotWithShape="1">
            <a:blip r:embed="rId6">
              <a:alphaModFix/>
            </a:blip>
            <a:srcRect/>
            <a:stretch/>
          </p:blipFill>
          <p:spPr>
            <a:xfrm>
              <a:off x="8888741" y="1550303"/>
              <a:ext cx="662163" cy="662163"/>
            </a:xfrm>
            <a:prstGeom prst="rect">
              <a:avLst/>
            </a:prstGeom>
            <a:noFill/>
            <a:ln>
              <a:noFill/>
            </a:ln>
          </p:spPr>
        </p:pic>
      </p:grpSp>
      <p:sp>
        <p:nvSpPr>
          <p:cNvPr id="278" name="Google Shape;278;g16c57478cbc_0_165"/>
          <p:cNvSpPr/>
          <p:nvPr/>
        </p:nvSpPr>
        <p:spPr>
          <a:xfrm>
            <a:off x="906750" y="175476"/>
            <a:ext cx="7330500" cy="5334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0" i="0" u="none" strike="noStrike" cap="none">
                <a:solidFill>
                  <a:srgbClr val="1C6294"/>
                </a:solidFill>
                <a:latin typeface="Calibri"/>
                <a:ea typeface="Calibri"/>
                <a:cs typeface="Calibri"/>
                <a:sym typeface="Calibri"/>
              </a:rPr>
              <a:t>Impact Demonstrated through Value Chains</a:t>
            </a:r>
            <a:endParaRPr sz="1100" b="0" i="0" u="none" strike="noStrike" cap="none">
              <a:solidFill>
                <a:srgbClr val="1C6294"/>
              </a:solidFill>
              <a:latin typeface="Arial"/>
              <a:ea typeface="Arial"/>
              <a:cs typeface="Arial"/>
              <a:sym typeface="Arial"/>
            </a:endParaRPr>
          </a:p>
        </p:txBody>
      </p:sp>
      <p:sp>
        <p:nvSpPr>
          <p:cNvPr id="279" name="Google Shape;279;g16c57478cbc_0_165"/>
          <p:cNvSpPr/>
          <p:nvPr/>
        </p:nvSpPr>
        <p:spPr>
          <a:xfrm>
            <a:off x="471875" y="663688"/>
            <a:ext cx="8394300" cy="12114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 sz="1300" b="0" i="0" u="none" strike="noStrike" cap="none">
                <a:solidFill>
                  <a:schemeClr val="dk1"/>
                </a:solidFill>
                <a:latin typeface="Calibri"/>
                <a:ea typeface="Calibri"/>
                <a:cs typeface="Calibri"/>
                <a:sym typeface="Calibri"/>
              </a:rPr>
              <a:t>NOAA Pathfinders has 6 value chains in development with </a:t>
            </a:r>
            <a:r>
              <a:rPr lang="en" sz="1300" b="1" i="0" u="none" strike="noStrike" cap="none">
                <a:solidFill>
                  <a:schemeClr val="dk1"/>
                </a:solidFill>
                <a:latin typeface="Calibri"/>
                <a:ea typeface="Calibri"/>
                <a:cs typeface="Calibri"/>
                <a:sym typeface="Calibri"/>
              </a:rPr>
              <a:t>current products/observations</a:t>
            </a:r>
            <a:r>
              <a:rPr lang="en" sz="1300" b="0" i="0" u="none" strike="noStrike" cap="none">
                <a:solidFill>
                  <a:schemeClr val="dk1"/>
                </a:solidFill>
                <a:latin typeface="Calibri"/>
                <a:ea typeface="Calibri"/>
                <a:cs typeface="Calibri"/>
                <a:sym typeface="Calibri"/>
              </a:rPr>
              <a:t> and look toward the use and </a:t>
            </a:r>
            <a:r>
              <a:rPr lang="en" sz="1300" b="1" i="0" u="none" strike="noStrike" cap="none">
                <a:solidFill>
                  <a:schemeClr val="dk1"/>
                </a:solidFill>
                <a:latin typeface="Calibri"/>
                <a:ea typeface="Calibri"/>
                <a:cs typeface="Calibri"/>
                <a:sym typeface="Calibri"/>
              </a:rPr>
              <a:t>economic benefits future data products and services</a:t>
            </a:r>
            <a:r>
              <a:rPr lang="en" sz="1300" b="0" i="0" u="none" strike="noStrike" cap="none">
                <a:solidFill>
                  <a:schemeClr val="dk1"/>
                </a:solidFill>
                <a:latin typeface="Calibri"/>
                <a:ea typeface="Calibri"/>
                <a:cs typeface="Calibri"/>
                <a:sym typeface="Calibri"/>
              </a:rPr>
              <a:t>. </a:t>
            </a:r>
            <a:endParaRPr sz="1300" b="0" i="0" u="none" strike="noStrike" cap="none">
              <a:solidFill>
                <a:schemeClr val="dk1"/>
              </a:solidFill>
              <a:latin typeface="Calibri"/>
              <a:ea typeface="Calibri"/>
              <a:cs typeface="Calibri"/>
              <a:sym typeface="Calibri"/>
            </a:endParaRPr>
          </a:p>
          <a:p>
            <a:pPr marL="342900" marR="0" lvl="0" indent="-234950" algn="l" rtl="0">
              <a:lnSpc>
                <a:spcPct val="100000"/>
              </a:lnSpc>
              <a:spcBef>
                <a:spcPts val="0"/>
              </a:spcBef>
              <a:spcAft>
                <a:spcPts val="0"/>
              </a:spcAft>
              <a:buClr>
                <a:srgbClr val="CFE6F6"/>
              </a:buClr>
              <a:buSzPts val="1100"/>
              <a:buFont typeface="Arial"/>
              <a:buChar char="●"/>
            </a:pPr>
            <a:r>
              <a:rPr lang="en" sz="1300" b="0" i="0" u="none" strike="noStrike" cap="none">
                <a:solidFill>
                  <a:schemeClr val="dk1"/>
                </a:solidFill>
                <a:latin typeface="Calibri"/>
                <a:ea typeface="Calibri"/>
                <a:cs typeface="Calibri"/>
                <a:sym typeface="Calibri"/>
              </a:rPr>
              <a:t>Value chains are tracing impacts from LEO, GEO and SWO into Fire, Air Quality, Coastal Tourism, Flight Safety, Hurricane Evacuation, Viticulture.</a:t>
            </a:r>
            <a:endParaRPr sz="1300" b="0" i="0" u="none" strike="noStrike" cap="none">
              <a:solidFill>
                <a:schemeClr val="dk1"/>
              </a:solidFill>
              <a:latin typeface="Calibri"/>
              <a:ea typeface="Calibri"/>
              <a:cs typeface="Calibri"/>
              <a:sym typeface="Calibri"/>
            </a:endParaRPr>
          </a:p>
          <a:p>
            <a:pPr marL="342900" marR="0" lvl="0" indent="-234950" algn="l" rtl="0">
              <a:lnSpc>
                <a:spcPct val="100000"/>
              </a:lnSpc>
              <a:spcBef>
                <a:spcPts val="0"/>
              </a:spcBef>
              <a:spcAft>
                <a:spcPts val="0"/>
              </a:spcAft>
              <a:buClr>
                <a:srgbClr val="CFE6F6"/>
              </a:buClr>
              <a:buSzPts val="1100"/>
              <a:buFont typeface="Arial"/>
              <a:buChar char="●"/>
            </a:pPr>
            <a:r>
              <a:rPr lang="en" sz="1300" b="0" i="0" u="none" strike="noStrike" cap="none">
                <a:solidFill>
                  <a:schemeClr val="dk1"/>
                </a:solidFill>
                <a:latin typeface="Calibri"/>
                <a:ea typeface="Calibri"/>
                <a:cs typeface="Calibri"/>
                <a:sym typeface="Calibri"/>
              </a:rPr>
              <a:t>Chains are co-developed with the Pathfinder to quantify the impact in their areas of society </a:t>
            </a:r>
            <a:endParaRPr sz="1300" b="0" i="0" u="none" strike="noStrike" cap="none">
              <a:solidFill>
                <a:schemeClr val="dk1"/>
              </a:solidFill>
              <a:latin typeface="Calibri"/>
              <a:ea typeface="Calibri"/>
              <a:cs typeface="Calibri"/>
              <a:sym typeface="Calibri"/>
            </a:endParaRPr>
          </a:p>
          <a:p>
            <a:pPr marL="88900" marR="0" lvl="0" indent="0" algn="l" rtl="0">
              <a:lnSpc>
                <a:spcPct val="100000"/>
              </a:lnSpc>
              <a:spcBef>
                <a:spcPts val="0"/>
              </a:spcBef>
              <a:spcAft>
                <a:spcPts val="0"/>
              </a:spcAft>
              <a:buClr>
                <a:srgbClr val="000000"/>
              </a:buClr>
              <a:buSzPts val="1500"/>
              <a:buFont typeface="Arial"/>
              <a:buNone/>
            </a:pPr>
            <a:endParaRPr sz="1300" b="0" i="0" u="none" strike="noStrike" cap="none">
              <a:solidFill>
                <a:schemeClr val="dk1"/>
              </a:solidFill>
              <a:latin typeface="Calibri"/>
              <a:ea typeface="Calibri"/>
              <a:cs typeface="Calibri"/>
              <a:sym typeface="Calibri"/>
            </a:endParaRPr>
          </a:p>
        </p:txBody>
      </p:sp>
      <p:pic>
        <p:nvPicPr>
          <p:cNvPr id="280" name="Google Shape;280;g16c57478cbc_0_165"/>
          <p:cNvPicPr preferRelativeResize="0"/>
          <p:nvPr/>
        </p:nvPicPr>
        <p:blipFill rotWithShape="1">
          <a:blip r:embed="rId7">
            <a:alphaModFix/>
          </a:blip>
          <a:srcRect/>
          <a:stretch/>
        </p:blipFill>
        <p:spPr>
          <a:xfrm>
            <a:off x="6382325" y="2193699"/>
            <a:ext cx="646650" cy="275025"/>
          </a:xfrm>
          <a:prstGeom prst="rect">
            <a:avLst/>
          </a:prstGeom>
          <a:noFill/>
          <a:ln>
            <a:noFill/>
          </a:ln>
        </p:spPr>
      </p:pic>
      <p:pic>
        <p:nvPicPr>
          <p:cNvPr id="281" name="Google Shape;281;g16c57478cbc_0_165" descr="Logo&#10;&#10;Description automatically generated"/>
          <p:cNvPicPr preferRelativeResize="0"/>
          <p:nvPr/>
        </p:nvPicPr>
        <p:blipFill rotWithShape="1">
          <a:blip r:embed="rId8">
            <a:alphaModFix/>
          </a:blip>
          <a:srcRect/>
          <a:stretch/>
        </p:blipFill>
        <p:spPr>
          <a:xfrm>
            <a:off x="4872872" y="4165820"/>
            <a:ext cx="343626" cy="307676"/>
          </a:xfrm>
          <a:prstGeom prst="rect">
            <a:avLst/>
          </a:prstGeom>
          <a:noFill/>
          <a:ln>
            <a:noFill/>
          </a:ln>
        </p:spPr>
      </p:pic>
      <p:grpSp>
        <p:nvGrpSpPr>
          <p:cNvPr id="282" name="Google Shape;282;g16c57478cbc_0_165"/>
          <p:cNvGrpSpPr/>
          <p:nvPr/>
        </p:nvGrpSpPr>
        <p:grpSpPr>
          <a:xfrm>
            <a:off x="852775" y="2686307"/>
            <a:ext cx="6572722" cy="1249286"/>
            <a:chOff x="520937" y="2235501"/>
            <a:chExt cx="11180000" cy="2155800"/>
          </a:xfrm>
        </p:grpSpPr>
        <p:pic>
          <p:nvPicPr>
            <p:cNvPr id="283" name="Google Shape;283;g16c57478cbc_0_165" descr="WIFIRE HOME | WIFIRE"/>
            <p:cNvPicPr preferRelativeResize="0"/>
            <p:nvPr/>
          </p:nvPicPr>
          <p:blipFill rotWithShape="1">
            <a:blip r:embed="rId9">
              <a:alphaModFix/>
            </a:blip>
            <a:srcRect/>
            <a:stretch/>
          </p:blipFill>
          <p:spPr>
            <a:xfrm>
              <a:off x="7558781" y="3190918"/>
              <a:ext cx="952442" cy="299183"/>
            </a:xfrm>
            <a:prstGeom prst="rect">
              <a:avLst/>
            </a:prstGeom>
            <a:solidFill>
              <a:schemeClr val="lt1"/>
            </a:solidFill>
            <a:ln>
              <a:noFill/>
            </a:ln>
          </p:spPr>
        </p:pic>
        <p:pic>
          <p:nvPicPr>
            <p:cNvPr id="284" name="Google Shape;284;g16c57478cbc_0_165" descr="Ventura Fire Department - Home | Facebook"/>
            <p:cNvPicPr preferRelativeResize="0"/>
            <p:nvPr/>
          </p:nvPicPr>
          <p:blipFill rotWithShape="1">
            <a:blip r:embed="rId10">
              <a:alphaModFix/>
            </a:blip>
            <a:srcRect/>
            <a:stretch/>
          </p:blipFill>
          <p:spPr>
            <a:xfrm>
              <a:off x="10186696" y="3129664"/>
              <a:ext cx="694937" cy="592278"/>
            </a:xfrm>
            <a:prstGeom prst="rect">
              <a:avLst/>
            </a:prstGeom>
            <a:noFill/>
            <a:ln>
              <a:noFill/>
            </a:ln>
          </p:spPr>
        </p:pic>
        <p:grpSp>
          <p:nvGrpSpPr>
            <p:cNvPr id="285" name="Google Shape;285;g16c57478cbc_0_165"/>
            <p:cNvGrpSpPr/>
            <p:nvPr/>
          </p:nvGrpSpPr>
          <p:grpSpPr>
            <a:xfrm>
              <a:off x="520937" y="2235501"/>
              <a:ext cx="11180000" cy="2155800"/>
              <a:chOff x="520937" y="1960199"/>
              <a:chExt cx="11180000" cy="2155800"/>
            </a:xfrm>
          </p:grpSpPr>
          <p:pic>
            <p:nvPicPr>
              <p:cNvPr id="286" name="Google Shape;286;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b="38170"/>
              <a:stretch/>
            </p:blipFill>
            <p:spPr>
              <a:xfrm>
                <a:off x="524737" y="2378872"/>
                <a:ext cx="7510264" cy="1366502"/>
              </a:xfrm>
              <a:prstGeom prst="rect">
                <a:avLst/>
              </a:prstGeom>
              <a:noFill/>
              <a:ln>
                <a:noFill/>
              </a:ln>
            </p:spPr>
          </p:pic>
          <p:sp>
            <p:nvSpPr>
              <p:cNvPr id="287" name="Google Shape;287;g16c57478cbc_0_165"/>
              <p:cNvSpPr/>
              <p:nvPr/>
            </p:nvSpPr>
            <p:spPr>
              <a:xfrm>
                <a:off x="524737" y="1960199"/>
                <a:ext cx="11176200" cy="2155800"/>
              </a:xfrm>
              <a:prstGeom prst="rightArrow">
                <a:avLst>
                  <a:gd name="adj1" fmla="val 50000"/>
                  <a:gd name="adj2" fmla="val 50000"/>
                </a:avLst>
              </a:prstGeom>
              <a:noFill/>
              <a:ln w="38100" cap="flat" cmpd="sng">
                <a:solidFill>
                  <a:srgbClr val="BFBFB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400" b="0" i="1" u="none" strike="noStrike" cap="none">
                  <a:solidFill>
                    <a:schemeClr val="dk1"/>
                  </a:solidFill>
                  <a:latin typeface="Calibri"/>
                  <a:ea typeface="Calibri"/>
                  <a:cs typeface="Calibri"/>
                  <a:sym typeface="Calibri"/>
                </a:endParaRPr>
              </a:p>
            </p:txBody>
          </p:sp>
          <p:sp>
            <p:nvSpPr>
              <p:cNvPr id="288" name="Google Shape;288;g16c57478cbc_0_165"/>
              <p:cNvSpPr/>
              <p:nvPr/>
            </p:nvSpPr>
            <p:spPr>
              <a:xfrm>
                <a:off x="2331209" y="2730104"/>
                <a:ext cx="1366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Science Working Group</a:t>
                </a:r>
                <a:endParaRPr sz="1100" b="0" i="0" u="none" strike="noStrike" cap="none">
                  <a:solidFill>
                    <a:schemeClr val="dk1"/>
                  </a:solidFill>
                  <a:latin typeface="Arial"/>
                  <a:ea typeface="Arial"/>
                  <a:cs typeface="Arial"/>
                  <a:sym typeface="Arial"/>
                </a:endParaRPr>
              </a:p>
            </p:txBody>
          </p:sp>
          <p:sp>
            <p:nvSpPr>
              <p:cNvPr id="289" name="Google Shape;289;g16c57478cbc_0_165"/>
              <p:cNvSpPr/>
              <p:nvPr/>
            </p:nvSpPr>
            <p:spPr>
              <a:xfrm>
                <a:off x="4737627" y="2659382"/>
                <a:ext cx="1584300" cy="8145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NESDIS STAR Product Development </a:t>
                </a:r>
                <a:endParaRPr sz="11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NWS Fire Service</a:t>
                </a:r>
                <a:endParaRPr sz="1100" b="0" i="0" u="none" strike="noStrike" cap="none">
                  <a:solidFill>
                    <a:schemeClr val="dk1"/>
                  </a:solidFill>
                  <a:latin typeface="Arial"/>
                  <a:ea typeface="Arial"/>
                  <a:cs typeface="Arial"/>
                  <a:sym typeface="Arial"/>
                </a:endParaRPr>
              </a:p>
            </p:txBody>
          </p:sp>
          <p:pic>
            <p:nvPicPr>
              <p:cNvPr id="290" name="Google Shape;290;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70000"/>
              </a:blip>
              <a:srcRect t="35164" r="54898" b="38170"/>
              <a:stretch/>
            </p:blipFill>
            <p:spPr>
              <a:xfrm>
                <a:off x="8035012" y="2335769"/>
                <a:ext cx="3422436" cy="1366480"/>
              </a:xfrm>
              <a:prstGeom prst="rect">
                <a:avLst/>
              </a:prstGeom>
              <a:noFill/>
              <a:ln>
                <a:noFill/>
              </a:ln>
            </p:spPr>
          </p:pic>
          <p:sp>
            <p:nvSpPr>
              <p:cNvPr id="291" name="Google Shape;291;g16c57478cbc_0_165"/>
              <p:cNvSpPr/>
              <p:nvPr/>
            </p:nvSpPr>
            <p:spPr>
              <a:xfrm>
                <a:off x="9789726" y="2592558"/>
                <a:ext cx="1554600" cy="852900"/>
              </a:xfrm>
              <a:prstGeom prst="ellipse">
                <a:avLst/>
              </a:prstGeom>
              <a:solidFill>
                <a:schemeClr val="lt1"/>
              </a:solidFill>
              <a:ln w="25400" cap="flat" cmpd="sng">
                <a:solidFill>
                  <a:srgbClr val="12416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endParaRPr sz="1100" b="0" i="0" u="none" strike="noStrike" cap="none">
                  <a:solidFill>
                    <a:schemeClr val="dk1"/>
                  </a:solidFill>
                  <a:latin typeface="Arial"/>
                  <a:ea typeface="Arial"/>
                  <a:cs typeface="Arial"/>
                  <a:sym typeface="Arial"/>
                </a:endParaRPr>
              </a:p>
            </p:txBody>
          </p:sp>
          <p:sp>
            <p:nvSpPr>
              <p:cNvPr id="292" name="Google Shape;292;g16c57478cbc_0_165"/>
              <p:cNvSpPr/>
              <p:nvPr/>
            </p:nvSpPr>
            <p:spPr>
              <a:xfrm>
                <a:off x="7361006" y="2710440"/>
                <a:ext cx="1333800" cy="7362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1"/>
                    </a:solidFill>
                    <a:latin typeface="Calibri"/>
                    <a:ea typeface="Calibri"/>
                    <a:cs typeface="Calibri"/>
                    <a:sym typeface="Calibri"/>
                  </a:rPr>
                  <a:t>WiFIRE</a:t>
                </a:r>
                <a:endParaRPr sz="600" b="0" i="0" u="none" strike="noStrike" cap="none">
                  <a:solidFill>
                    <a:schemeClr val="dk1"/>
                  </a:solidFill>
                  <a:latin typeface="Calibri"/>
                  <a:ea typeface="Calibri"/>
                  <a:cs typeface="Calibri"/>
                  <a:sym typeface="Calibri"/>
                </a:endParaRPr>
              </a:p>
            </p:txBody>
          </p:sp>
          <p:pic>
            <p:nvPicPr>
              <p:cNvPr id="293" name="Google Shape;293;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6389878" y="3065208"/>
                <a:ext cx="744888" cy="283147"/>
              </a:xfrm>
              <a:prstGeom prst="rect">
                <a:avLst/>
              </a:prstGeom>
              <a:noFill/>
              <a:ln>
                <a:noFill/>
              </a:ln>
            </p:spPr>
          </p:pic>
          <p:pic>
            <p:nvPicPr>
              <p:cNvPr id="294" name="Google Shape;294;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3887271" y="3065208"/>
                <a:ext cx="744888" cy="283147"/>
              </a:xfrm>
              <a:prstGeom prst="rect">
                <a:avLst/>
              </a:prstGeom>
              <a:noFill/>
              <a:ln>
                <a:noFill/>
              </a:ln>
            </p:spPr>
          </p:pic>
          <p:pic>
            <p:nvPicPr>
              <p:cNvPr id="295" name="Google Shape;295;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1511918" y="3058374"/>
                <a:ext cx="630548" cy="298621"/>
              </a:xfrm>
              <a:prstGeom prst="rect">
                <a:avLst/>
              </a:prstGeom>
              <a:noFill/>
              <a:ln>
                <a:noFill/>
              </a:ln>
            </p:spPr>
          </p:pic>
          <p:pic>
            <p:nvPicPr>
              <p:cNvPr id="296" name="Google Shape;296;g16c57478cbc_0_165" descr="Metal steel SEAMLESS chain links. Different length elements. Isolated on  transparent background. Vector illustration. ⬇ Vector Image by ©  Exclusivelly | Vector Stock 225755280"/>
              <p:cNvPicPr preferRelativeResize="0"/>
              <p:nvPr/>
            </p:nvPicPr>
            <p:blipFill rotWithShape="1">
              <a:blip r:embed="rId3">
                <a:alphaModFix amt="85000"/>
              </a:blip>
              <a:srcRect l="78183" t="48606" r="11896" b="45867"/>
              <a:stretch/>
            </p:blipFill>
            <p:spPr>
              <a:xfrm>
                <a:off x="8869816" y="3008924"/>
                <a:ext cx="744888" cy="283147"/>
              </a:xfrm>
              <a:prstGeom prst="rect">
                <a:avLst/>
              </a:prstGeom>
              <a:noFill/>
              <a:ln>
                <a:noFill/>
              </a:ln>
            </p:spPr>
          </p:pic>
          <p:sp>
            <p:nvSpPr>
              <p:cNvPr id="297" name="Google Shape;297;g16c57478cbc_0_165"/>
              <p:cNvSpPr/>
              <p:nvPr/>
            </p:nvSpPr>
            <p:spPr>
              <a:xfrm>
                <a:off x="520937" y="2687581"/>
                <a:ext cx="1057800" cy="743700"/>
              </a:xfrm>
              <a:prstGeom prst="ellipse">
                <a:avLst/>
              </a:prstGeom>
              <a:solidFill>
                <a:schemeClr val="lt1"/>
              </a:solidFill>
              <a:ln w="25400" cap="flat" cmpd="sng">
                <a:solidFill>
                  <a:srgbClr val="266F8B"/>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700" b="0" i="0" u="none" strike="noStrike" cap="none">
                    <a:solidFill>
                      <a:schemeClr val="dk1"/>
                    </a:solidFill>
                    <a:latin typeface="Calibri"/>
                    <a:ea typeface="Calibri"/>
                    <a:cs typeface="Calibri"/>
                    <a:sym typeface="Calibri"/>
                  </a:rPr>
                  <a:t>ABI/GXI</a:t>
                </a:r>
                <a:endParaRPr sz="1200" b="0" i="0" u="none" strike="noStrike" cap="none">
                  <a:solidFill>
                    <a:schemeClr val="dk1"/>
                  </a:solidFill>
                  <a:latin typeface="Arial"/>
                  <a:ea typeface="Arial"/>
                  <a:cs typeface="Arial"/>
                  <a:sym typeface="Arial"/>
                </a:endParaRPr>
              </a:p>
            </p:txBody>
          </p:sp>
        </p:grpSp>
      </p:grpSp>
      <p:pic>
        <p:nvPicPr>
          <p:cNvPr id="298" name="Google Shape;298;g16c57478cbc_0_165" descr="WIFIRE HOME | WIFIRE"/>
          <p:cNvPicPr preferRelativeResize="0"/>
          <p:nvPr/>
        </p:nvPicPr>
        <p:blipFill rotWithShape="1">
          <a:blip r:embed="rId9">
            <a:alphaModFix/>
          </a:blip>
          <a:srcRect/>
          <a:stretch/>
        </p:blipFill>
        <p:spPr>
          <a:xfrm>
            <a:off x="4972774" y="3202887"/>
            <a:ext cx="561274" cy="216125"/>
          </a:xfrm>
          <a:prstGeom prst="rect">
            <a:avLst/>
          </a:prstGeom>
          <a:solidFill>
            <a:schemeClr val="lt1"/>
          </a:solidFill>
          <a:ln>
            <a:noFill/>
          </a:ln>
        </p:spPr>
      </p:pic>
      <p:pic>
        <p:nvPicPr>
          <p:cNvPr id="299" name="Google Shape;299;g16c57478cbc_0_165"/>
          <p:cNvPicPr preferRelativeResize="0"/>
          <p:nvPr/>
        </p:nvPicPr>
        <p:blipFill rotWithShape="1">
          <a:blip r:embed="rId11">
            <a:alphaModFix/>
          </a:blip>
          <a:srcRect/>
          <a:stretch/>
        </p:blipFill>
        <p:spPr>
          <a:xfrm>
            <a:off x="6523750" y="3116475"/>
            <a:ext cx="463750" cy="388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16f6b7fc955_4_4"/>
          <p:cNvSpPr txBox="1"/>
          <p:nvPr/>
        </p:nvSpPr>
        <p:spPr>
          <a:xfrm>
            <a:off x="471875" y="856200"/>
            <a:ext cx="8249700" cy="830966"/>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chemeClr val="dk1"/>
              </a:buClr>
              <a:buSzPts val="1400"/>
              <a:buFont typeface="Calibri"/>
              <a:buChar char="●"/>
            </a:pPr>
            <a:r>
              <a:rPr lang="en" sz="1400" b="0" i="0" u="none" strike="noStrike" cap="none" dirty="0">
                <a:solidFill>
                  <a:schemeClr val="dk1"/>
                </a:solidFill>
                <a:latin typeface="Calibri"/>
                <a:ea typeface="Calibri"/>
                <a:cs typeface="Calibri"/>
                <a:sym typeface="Calibri"/>
              </a:rPr>
              <a:t>Pathfinder Initiative Plan </a:t>
            </a:r>
            <a:r>
              <a:rPr lang="en" dirty="0">
                <a:solidFill>
                  <a:schemeClr val="dk1"/>
                </a:solidFill>
                <a:latin typeface="Calibri"/>
                <a:ea typeface="Calibri"/>
                <a:cs typeface="Calibri"/>
                <a:sym typeface="Calibri"/>
              </a:rPr>
              <a:t>in </a:t>
            </a:r>
            <a:r>
              <a:rPr lang="en" sz="1400" b="0" i="0" u="none" strike="noStrike" cap="none" dirty="0">
                <a:solidFill>
                  <a:schemeClr val="dk1"/>
                </a:solidFill>
                <a:latin typeface="Calibri"/>
                <a:ea typeface="Calibri"/>
                <a:cs typeface="Calibri"/>
                <a:sym typeface="Calibri"/>
              </a:rPr>
              <a:t>development and part of the Formal NESDIS User Engagement Planning </a:t>
            </a:r>
            <a:endParaRPr sz="1400" b="0" i="0" u="none" strike="noStrike" cap="none" dirty="0">
              <a:solidFill>
                <a:schemeClr val="dk1"/>
              </a:solidFill>
              <a:latin typeface="Calibri"/>
              <a:ea typeface="Calibri"/>
              <a:cs typeface="Calibri"/>
              <a:sym typeface="Calibri"/>
            </a:endParaRPr>
          </a:p>
          <a:p>
            <a:pPr marL="457200" marR="0" lvl="0" indent="-317500" algn="l" rtl="0">
              <a:lnSpc>
                <a:spcPct val="100000"/>
              </a:lnSpc>
              <a:spcBef>
                <a:spcPts val="0"/>
              </a:spcBef>
              <a:spcAft>
                <a:spcPts val="0"/>
              </a:spcAft>
              <a:buClr>
                <a:schemeClr val="dk1"/>
              </a:buClr>
              <a:buSzPts val="1400"/>
              <a:buFont typeface="Calibri"/>
              <a:buChar char="●"/>
            </a:pPr>
            <a:r>
              <a:rPr lang="en" sz="1400" b="0" i="0" u="none" strike="noStrike" cap="none" dirty="0">
                <a:solidFill>
                  <a:schemeClr val="dk1"/>
                </a:solidFill>
                <a:latin typeface="Calibri"/>
                <a:ea typeface="Calibri"/>
                <a:cs typeface="Calibri"/>
                <a:sym typeface="Calibri"/>
              </a:rPr>
              <a:t>Pathfinders </a:t>
            </a:r>
            <a:r>
              <a:rPr lang="en" sz="1400" b="0" i="0" u="sng" strike="noStrike" cap="none" dirty="0">
                <a:solidFill>
                  <a:schemeClr val="hlink"/>
                </a:solidFill>
                <a:latin typeface="Calibri"/>
                <a:ea typeface="Calibri"/>
                <a:cs typeface="Calibri"/>
                <a:sym typeface="Calibri"/>
                <a:hlinkClick r:id="rId3"/>
              </a:rPr>
              <a:t>websites</a:t>
            </a:r>
            <a:r>
              <a:rPr lang="en" sz="1400" b="0" i="0" u="none" strike="noStrike" cap="none" dirty="0">
                <a:solidFill>
                  <a:schemeClr val="dk1"/>
                </a:solidFill>
                <a:latin typeface="Calibri"/>
                <a:ea typeface="Calibri"/>
                <a:cs typeface="Calibri"/>
                <a:sym typeface="Calibri"/>
              </a:rPr>
              <a:t> actively collecting names of people interested in the Pathfinder Initiative</a:t>
            </a:r>
            <a:endParaRPr sz="1400" b="0" i="0" u="none" strike="noStrike" cap="none" dirty="0">
              <a:solidFill>
                <a:schemeClr val="dk1"/>
              </a:solidFill>
              <a:latin typeface="Calibri"/>
              <a:ea typeface="Calibri"/>
              <a:cs typeface="Calibri"/>
              <a:sym typeface="Calibri"/>
            </a:endParaRPr>
          </a:p>
          <a:p>
            <a:pPr marL="457200" marR="0" lvl="0" indent="-317500" algn="l" rtl="0">
              <a:lnSpc>
                <a:spcPct val="100000"/>
              </a:lnSpc>
              <a:spcBef>
                <a:spcPts val="0"/>
              </a:spcBef>
              <a:spcAft>
                <a:spcPts val="0"/>
              </a:spcAft>
              <a:buClr>
                <a:schemeClr val="dk1"/>
              </a:buClr>
              <a:buSzPts val="1400"/>
              <a:buFont typeface="Calibri"/>
              <a:buChar char="●"/>
            </a:pPr>
            <a:r>
              <a:rPr lang="en" sz="1400" b="0" i="0" u="none" strike="noStrike" cap="none" dirty="0">
                <a:solidFill>
                  <a:schemeClr val="dk1"/>
                </a:solidFill>
                <a:latin typeface="Calibri"/>
                <a:ea typeface="Calibri"/>
                <a:cs typeface="Calibri"/>
                <a:sym typeface="Calibri"/>
              </a:rPr>
              <a:t>Currently interviews potential Pathfinder candidates for LEO, GEO and SWO.</a:t>
            </a:r>
            <a:endParaRPr sz="1400" b="0" i="0" u="none" strike="noStrike" cap="none" dirty="0">
              <a:solidFill>
                <a:schemeClr val="dk1"/>
              </a:solidFill>
              <a:latin typeface="Calibri"/>
              <a:ea typeface="Calibri"/>
              <a:cs typeface="Calibri"/>
              <a:sym typeface="Calibri"/>
            </a:endParaRPr>
          </a:p>
        </p:txBody>
      </p:sp>
      <p:sp>
        <p:nvSpPr>
          <p:cNvPr id="305" name="Google Shape;305;g16f6b7fc955_4_4"/>
          <p:cNvSpPr txBox="1">
            <a:spLocks noGrp="1"/>
          </p:cNvSpPr>
          <p:nvPr>
            <p:ph type="title" idx="4294967295"/>
          </p:nvPr>
        </p:nvSpPr>
        <p:spPr>
          <a:xfrm>
            <a:off x="242100" y="245800"/>
            <a:ext cx="8520600" cy="5727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3300"/>
              <a:buNone/>
            </a:pPr>
            <a:r>
              <a:rPr lang="en" sz="2800">
                <a:solidFill>
                  <a:srgbClr val="1C4587"/>
                </a:solidFill>
                <a:latin typeface="Arial"/>
                <a:ea typeface="Arial"/>
                <a:cs typeface="Arial"/>
                <a:sym typeface="Arial"/>
              </a:rPr>
              <a:t>Process and Progress</a:t>
            </a:r>
            <a:endParaRPr sz="2800">
              <a:solidFill>
                <a:srgbClr val="1C4587"/>
              </a:solidFill>
              <a:latin typeface="Arial"/>
              <a:ea typeface="Arial"/>
              <a:cs typeface="Arial"/>
              <a:sym typeface="Arial"/>
            </a:endParaRPr>
          </a:p>
        </p:txBody>
      </p:sp>
      <p:pic>
        <p:nvPicPr>
          <p:cNvPr id="306" name="Google Shape;306;g16f6b7fc955_4_4"/>
          <p:cNvPicPr preferRelativeResize="0"/>
          <p:nvPr/>
        </p:nvPicPr>
        <p:blipFill rotWithShape="1">
          <a:blip r:embed="rId4">
            <a:alphaModFix/>
          </a:blip>
          <a:srcRect/>
          <a:stretch/>
        </p:blipFill>
        <p:spPr>
          <a:xfrm>
            <a:off x="623924" y="1787075"/>
            <a:ext cx="7896152" cy="2935799"/>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OAA Template 2022">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2279</Words>
  <Application>Microsoft Macintosh PowerPoint</Application>
  <PresentationFormat>On-screen Show (16:9)</PresentationFormat>
  <Paragraphs>274</Paragraphs>
  <Slides>16</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Arial Narrow</vt:lpstr>
      <vt:lpstr>Calibri</vt:lpstr>
      <vt:lpstr>Noto Sans</vt:lpstr>
      <vt:lpstr>Noto Sans Symbols</vt:lpstr>
      <vt:lpstr>Times New Roman</vt:lpstr>
      <vt:lpstr>Office Theme</vt:lpstr>
      <vt:lpstr>NOAA Template 2022</vt:lpstr>
      <vt:lpstr>PowerPoint Presentation</vt:lpstr>
      <vt:lpstr>Objectives for today</vt:lpstr>
      <vt:lpstr>NESDIS User Engagement </vt:lpstr>
      <vt:lpstr>User Engagement Council and UE Guidance </vt:lpstr>
      <vt:lpstr>PowerPoint Presentation</vt:lpstr>
      <vt:lpstr>PowerPoint Presentation</vt:lpstr>
      <vt:lpstr>Traceability with Pathfinders</vt:lpstr>
      <vt:lpstr>PowerPoint Presentation</vt:lpstr>
      <vt:lpstr>Process and Progress</vt:lpstr>
      <vt:lpstr>Understanding Community Readiness through NOAA Pathfinders</vt:lpstr>
      <vt:lpstr>PowerPoint Presentation</vt:lpstr>
      <vt:lpstr>Our 3 most mature Pathfinder Value Chains </vt:lpstr>
      <vt:lpstr>California Wildfire Fire Detection and Response </vt:lpstr>
      <vt:lpstr>Maricopa County Air Quality Awareness and Equity</vt:lpstr>
      <vt:lpstr>Florida Coastal Health and Tourism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Vanessa Escobar</cp:lastModifiedBy>
  <cp:revision>3</cp:revision>
  <dcterms:modified xsi:type="dcterms:W3CDTF">2022-11-10T13:29:05Z</dcterms:modified>
</cp:coreProperties>
</file>