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/>
    <p:restoredTop sz="94682"/>
  </p:normalViewPr>
  <p:slideViewPr>
    <p:cSldViewPr snapToGrid="0" snapToObjects="1">
      <p:cViewPr varScale="1">
        <p:scale>
          <a:sx n="80" d="100"/>
          <a:sy n="80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91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229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9332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992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0022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9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536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10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38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31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91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624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0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393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06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131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B2DEC-5E2A-414C-B877-414A3D641444}" type="datetimeFigureOut">
              <a:rPr lang="en-US" smtClean="0"/>
              <a:t>5/1/2020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57C4AB9-0FA4-1A4D-8F00-A22AD91F5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325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107C75-624D-5B47-B6B7-743C5F0439F1}"/>
              </a:ext>
            </a:extLst>
          </p:cNvPr>
          <p:cNvSpPr/>
          <p:nvPr/>
        </p:nvSpPr>
        <p:spPr>
          <a:xfrm>
            <a:off x="3305653" y="218074"/>
            <a:ext cx="51299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Liberation Serif"/>
                <a:ea typeface="WenQuanYi Zen Hei Sharp"/>
                <a:cs typeface="Lohit Devanagari"/>
              </a:rPr>
              <a:t>            Splitting </a:t>
            </a:r>
            <a:r>
              <a:rPr lang="en-US" sz="2800" b="1" dirty="0">
                <a:latin typeface="Liberation Serif"/>
                <a:ea typeface="WenQuanYi Zen Hei Sharp"/>
                <a:cs typeface="Lohit Devanagari"/>
              </a:rPr>
              <a:t>Creator Field</a:t>
            </a:r>
            <a:endParaRPr lang="en-US" sz="28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06779A-F99F-6F4C-BC7C-7F7D70E6476C}"/>
              </a:ext>
            </a:extLst>
          </p:cNvPr>
          <p:cNvSpPr/>
          <p:nvPr/>
        </p:nvSpPr>
        <p:spPr>
          <a:xfrm>
            <a:off x="2208861" y="1199861"/>
            <a:ext cx="856471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Liberation Serif"/>
                <a:ea typeface="WenQuanYi Zen Hei Sharp"/>
                <a:cs typeface="Lohit Devanagari"/>
              </a:rPr>
              <a:t>Current Approach</a:t>
            </a:r>
          </a:p>
          <a:p>
            <a:pPr marL="687388" indent="-339725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One field </a:t>
            </a:r>
            <a:r>
              <a:rPr lang="en-US" sz="2400" b="1" dirty="0" smtClean="0">
                <a:latin typeface="Liberation Serif"/>
              </a:rPr>
              <a:t>contains </a:t>
            </a:r>
            <a:r>
              <a:rPr lang="en-US" sz="2400" b="1" dirty="0">
                <a:latin typeface="Liberation Serif"/>
              </a:rPr>
              <a:t>all the information</a:t>
            </a:r>
          </a:p>
          <a:p>
            <a:pPr marL="687388" indent="-339725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Written to the database as provided by the submitter</a:t>
            </a:r>
          </a:p>
          <a:p>
            <a:pPr marL="687388" indent="-339725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Submitted to </a:t>
            </a:r>
            <a:r>
              <a:rPr lang="en-US" sz="2400" b="1" dirty="0" err="1">
                <a:latin typeface="Liberation Serif"/>
              </a:rPr>
              <a:t>Datacite</a:t>
            </a:r>
            <a:r>
              <a:rPr lang="en-US" sz="2400" b="1" dirty="0">
                <a:latin typeface="Liberation Serif"/>
              </a:rPr>
              <a:t> as provided by the </a:t>
            </a:r>
            <a:r>
              <a:rPr lang="en-US" sz="2400" b="1" dirty="0" smtClean="0">
                <a:latin typeface="Liberation Serif"/>
              </a:rPr>
              <a:t>submitter</a:t>
            </a:r>
            <a:endParaRPr lang="en-US" sz="2400" b="1" dirty="0">
              <a:latin typeface="Liberation Serif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61CC93-3D73-394E-9E55-AC66718D8666}"/>
              </a:ext>
            </a:extLst>
          </p:cNvPr>
          <p:cNvSpPr/>
          <p:nvPr/>
        </p:nvSpPr>
        <p:spPr>
          <a:xfrm>
            <a:off x="2208860" y="3346431"/>
            <a:ext cx="77528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Liberation Serif"/>
                <a:ea typeface="WenQuanYi Zen Hei Sharp"/>
                <a:cs typeface="Lohit Devanagari"/>
              </a:rPr>
              <a:t>Proposed New Approach</a:t>
            </a:r>
          </a:p>
          <a:p>
            <a:pPr marL="687388" indent="-339725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Have Creator </a:t>
            </a:r>
            <a:r>
              <a:rPr lang="en-US" sz="2400" b="1" dirty="0" smtClean="0">
                <a:latin typeface="Liberation Serif"/>
              </a:rPr>
              <a:t>split </a:t>
            </a:r>
            <a:r>
              <a:rPr lang="en-US" sz="2400" b="1" dirty="0">
                <a:latin typeface="Liberation Serif"/>
              </a:rPr>
              <a:t>into various fields</a:t>
            </a:r>
          </a:p>
          <a:p>
            <a:pPr marL="687388" indent="-339725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Write to the database as one string in the order </a:t>
            </a:r>
            <a:r>
              <a:rPr lang="en-US" sz="2400" b="1" dirty="0" smtClean="0">
                <a:latin typeface="Liberation Serif"/>
              </a:rPr>
              <a:t>to </a:t>
            </a:r>
            <a:r>
              <a:rPr lang="en-US" sz="2400" b="1" dirty="0">
                <a:latin typeface="Liberation Serif"/>
              </a:rPr>
              <a:t>be submitted to </a:t>
            </a:r>
            <a:r>
              <a:rPr lang="en-US" sz="2400" b="1" dirty="0" err="1" smtClean="0">
                <a:latin typeface="Liberation Serif"/>
              </a:rPr>
              <a:t>Datacite</a:t>
            </a:r>
            <a:endParaRPr lang="en-US" sz="2400" b="1" dirty="0">
              <a:latin typeface="Liberation Serif"/>
            </a:endParaRPr>
          </a:p>
          <a:p>
            <a:pPr marL="687388" indent="-339725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Submitted to </a:t>
            </a:r>
            <a:r>
              <a:rPr lang="en-US" sz="2400" b="1" dirty="0" err="1">
                <a:latin typeface="Liberation Serif"/>
              </a:rPr>
              <a:t>Datacite</a:t>
            </a:r>
            <a:r>
              <a:rPr lang="en-US" sz="2400" b="1" dirty="0">
                <a:latin typeface="Liberation Serif"/>
              </a:rPr>
              <a:t> as per Metadata model</a:t>
            </a:r>
          </a:p>
        </p:txBody>
      </p:sp>
    </p:spTree>
    <p:extLst>
      <p:ext uri="{BB962C8B-B14F-4D97-AF65-F5344CB8AC3E}">
        <p14:creationId xmlns:p14="http://schemas.microsoft.com/office/powerpoint/2010/main" val="3215602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107C75-624D-5B47-B6B7-743C5F0439F1}"/>
              </a:ext>
            </a:extLst>
          </p:cNvPr>
          <p:cNvSpPr/>
          <p:nvPr/>
        </p:nvSpPr>
        <p:spPr>
          <a:xfrm>
            <a:off x="3232898" y="110859"/>
            <a:ext cx="4900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Liberation Serif"/>
                <a:ea typeface="WenQuanYi Zen Hei Sharp"/>
                <a:cs typeface="Lohit Devanagari"/>
              </a:rPr>
              <a:t>Splitting Creator Field Process</a:t>
            </a:r>
            <a:endParaRPr lang="en-US" sz="28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06779A-F99F-6F4C-BC7C-7F7D70E6476C}"/>
              </a:ext>
            </a:extLst>
          </p:cNvPr>
          <p:cNvSpPr/>
          <p:nvPr/>
        </p:nvSpPr>
        <p:spPr>
          <a:xfrm>
            <a:off x="1716399" y="985896"/>
            <a:ext cx="97470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Liberation Serif"/>
                <a:ea typeface="WenQuanYi Zen Hei Sharp"/>
                <a:cs typeface="Lohit Devanagari"/>
              </a:rPr>
              <a:t>Process Implementation</a:t>
            </a:r>
          </a:p>
          <a:p>
            <a:pPr marL="687388" indent="-339725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Have XML and XLSX submissions</a:t>
            </a:r>
          </a:p>
          <a:p>
            <a:pPr marL="347663"/>
            <a:endParaRPr lang="en-US" sz="2400" b="1" dirty="0">
              <a:latin typeface="Liberation Serif"/>
            </a:endParaRPr>
          </a:p>
          <a:p>
            <a:pPr marL="687388" indent="-339725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Excel File-XLSX:</a:t>
            </a:r>
          </a:p>
          <a:p>
            <a:pPr marL="1147763" lvl="1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User submits data in the order of preferred author list: </a:t>
            </a:r>
            <a:r>
              <a:rPr lang="en-US" sz="2400" b="1" dirty="0" smtClean="0">
                <a:latin typeface="Liberation Serif"/>
              </a:rPr>
              <a:t>lastname1,firstname1|firstname2,lastname2|….</a:t>
            </a:r>
            <a:endParaRPr lang="en-US" sz="2400" b="1" dirty="0">
              <a:latin typeface="Liberation Serif"/>
            </a:endParaRPr>
          </a:p>
          <a:p>
            <a:pPr marL="1147763" lvl="1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If there is an organization in the creator list then the name can be included in the preferred order list:  lastname1,firstname1|organizationname</a:t>
            </a:r>
          </a:p>
          <a:p>
            <a:pPr marL="1147763" lvl="1" indent="-342900">
              <a:buFont typeface="Arial" panose="020B0604020202020204" pitchFamily="34" charset="0"/>
              <a:buChar char="•"/>
            </a:pPr>
            <a:endParaRPr lang="en-US" sz="2400" b="1" dirty="0">
              <a:latin typeface="Liberation Serif"/>
            </a:endParaRPr>
          </a:p>
          <a:p>
            <a:pPr marL="1147763" lvl="1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Submission should use </a:t>
            </a:r>
            <a:r>
              <a:rPr lang="en-US" sz="2400" b="1" dirty="0" smtClean="0">
                <a:latin typeface="Liberation Serif"/>
              </a:rPr>
              <a:t>commas </a:t>
            </a:r>
            <a:r>
              <a:rPr lang="en-US" sz="2400" b="1" dirty="0">
                <a:latin typeface="Liberation Serif"/>
              </a:rPr>
              <a:t>to differentiate between first and last </a:t>
            </a:r>
            <a:r>
              <a:rPr lang="en-US" sz="2400" b="1" dirty="0" smtClean="0">
                <a:latin typeface="Liberation Serif"/>
              </a:rPr>
              <a:t>name, </a:t>
            </a:r>
            <a:r>
              <a:rPr lang="en-US" sz="2400" b="1" dirty="0">
                <a:latin typeface="Liberation Serif"/>
              </a:rPr>
              <a:t>while </a:t>
            </a:r>
            <a:r>
              <a:rPr lang="en-US" sz="2400" b="1" dirty="0" smtClean="0">
                <a:latin typeface="Liberation Serif"/>
              </a:rPr>
              <a:t>a pipe</a:t>
            </a:r>
            <a:r>
              <a:rPr lang="en-US" sz="2400" b="1" dirty="0">
                <a:latin typeface="Liberation Serif"/>
              </a:rPr>
              <a:t>(|) delimiter should be used to separate multiple entries within the same string. If </a:t>
            </a:r>
            <a:r>
              <a:rPr lang="en-US" sz="2400" b="1" dirty="0" smtClean="0">
                <a:latin typeface="Liberation Serif"/>
              </a:rPr>
              <a:t>the organization </a:t>
            </a:r>
            <a:r>
              <a:rPr lang="en-US" sz="2400" b="1" dirty="0">
                <a:latin typeface="Liberation Serif"/>
              </a:rPr>
              <a:t>name is included, it should not include any special </a:t>
            </a:r>
            <a:r>
              <a:rPr lang="en-US" sz="2400" b="1" dirty="0" smtClean="0">
                <a:latin typeface="Liberation Serif"/>
              </a:rPr>
              <a:t>character - </a:t>
            </a:r>
            <a:r>
              <a:rPr lang="en-US" sz="2400" b="1" dirty="0">
                <a:latin typeface="Liberation Serif"/>
              </a:rPr>
              <a:t>including </a:t>
            </a:r>
            <a:r>
              <a:rPr lang="en-US" sz="2400" b="1" dirty="0" smtClean="0">
                <a:latin typeface="Liberation Serif"/>
              </a:rPr>
              <a:t>a comma</a:t>
            </a:r>
            <a:r>
              <a:rPr lang="en-US" sz="2400" b="1" dirty="0">
                <a:latin typeface="Liberation Serif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8576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107C75-624D-5B47-B6B7-743C5F0439F1}"/>
              </a:ext>
            </a:extLst>
          </p:cNvPr>
          <p:cNvSpPr/>
          <p:nvPr/>
        </p:nvSpPr>
        <p:spPr>
          <a:xfrm>
            <a:off x="3852023" y="372469"/>
            <a:ext cx="4900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Liberation Serif"/>
                <a:ea typeface="WenQuanYi Zen Hei Sharp"/>
                <a:cs typeface="Lohit Devanagari"/>
              </a:rPr>
              <a:t>Splitting Creator Field Process</a:t>
            </a:r>
            <a:endParaRPr lang="en-US" sz="28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06779A-F99F-6F4C-BC7C-7F7D70E6476C}"/>
              </a:ext>
            </a:extLst>
          </p:cNvPr>
          <p:cNvSpPr/>
          <p:nvPr/>
        </p:nvSpPr>
        <p:spPr>
          <a:xfrm>
            <a:off x="2011876" y="1473292"/>
            <a:ext cx="97470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Liberation Serif"/>
                <a:ea typeface="WenQuanYi Zen Hei Sharp"/>
                <a:cs typeface="Lohit Devanagari"/>
              </a:rPr>
              <a:t>Process Implementation</a:t>
            </a:r>
          </a:p>
          <a:p>
            <a:pPr marL="687388" indent="-339725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XLM:</a:t>
            </a:r>
          </a:p>
          <a:p>
            <a:pPr marL="1147763" lvl="1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User submits data in the order of preferred author list as creator tags. </a:t>
            </a:r>
          </a:p>
          <a:p>
            <a:pPr marL="1201738" lvl="1"/>
            <a:r>
              <a:rPr lang="en-US" sz="2400" b="1" dirty="0">
                <a:latin typeface="Liberation Serif"/>
              </a:rPr>
              <a:t>&lt;creator&gt; lastname1, firstname1 &lt;/creator&gt;</a:t>
            </a:r>
          </a:p>
          <a:p>
            <a:pPr marL="1201738" lvl="1"/>
            <a:r>
              <a:rPr lang="en-US" sz="2400" b="1" dirty="0">
                <a:latin typeface="Liberation Serif"/>
              </a:rPr>
              <a:t>&lt;creator&gt; firstname2, lastname2 &lt;/creator&gt;</a:t>
            </a:r>
          </a:p>
          <a:p>
            <a:pPr marL="1147763" lvl="1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</a:rPr>
              <a:t>If there is an organization in the creator </a:t>
            </a:r>
            <a:r>
              <a:rPr lang="en-US" sz="2400" b="1" dirty="0" smtClean="0">
                <a:latin typeface="Liberation Serif"/>
              </a:rPr>
              <a:t>list, </a:t>
            </a:r>
            <a:r>
              <a:rPr lang="en-US" sz="2400" b="1" dirty="0">
                <a:latin typeface="Liberation Serif"/>
              </a:rPr>
              <a:t>then the name can be included in the preferred order list: 	</a:t>
            </a:r>
          </a:p>
          <a:p>
            <a:pPr marL="1143000" lvl="1"/>
            <a:r>
              <a:rPr lang="en-US" sz="2400" b="1" dirty="0">
                <a:latin typeface="Liberation Serif"/>
              </a:rPr>
              <a:t>&lt;creator&gt; lastname1, firstname1 &lt;/creator&gt;</a:t>
            </a:r>
          </a:p>
          <a:p>
            <a:pPr marL="1143000" lvl="1"/>
            <a:r>
              <a:rPr lang="en-US" sz="2400" b="1" dirty="0">
                <a:latin typeface="Liberation Serif"/>
              </a:rPr>
              <a:t>&lt;creator&gt; </a:t>
            </a:r>
            <a:r>
              <a:rPr lang="en-US" sz="2400" b="1" dirty="0" err="1">
                <a:latin typeface="Liberation Serif"/>
              </a:rPr>
              <a:t>organizationname</a:t>
            </a:r>
            <a:r>
              <a:rPr lang="en-US" sz="2400" b="1" dirty="0">
                <a:latin typeface="Liberation Serif"/>
              </a:rPr>
              <a:t> &lt;/creator&gt;</a:t>
            </a:r>
          </a:p>
        </p:txBody>
      </p:sp>
    </p:spTree>
    <p:extLst>
      <p:ext uri="{BB962C8B-B14F-4D97-AF65-F5344CB8AC3E}">
        <p14:creationId xmlns:p14="http://schemas.microsoft.com/office/powerpoint/2010/main" val="42057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107C75-624D-5B47-B6B7-743C5F0439F1}"/>
              </a:ext>
            </a:extLst>
          </p:cNvPr>
          <p:cNvSpPr/>
          <p:nvPr/>
        </p:nvSpPr>
        <p:spPr>
          <a:xfrm>
            <a:off x="3813923" y="491859"/>
            <a:ext cx="4900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Liberation Serif"/>
                <a:ea typeface="WenQuanYi Zen Hei Sharp"/>
                <a:cs typeface="Lohit Devanagari"/>
              </a:rPr>
              <a:t>Splitting Creator Field Process</a:t>
            </a:r>
            <a:endParaRPr lang="en-US" sz="28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06779A-F99F-6F4C-BC7C-7F7D70E6476C}"/>
              </a:ext>
            </a:extLst>
          </p:cNvPr>
          <p:cNvSpPr/>
          <p:nvPr/>
        </p:nvSpPr>
        <p:spPr>
          <a:xfrm>
            <a:off x="2173801" y="1787617"/>
            <a:ext cx="97470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Liberation Serif"/>
                <a:ea typeface="WenQuanYi Zen Hei Sharp"/>
                <a:cs typeface="Lohit Devanagari"/>
              </a:rPr>
              <a:t>Process Implementation</a:t>
            </a:r>
          </a:p>
          <a:p>
            <a:endParaRPr lang="en-US" sz="2400" b="1" dirty="0">
              <a:latin typeface="Liberation Serif"/>
              <a:ea typeface="WenQuanYi Zen Hei Sharp"/>
              <a:cs typeface="Lohit Devanaga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  <a:ea typeface="WenQuanYi Zen Hei Sharp"/>
                <a:cs typeface="Lohit Devanagari"/>
              </a:rPr>
              <a:t>Write to database as a string </a:t>
            </a:r>
            <a:r>
              <a:rPr lang="en-US" sz="2400" b="1" dirty="0" smtClean="0">
                <a:latin typeface="Liberation Serif"/>
                <a:ea typeface="WenQuanYi Zen Hei Sharp"/>
                <a:cs typeface="Lohit Devanagari"/>
              </a:rPr>
              <a:t>provided </a:t>
            </a:r>
            <a:r>
              <a:rPr lang="en-US" sz="2400" b="1" dirty="0">
                <a:latin typeface="Liberation Serif"/>
                <a:ea typeface="WenQuanYi Zen Hei Sharp"/>
                <a:cs typeface="Lohit Devanagari"/>
              </a:rPr>
              <a:t>in </a:t>
            </a:r>
            <a:r>
              <a:rPr lang="en-US" sz="2400" b="1" dirty="0" smtClean="0">
                <a:latin typeface="Liberation Serif"/>
                <a:ea typeface="WenQuanYi Zen Hei Sharp"/>
                <a:cs typeface="Lohit Devanagari"/>
              </a:rPr>
              <a:t>an excel </a:t>
            </a:r>
            <a:r>
              <a:rPr lang="en-US" sz="2400" b="1" dirty="0">
                <a:latin typeface="Liberation Serif"/>
                <a:ea typeface="WenQuanYi Zen Hei Sharp"/>
                <a:cs typeface="Lohit Devanagari"/>
              </a:rPr>
              <a:t>spreadsheet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  <a:ea typeface="WenQuanYi Zen Hei Sharp"/>
                <a:cs typeface="Lohit Devanagari"/>
              </a:rPr>
              <a:t>If XML </a:t>
            </a:r>
            <a:r>
              <a:rPr lang="en-US" sz="2400" b="1" dirty="0" smtClean="0">
                <a:latin typeface="Liberation Serif"/>
                <a:ea typeface="WenQuanYi Zen Hei Sharp"/>
                <a:cs typeface="Lohit Devanagari"/>
              </a:rPr>
              <a:t>input, </a:t>
            </a:r>
            <a:r>
              <a:rPr lang="en-US" sz="2400" b="1" dirty="0">
                <a:latin typeface="Liberation Serif"/>
                <a:ea typeface="WenQuanYi Zen Hei Sharp"/>
                <a:cs typeface="Lohit Devanagari"/>
              </a:rPr>
              <a:t>then all creator tags will be combined into one string </a:t>
            </a:r>
            <a:r>
              <a:rPr lang="en-US" sz="2400" b="1" dirty="0" smtClean="0">
                <a:latin typeface="Liberation Serif"/>
                <a:ea typeface="WenQuanYi Zen Hei Sharp"/>
                <a:cs typeface="Lohit Devanagari"/>
              </a:rPr>
              <a:t>in </a:t>
            </a:r>
            <a:r>
              <a:rPr lang="en-US" sz="2400" b="1" dirty="0">
                <a:latin typeface="Liberation Serif"/>
                <a:ea typeface="WenQuanYi Zen Hei Sharp"/>
                <a:cs typeface="Lohit Devanagari"/>
              </a:rPr>
              <a:t>the order submitted with the pipe delimiter.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Liberation Serif"/>
              <a:ea typeface="WenQuanYi Zen Hei Sharp"/>
              <a:cs typeface="Lohit Devanaga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erif"/>
                <a:ea typeface="WenQuanYi Zen Hei Sharp"/>
                <a:cs typeface="Lohit Devanagari"/>
              </a:rPr>
              <a:t>When submitted to </a:t>
            </a:r>
            <a:r>
              <a:rPr lang="en-US" sz="2400" b="1" dirty="0" err="1">
                <a:latin typeface="Liberation Serif"/>
                <a:ea typeface="WenQuanYi Zen Hei Sharp"/>
                <a:cs typeface="Lohit Devanagari"/>
              </a:rPr>
              <a:t>Datacite</a:t>
            </a:r>
            <a:r>
              <a:rPr lang="en-US" sz="2400" b="1" dirty="0">
                <a:latin typeface="Liberation Serif"/>
                <a:ea typeface="WenQuanYi Zen Hei Sharp"/>
                <a:cs typeface="Lohit Devanagari"/>
              </a:rPr>
              <a:t>, the creator field will be split as per the submitted format into the creator tags required by </a:t>
            </a:r>
            <a:r>
              <a:rPr lang="en-US" sz="2400" b="1" dirty="0" err="1" smtClean="0">
                <a:latin typeface="Liberation Serif"/>
                <a:ea typeface="WenQuanYi Zen Hei Sharp"/>
                <a:cs typeface="Lohit Devanagari"/>
              </a:rPr>
              <a:t>Datacite</a:t>
            </a:r>
            <a:endParaRPr lang="en-US" sz="2400" b="1" dirty="0">
              <a:latin typeface="Liberation Serif"/>
              <a:ea typeface="WenQuanYi Zen Hei Sharp"/>
              <a:cs typeface="Lohit Devanagari"/>
            </a:endParaRPr>
          </a:p>
        </p:txBody>
      </p:sp>
    </p:spTree>
    <p:extLst>
      <p:ext uri="{BB962C8B-B14F-4D97-AF65-F5344CB8AC3E}">
        <p14:creationId xmlns:p14="http://schemas.microsoft.com/office/powerpoint/2010/main" val="113369112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1190</TotalTime>
  <Words>299</Words>
  <Application>Microsoft Office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Century Gothic</vt:lpstr>
      <vt:lpstr>Liberation Serif</vt:lpstr>
      <vt:lpstr>Lohit Devanagari</vt:lpstr>
      <vt:lpstr>WenQuanYi Zen Hei Sharp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Lalit Wanchoo</dc:creator>
  <cp:lastModifiedBy>EP</cp:lastModifiedBy>
  <cp:revision>8</cp:revision>
  <dcterms:created xsi:type="dcterms:W3CDTF">2020-04-30T18:08:45Z</dcterms:created>
  <dcterms:modified xsi:type="dcterms:W3CDTF">2020-05-01T15:06:17Z</dcterms:modified>
</cp:coreProperties>
</file>